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
      <p:font typeface="Impact" panose="020B0806030902050204" pitchFamily="34" charset="0"/>
      <p:regular r:id="rId43"/>
    </p:embeddedFont>
    <p:embeddedFont>
      <p:font typeface="Montserrat" pitchFamily="2" charset="77"/>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8" roundtripDataSignature="AMtx7mgczurLUNQ5hwS3s3MPXIEpLQQkh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a Jasinsk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711"/>
    <p:restoredTop sz="74773"/>
  </p:normalViewPr>
  <p:slideViewPr>
    <p:cSldViewPr snapToGrid="0">
      <p:cViewPr varScale="1">
        <p:scale>
          <a:sx n="83" d="100"/>
          <a:sy n="83" d="100"/>
        </p:scale>
        <p:origin x="94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customschemas.google.com/relationships/presentationmetadata" Target="meta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3-02-13T16:49:29.357" idx="1">
    <p:pos x="4646" y="1884"/>
    <p:text>Paula to reword</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qHQaZDk"/>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merriam-webster.com/dictionary/bioaccumulation"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vectormine.com/wp-content/uploads/bioaccumulation_vs_biomagnification_outline_diagram-1.jpg"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chesapeakebay.net/news/blog/a-cocktail-of-contaminants-in-chesapeake-waters"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epa.gov/nutrient-policy-data/estimated-nitrate-concentrations-groundwater-used-drinking"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www.bayjournal.com/news/pollution/the-chesapeake-bay-is-a-sink-for-plastic-pollution/article_ca6f12ec-21fd-11ec-b0c4-cf096494dd62.html" TargetMode="External"/><Relationship Id="rId3" Type="http://schemas.openxmlformats.org/officeDocument/2006/relationships/hyperlink" Target="https://www.bayjournal.com/news/pollution/picture-of-chesapeake-microplastics-grows-clearer/article_87bd3606-c3e1-11eb-bdc4-4f1a3864c6f9.html" TargetMode="External"/><Relationship Id="rId7" Type="http://schemas.openxmlformats.org/officeDocument/2006/relationships/hyperlink" Target="https://www.smithsonianmag.com/smart-news/study-shows-infant-poop-is-riddled-with-microplastics-180978770/"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www.theguardian.com/environment/2022/oct/07/microplastics-human-breast-milk-first-time" TargetMode="External"/><Relationship Id="rId5" Type="http://schemas.openxmlformats.org/officeDocument/2006/relationships/hyperlink" Target="https://www.nationalgeographic.com/environment/article/microplastics-are-in-our-bodies-how-much-do-they-harm-us" TargetMode="External"/><Relationship Id="rId10" Type="http://schemas.openxmlformats.org/officeDocument/2006/relationships/hyperlink" Target="https://sciencenotes.org/what-is-a-micron-definition-and-examples/#:~:text=5%20%CE%BCm%20%E2%80%93%20Length%20of%20a,Thickness%20of%20plastic%20cling%20wrap" TargetMode="External"/><Relationship Id="rId4" Type="http://schemas.openxmlformats.org/officeDocument/2006/relationships/hyperlink" Target="https://www.chesapeakebay.net/news/blog/small-plastics-are-a-big-problem" TargetMode="External"/><Relationship Id="rId9" Type="http://schemas.openxmlformats.org/officeDocument/2006/relationships/hyperlink" Target="https://www.cbf.org/issues/what-we-have-to-lose/economic-importance-of-the-bay/#:~:text=Striped%20Bass%20(a.k.a.%20Rockfish)%3A,Commercial%20Striped%20Bass%20Fishing%22"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chesbay.us/library/public/documents/Meetings/November-2021/Presentations-Nov-2021/2-Matthew-Robinson-Proliferation-of-Plastics.pdf"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umces.edu/news/new-study-tracks-microplastics-in-watershed"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www.epa.gov/sites/default/files/2016-08/documents/recommendations_for_constructing_roadside_vegetation_barriers_to_improve_near-road_air_quality.pdf" TargetMode="External"/><Relationship Id="rId3" Type="http://schemas.openxmlformats.org/officeDocument/2006/relationships/hyperlink" Target="https://www.chesapeakebay.net/issues/threats-to-the-bay/air-pollution" TargetMode="External"/><Relationship Id="rId7" Type="http://schemas.openxmlformats.org/officeDocument/2006/relationships/hyperlink" Target="https://www.epa.gov/green-infrastructure/exploring-link-between-green-infrastructure-and-air-quality"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chesapeakebay.net/issues/threats-to-the-bay/nutrient-runoff" TargetMode="External"/><Relationship Id="rId5" Type="http://schemas.openxmlformats.org/officeDocument/2006/relationships/hyperlink" Target="https://www.who.int/news/item/15-11-2019-what-are-health-consequences-of-air-pollution-on-populations#:~:text=Exposure%20to%20high%20levels%20of,people%20who%20are%20already%20ill" TargetMode="External"/><Relationship Id="rId10" Type="http://schemas.openxmlformats.org/officeDocument/2006/relationships/hyperlink" Target="https://www.niehs.nih.gov/health/topics/agents/air-pollution/index.cfm" TargetMode="External"/><Relationship Id="rId4" Type="http://schemas.openxmlformats.org/officeDocument/2006/relationships/hyperlink" Target="https://www.edf.org/health/effects-of-air-pollution" TargetMode="External"/><Relationship Id="rId9" Type="http://schemas.openxmlformats.org/officeDocument/2006/relationships/hyperlink" Target="https://pubmed.ncbi.nlm.nih.gov/25522338/"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pubmed.ncbi.nlm.nih.gov/25522338/"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theatlantic.com/science/archive/2022/06/scotus-epa-ruling-west-virginia/661448/"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epa.gov/lead/learn-about-lead"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cdc.gov/nceh/lead/prevention/health-effects.htm" TargetMode="External"/><Relationship Id="rId5" Type="http://schemas.openxmlformats.org/officeDocument/2006/relationships/hyperlink" Target="https://www.whitehouse.gov/briefing-room/statements-releases/2022/11/15/fact-sheet-one-year-into-implementation-of-bipartisan-infrastructure-law-biden-%E2%81%A0harris-administration-celebrates-major-progress-in-building-a-better-america/" TargetMode="External"/><Relationship Id="rId4" Type="http://schemas.openxmlformats.org/officeDocument/2006/relationships/hyperlink" Target="http://www.chesapeakepsr.org/lead"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chesapeakepsr.org/lead"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news.maryland.gov/mde/2020/10/26/childhood-lead-poisoning-in-maryland-drops-as-state-moves-to-respond-to-greater-range-of-cases-under-more-protective-standard/"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hesapeakebay.net/issues/threats-to-the-bay/wastewater" TargetMode="External"/><Relationship Id="rId7" Type="http://schemas.openxmlformats.org/officeDocument/2006/relationships/hyperlink" Target="https://wetlandswatch.org/directors-blog/2021/9/28/sea-level-rise-septic-systems-and-retreat"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www.ukdpsolutions.co.uk/blog/septic-tanks-vs-sewage-treatment-plants-whats-the-difference#:~:text=A%20sewage%20treatment%20plant%20provides,what%20leaves%20a%20septic%20tank" TargetMode="External"/><Relationship Id="rId5" Type="http://schemas.openxmlformats.org/officeDocument/2006/relationships/hyperlink" Target="https://www.chesapeakebay.net/news/blog/wastewater-treatment-plants-use-technology-to-tackle-a-lingering-chemical" TargetMode="External"/><Relationship Id="rId4" Type="http://schemas.openxmlformats.org/officeDocument/2006/relationships/hyperlink" Target="https://www.cbf.org/issues/sewage-septic-system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bayjournal.com/news/pollution/septic-system-failures-expected-to-increase-in-coastal-virginia/article_3fed2079-1b2a-5e5c-a8a0-e1080844cc16.html"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chesapeakebay.net/news/blog/wastewater-treatment-plants-use-technology-to-tackle-a-lingering-chemical"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nrdc.org/experts/daniel-rosenberg/burned-why-waste-incineration-harmful"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www.epa.gov/landfills/basic-information-about-landfills#whattypes" TargetMode="External"/><Relationship Id="rId4" Type="http://schemas.openxmlformats.org/officeDocument/2006/relationships/hyperlink" Target="https://ccanactionfund.org/media/Trash-Incineration-2.pdf"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epa.gov/landfills/municipal-solid-waste-landfills#whatis"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www.bayjournal.com/news/pollution/forever-chemicals-found-in-more-than-a-dozen-waterways-in-chesapeake-region/article_aa6655cc-5c59-11ed-8f10-9fc3a3d25855.html" TargetMode="External"/><Relationship Id="rId5" Type="http://schemas.openxmlformats.org/officeDocument/2006/relationships/hyperlink" Target="https://www.epa.gov/report-environment/contaminated-land" TargetMode="External"/><Relationship Id="rId4" Type="http://schemas.openxmlformats.org/officeDocument/2006/relationships/hyperlink" Target="https://www.colorado.edu/ecenter/2021/04/15/hidden-damage-landfills"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hhs.gov/civil-rights/for-individuals/special-topics/environmental-justice/index.html#:~:text=Environmental%20Justice%20is%20the%20fair,laws%2C%20regulations%2C%20and%20policies"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chesapeakebay.net/issues/whats-at-risk/environmental-justice"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hhs.gov/civil-rights/for-individuals/special-topics/environmental-justice/index.html#:~:text=Environmental%20Justice%20is%20the%20fair,laws%2C%20regulations%2C%20and%20policie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chesapeakebay.net/issues/whats-at-risk/environmental-justice"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jeremyscotthoffman.com/throwing-shade"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naacp.org/know-issues/environmental-climate-justice" TargetMode="External"/><Relationship Id="rId5" Type="http://schemas.openxmlformats.org/officeDocument/2006/relationships/hyperlink" Target="https://psci.princeton.edu/tips/2020/8/15/racial-disparities-and-climate-change" TargetMode="External"/><Relationship Id="rId4" Type="http://schemas.openxmlformats.org/officeDocument/2006/relationships/hyperlink" Target="http://www.walkablewatershed.com/petersburg/"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www.epa.gov/infrastructure/fact-sheet-epa-bipartisan-infrastructure-law" TargetMode="External"/><Relationship Id="rId3" Type="http://schemas.openxmlformats.org/officeDocument/2006/relationships/hyperlink" Target="https://www.epa.gov/pfas/pfas-explained" TargetMode="External"/><Relationship Id="rId7" Type="http://schemas.openxmlformats.org/officeDocument/2006/relationships/hyperlink" Target="https://www.bayjournal.com/news/fisheries/forever-chemicals-from-navy-lab-flowing-into-chesapeake-bay/article_2bb30198-041d-11ec-8d03-7fbdc38a88a7.html"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chesapeakebay.net/news/blog/tracing-the-forever-chemical-in-the-chesapeake-bay" TargetMode="External"/><Relationship Id="rId11" Type="http://schemas.openxmlformats.org/officeDocument/2006/relationships/hyperlink" Target="https://www.chesapeakebay.net/news/blog/wastewater-treatment-plants-use-technology-to-tackle-a-lingering-chemical" TargetMode="External"/><Relationship Id="rId5" Type="http://schemas.openxmlformats.org/officeDocument/2006/relationships/hyperlink" Target="https://www.cdc.gov/biomonitoring/PFAS_FactSheet.html" TargetMode="External"/><Relationship Id="rId10" Type="http://schemas.openxmlformats.org/officeDocument/2006/relationships/hyperlink" Target="https://www.chesapeakebay.net/news/blog/chemical-contaminant-pcbs-persist-in-chesapeake-schools" TargetMode="External"/><Relationship Id="rId4" Type="http://schemas.openxmlformats.org/officeDocument/2006/relationships/hyperlink" Target="https://www.epa.gov/assessing-and-managing-chemicals-under-tsca/risk-management-and-polyfluoroalkyl-substances-pfas#:~:text=Per%2D%20and%20polyfluoroalkyl%20substances%20(PFAS)%20are%20a%20group%20of,fighting%20foams%2C%20and%20wire%20insulation" TargetMode="External"/><Relationship Id="rId9" Type="http://schemas.openxmlformats.org/officeDocument/2006/relationships/hyperlink" Target="https://mde.maryland.gov/programs/Water/TMDL/ApprovedFinalTMDLs/Documents/PCB_fact_sheet_final.pdf"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calvertcountymd.gov/DocumentCenter/View/35821/NRL-CBD_Off-base_Sampling_Fact_Shee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epa.gov/infrastructure/fact-sheet-epa-bipartisan-infrastructure-law" TargetMode="External"/><Relationship Id="rId5" Type="http://schemas.openxmlformats.org/officeDocument/2006/relationships/hyperlink" Target="https://www.chesapeakebay.net/news/blog/tracing-the-forever-chemical-in-the-chesapeake-bay" TargetMode="External"/><Relationship Id="rId4" Type="http://schemas.openxmlformats.org/officeDocument/2006/relationships/hyperlink" Target="https://www.congress.gov/bill/117th-congress/senate-bill/1973/text"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Photo by W. Parson/Chesapeake Bay Program</a:t>
            </a:r>
            <a:endParaRPr/>
          </a:p>
        </p:txBody>
      </p:sp>
      <p:sp>
        <p:nvSpPr>
          <p:cNvPr id="88" name="Google Shape;8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References:</a:t>
            </a:r>
            <a:endParaRPr/>
          </a:p>
          <a:p>
            <a:pPr marL="0" lvl="0" indent="0" algn="l" rtl="0">
              <a:lnSpc>
                <a:spcPct val="100000"/>
              </a:lnSpc>
              <a:spcBef>
                <a:spcPts val="0"/>
              </a:spcBef>
              <a:spcAft>
                <a:spcPts val="0"/>
              </a:spcAft>
              <a:buSzPts val="1400"/>
              <a:buNone/>
            </a:pPr>
            <a:r>
              <a:rPr lang="en-US" u="sng">
                <a:solidFill>
                  <a:schemeClr val="hlink"/>
                </a:solidFill>
                <a:hlinkClick r:id="rId3"/>
              </a:rPr>
              <a:t>https://www.merriam-webster.com/dictionary/bioaccumulation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Graphic inspiration: </a:t>
            </a:r>
            <a:r>
              <a:rPr lang="en-US" u="sng">
                <a:solidFill>
                  <a:schemeClr val="hlink"/>
                </a:solidFill>
                <a:hlinkClick r:id="rId4"/>
              </a:rPr>
              <a:t>https://vectormine.com/wp-content/uploads/bioaccumulation_vs_biomagnification_outline_diagram-1.jpg</a:t>
            </a:r>
            <a:endParaRPr/>
          </a:p>
          <a:p>
            <a:pPr marL="0" lvl="0" indent="0" algn="l" rtl="0">
              <a:lnSpc>
                <a:spcPct val="100000"/>
              </a:lnSpc>
              <a:spcBef>
                <a:spcPts val="0"/>
              </a:spcBef>
              <a:spcAft>
                <a:spcPts val="0"/>
              </a:spcAft>
              <a:buSzPts val="1400"/>
              <a:buNone/>
            </a:pPr>
            <a:endParaRPr/>
          </a:p>
        </p:txBody>
      </p:sp>
      <p:sp>
        <p:nvSpPr>
          <p:cNvPr id="232" name="Google Shape;232;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d65f9a0885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g1d65f9a0885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Photo by I.Vorster/Virginia Sea Grant</a:t>
            </a:r>
            <a:endParaRPr/>
          </a:p>
          <a:p>
            <a:pPr marL="0" marR="0" lvl="0" indent="0" algn="l" rtl="0">
              <a:lnSpc>
                <a:spcPct val="100000"/>
              </a:lnSpc>
              <a:spcBef>
                <a:spcPts val="0"/>
              </a:spcBef>
              <a:spcAft>
                <a:spcPts val="0"/>
              </a:spcAft>
              <a:buClr>
                <a:srgbClr val="000000"/>
              </a:buClr>
              <a:buSzPts val="1400"/>
              <a:buFont typeface="Arial"/>
              <a:buNone/>
            </a:pPr>
            <a:endParaRPr/>
          </a:p>
        </p:txBody>
      </p:sp>
      <p:sp>
        <p:nvSpPr>
          <p:cNvPr id="248" name="Google Shape;248;g1d65f9a0885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1d7917eda5a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1d7917eda5a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by M. Rath/Chesapeake Bay Program</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Resources: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Chesapeake Bay Program: </a:t>
            </a:r>
            <a:r>
              <a:rPr lang="en-US" u="sng" dirty="0">
                <a:solidFill>
                  <a:schemeClr val="hlink"/>
                </a:solidFill>
                <a:hlinkClick r:id="rId3"/>
              </a:rPr>
              <a:t>https://www.chesapeakebay.net/news/blog/a-cocktail-of-contaminants-in-chesapeake-waters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Environmental Protection Agency:</a:t>
            </a:r>
            <a:endParaRPr dirty="0"/>
          </a:p>
          <a:p>
            <a:pPr marL="0" lvl="0" indent="0" algn="l" rtl="0">
              <a:lnSpc>
                <a:spcPct val="100000"/>
              </a:lnSpc>
              <a:spcBef>
                <a:spcPts val="0"/>
              </a:spcBef>
              <a:spcAft>
                <a:spcPts val="0"/>
              </a:spcAft>
              <a:buSzPts val="1400"/>
              <a:buNone/>
            </a:pPr>
            <a:r>
              <a:rPr lang="en-US" u="sng" dirty="0">
                <a:solidFill>
                  <a:schemeClr val="hlink"/>
                </a:solidFill>
                <a:hlinkClick r:id="rId4"/>
              </a:rPr>
              <a:t>https://www.epa.gov/nutrient-policy-data/estimated-nitrate-concentrations-groundwater-used-drinking</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255" name="Google Shape;255;g1d7917eda5a_2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206049c2f9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g206049c2f9e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by W. Parson/Chesapeake Bay Program</a:t>
            </a:r>
            <a:endParaRPr dirty="0"/>
          </a:p>
          <a:p>
            <a:pPr marL="0" lvl="0" indent="0" algn="l" rtl="0">
              <a:lnSpc>
                <a:spcPct val="100000"/>
              </a:lnSpc>
              <a:spcBef>
                <a:spcPts val="0"/>
              </a:spcBef>
              <a:spcAft>
                <a:spcPts val="0"/>
              </a:spcAft>
              <a:buSzPts val="1400"/>
              <a:buNone/>
            </a:pPr>
            <a:r>
              <a:rPr lang="en-US" dirty="0"/>
              <a:t>Resources: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Bay Journal Microplastics: </a:t>
            </a:r>
            <a:r>
              <a:rPr lang="en-US" u="sng" dirty="0">
                <a:solidFill>
                  <a:schemeClr val="hlink"/>
                </a:solidFill>
                <a:hlinkClick r:id="rId3"/>
              </a:rPr>
              <a:t>https://www.bayjournal.com/news/pollution/picture-of-chesapeake-microplastics-grows-clearer/article_87bd3606-c3e1-11eb-bdc4-4f1a3864c6f9.html</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Small plastics, big problem: </a:t>
            </a:r>
            <a:r>
              <a:rPr lang="en-US" u="sng" dirty="0">
                <a:solidFill>
                  <a:schemeClr val="hlink"/>
                </a:solidFill>
                <a:hlinkClick r:id="rId4"/>
              </a:rPr>
              <a:t>https://www.chesapeakebay.net/news/blog/small-plastics-are-a-big-problem</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Nat. Geo: </a:t>
            </a:r>
            <a:r>
              <a:rPr lang="en-US" u="sng" dirty="0">
                <a:solidFill>
                  <a:schemeClr val="hlink"/>
                </a:solidFill>
                <a:hlinkClick r:id="rId5"/>
              </a:rPr>
              <a:t>https://www.nationalgeographic.com/environment/article/microplastics-are-in-our-bodies-how-much-do-they-harm-us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Human Breast Milk: </a:t>
            </a:r>
            <a:r>
              <a:rPr lang="en-US" u="sng" dirty="0">
                <a:solidFill>
                  <a:schemeClr val="hlink"/>
                </a:solidFill>
                <a:hlinkClick r:id="rId6"/>
              </a:rPr>
              <a:t>https://www.theguardian.com/environment/2022/oct/07/microplastics-human-breast-milk-first-time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Smithsonian Baby Poo: </a:t>
            </a:r>
            <a:endParaRPr dirty="0"/>
          </a:p>
          <a:p>
            <a:pPr marL="0" lvl="0" indent="0" algn="l" rtl="0">
              <a:lnSpc>
                <a:spcPct val="100000"/>
              </a:lnSpc>
              <a:spcBef>
                <a:spcPts val="0"/>
              </a:spcBef>
              <a:spcAft>
                <a:spcPts val="0"/>
              </a:spcAft>
              <a:buSzPts val="1400"/>
              <a:buNone/>
            </a:pPr>
            <a:r>
              <a:rPr lang="en-US" u="sng" dirty="0">
                <a:solidFill>
                  <a:schemeClr val="hlink"/>
                </a:solidFill>
                <a:hlinkClick r:id="rId7"/>
              </a:rPr>
              <a:t>https://www.smithsonianmag.com/smart-news/study-shows-infant-poop-is-riddled-with-microplastics-180978770/</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CB as a sink for plastics: </a:t>
            </a:r>
            <a:r>
              <a:rPr lang="en-US" u="sng" dirty="0">
                <a:solidFill>
                  <a:schemeClr val="hlink"/>
                </a:solidFill>
                <a:hlinkClick r:id="rId8"/>
              </a:rPr>
              <a:t>https://www.bayjournal.com/news/pollution/the-chesapeake-bay-is-a-sink-for-plastic-pollution/article_ca6f12ec-21fd-11ec-b0c4-cf096494dd62.html</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CBF Economic importance: </a:t>
            </a:r>
            <a:r>
              <a:rPr lang="en-US" u="sng" dirty="0">
                <a:solidFill>
                  <a:schemeClr val="hlink"/>
                </a:solidFill>
                <a:hlinkClick r:id="rId9"/>
              </a:rPr>
              <a:t>https://www.cbf.org/issues/what-we-have-to-lose/economic-importance-of-the-bay/#:~:text=Striped%20Bass%20(a.k.a.%20Rockfish)%3A,Commercial%20Striped%20Bass%20Fishing%22</a:t>
            </a:r>
            <a:r>
              <a:rPr lang="en-US" dirty="0"/>
              <a:t>).</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Micron measurement: </a:t>
            </a:r>
            <a:r>
              <a:rPr lang="en-US" u="sng" dirty="0">
                <a:solidFill>
                  <a:schemeClr val="hlink"/>
                </a:solidFill>
                <a:hlinkClick r:id="rId10"/>
              </a:rPr>
              <a:t>https://sciencenotes.org/what-is-a-micron-definition-and-examples/#:~:text=5%20%CE%BCm%20%E2%80%93%20Length%20of%20a,Thickness%20of%20plastic%20cling%20wrap</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33 billion pounds: </a:t>
            </a:r>
            <a:r>
              <a:rPr lang="en-US" u="sng" dirty="0">
                <a:solidFill>
                  <a:schemeClr val="hlink"/>
                </a:solidFill>
                <a:hlinkClick r:id="rId3"/>
              </a:rPr>
              <a:t>https://www.bayjournal.com/news/pollution/picture-of-chesapeake-microplastics-grows-clearer/article_87bd3606-c3e1-11eb-bdc4-4f1a3864c6f9.html</a:t>
            </a:r>
            <a:endParaRPr dirty="0"/>
          </a:p>
          <a:p>
            <a:pPr marL="0" lvl="0" indent="0" algn="l" rtl="0">
              <a:lnSpc>
                <a:spcPct val="100000"/>
              </a:lnSpc>
              <a:spcBef>
                <a:spcPts val="0"/>
              </a:spcBef>
              <a:spcAft>
                <a:spcPts val="0"/>
              </a:spcAft>
              <a:buSzPts val="1400"/>
              <a:buNone/>
            </a:pPr>
            <a:endParaRPr dirty="0"/>
          </a:p>
        </p:txBody>
      </p:sp>
      <p:sp>
        <p:nvSpPr>
          <p:cNvPr id="272" name="Google Shape;272;g206049c2f9e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by </a:t>
            </a:r>
            <a:r>
              <a:rPr lang="en-US" dirty="0" err="1"/>
              <a:t>Envato</a:t>
            </a:r>
            <a:r>
              <a:rPr lang="en-US" dirty="0"/>
              <a:t> Elements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Resources on last slide and: </a:t>
            </a:r>
            <a:endParaRPr dirty="0"/>
          </a:p>
          <a:p>
            <a:pPr marL="0" lvl="0" indent="0" algn="l" rtl="0">
              <a:lnSpc>
                <a:spcPct val="100000"/>
              </a:lnSpc>
              <a:spcBef>
                <a:spcPts val="0"/>
              </a:spcBef>
              <a:spcAft>
                <a:spcPts val="0"/>
              </a:spcAft>
              <a:buSzPts val="1400"/>
              <a:buNone/>
            </a:pPr>
            <a:r>
              <a:rPr lang="en-US" u="sng" dirty="0">
                <a:solidFill>
                  <a:schemeClr val="hlink"/>
                </a:solidFill>
                <a:hlinkClick r:id="rId3"/>
              </a:rPr>
              <a:t>https://www.chesbay.us/library/public/documents/Meetings/November-2021/Presentations-Nov-2021/2-Matthew-Robinson-Proliferation-of-Plastics.pdf</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4"/>
              </a:rPr>
              <a:t>https://www.umces.edu/news/new-study-tracks-microplastics-in-watershed</a:t>
            </a:r>
            <a:r>
              <a:rPr lang="en-US" dirty="0"/>
              <a:t> (not yet used, Paula recommended)</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290" name="Google Shape;290;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2083b2cd05f_0_2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2083b2cd05f_0_2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Photos (from left to right) by: W. Parson/Chesapeake Bay Program, Matt Rath/Chesapeake Bay Program, CBP, and Envato Elements</a:t>
            </a:r>
            <a:endParaRPr/>
          </a:p>
          <a:p>
            <a:pPr marL="0" lvl="0" indent="0" algn="l" rtl="0">
              <a:lnSpc>
                <a:spcPct val="100000"/>
              </a:lnSpc>
              <a:spcBef>
                <a:spcPts val="0"/>
              </a:spcBef>
              <a:spcAft>
                <a:spcPts val="0"/>
              </a:spcAft>
              <a:buSzPts val="1400"/>
              <a:buNone/>
            </a:pPr>
            <a:r>
              <a:rPr lang="en-US"/>
              <a:t>References: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3"/>
              </a:rPr>
              <a:t>https://www.chesapeakebay.net/issues/threats-to-the-bay/air-pollution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4"/>
              </a:rPr>
              <a:t>https://www.edf.org/health/effects-of-air-pollution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5"/>
              </a:rPr>
              <a:t>https://www.who.int/news/item/15-11-2019-what-are-health-consequences-of-air-pollution-on-populations#:~:text=Exposure%20to%20high%20levels%20of,people%20who%20are%20already%20ill</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6"/>
              </a:rPr>
              <a:t>https://www.chesapeakebay.net/issues/threats-to-the-bay/nutrient-runoff</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7"/>
              </a:rPr>
              <a:t>https://www.epa.gov/green-infrastructure/exploring-link-between-green-infrastructure-and-air-quality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8"/>
              </a:rPr>
              <a:t>https://www.epa.gov/sites/default/files/2016-08/documents/recommendations_for_constructing_roadside_vegetation_barriers_to_improve_near-road_air_quality.pdf</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9"/>
              </a:rPr>
              <a:t>https://pubmed.ncbi.nlm.nih.gov/25522338/</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10"/>
              </a:rPr>
              <a:t>https://www.niehs.nih.gov/health/topics/agents/air-pollution/index.cfm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09" name="Google Shape;309;g2083b2cd05f_0_2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by DC Circulator and Green Fin Studio</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Autism study: </a:t>
            </a:r>
            <a:r>
              <a:rPr lang="en-US" u="sng" dirty="0">
                <a:solidFill>
                  <a:schemeClr val="hlink"/>
                </a:solidFill>
                <a:hlinkClick r:id="rId3"/>
              </a:rPr>
              <a:t>https://pubmed.ncbi.nlm.nih.gov/25522338/</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Update W VA v. EPA: </a:t>
            </a:r>
            <a:r>
              <a:rPr lang="en-US" u="sng" dirty="0">
                <a:solidFill>
                  <a:schemeClr val="hlink"/>
                </a:solidFill>
                <a:hlinkClick r:id="rId4"/>
              </a:rPr>
              <a:t>https://www.theatlantic.com/science/archive/2022/06/scotus-epa-ruling-west-virginia/661448/</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348" name="Google Shape;34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by W. Parson/Chesapeake Bay Program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References: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3"/>
              </a:rPr>
              <a:t>https://www.epa.gov/lead/learn-about-lead</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4"/>
              </a:rPr>
              <a:t>http://www.chesapeakepsr.org/lead</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5"/>
              </a:rPr>
              <a:t>https://www.whitehouse.gov/briefing-room/statements-releases/2022/11/15/fact-sheet-one-year-into-implementation-of-bipartisan-infrastructure-law-biden-%E2%81%A0harris-administration-celebrates-major-progress-in-building-a-better-america/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6"/>
              </a:rPr>
              <a:t>https://www.cdc.gov/nceh/lead/prevention/health-effects.htm</a:t>
            </a:r>
            <a:endParaRPr lang="en-US" u="sng" dirty="0">
              <a:solidFill>
                <a:schemeClr val="hlink"/>
              </a:solidFill>
            </a:endParaRPr>
          </a:p>
          <a:p>
            <a:pPr marL="0" lvl="0" indent="0" algn="l" rtl="0">
              <a:lnSpc>
                <a:spcPct val="100000"/>
              </a:lnSpc>
              <a:spcBef>
                <a:spcPts val="0"/>
              </a:spcBef>
              <a:spcAft>
                <a:spcPts val="0"/>
              </a:spcAft>
              <a:buSzPts val="1400"/>
              <a:buNone/>
            </a:pPr>
            <a:endParaRPr lang="en-US" u="sng" dirty="0">
              <a:solidFill>
                <a:schemeClr val="hlink"/>
              </a:solidFill>
            </a:endParaRPr>
          </a:p>
          <a:p>
            <a:pPr marL="0" lvl="0" indent="0" algn="l" rtl="0">
              <a:lnSpc>
                <a:spcPct val="100000"/>
              </a:lnSpc>
              <a:spcBef>
                <a:spcPts val="0"/>
              </a:spcBef>
              <a:spcAft>
                <a:spcPts val="0"/>
              </a:spcAft>
              <a:buSzPts val="1400"/>
              <a:buNone/>
            </a:pPr>
            <a:r>
              <a:rPr lang="en-US" u="none" dirty="0" err="1">
                <a:solidFill>
                  <a:schemeClr val="hlink"/>
                </a:solidFill>
              </a:rPr>
              <a:t>Masonville</a:t>
            </a:r>
            <a:r>
              <a:rPr lang="en-US" u="none" dirty="0">
                <a:solidFill>
                  <a:schemeClr val="hlink"/>
                </a:solidFill>
              </a:rPr>
              <a:t> Caption:</a:t>
            </a:r>
            <a:r>
              <a:rPr lang="en-US" u="sng" dirty="0">
                <a:solidFill>
                  <a:schemeClr val="hlink"/>
                </a:solidFill>
              </a:rPr>
              <a:t> https://</a:t>
            </a:r>
            <a:r>
              <a:rPr lang="en-US" u="sng" dirty="0" err="1">
                <a:solidFill>
                  <a:schemeClr val="hlink"/>
                </a:solidFill>
              </a:rPr>
              <a:t>mde.maryland.gov</a:t>
            </a:r>
            <a:r>
              <a:rPr lang="en-US" u="sng" dirty="0">
                <a:solidFill>
                  <a:schemeClr val="hlink"/>
                </a:solidFill>
              </a:rPr>
              <a:t>/programs/</a:t>
            </a:r>
            <a:r>
              <a:rPr lang="en-US" u="sng" dirty="0" err="1">
                <a:solidFill>
                  <a:schemeClr val="hlink"/>
                </a:solidFill>
              </a:rPr>
              <a:t>ResearchCenter</a:t>
            </a:r>
            <a:r>
              <a:rPr lang="en-US" u="sng" dirty="0">
                <a:solidFill>
                  <a:schemeClr val="hlink"/>
                </a:solidFill>
              </a:rPr>
              <a:t>/</a:t>
            </a:r>
            <a:r>
              <a:rPr lang="en-US" u="sng" dirty="0" err="1">
                <a:solidFill>
                  <a:schemeClr val="hlink"/>
                </a:solidFill>
              </a:rPr>
              <a:t>eMDE</a:t>
            </a:r>
            <a:r>
              <a:rPr lang="en-US" u="sng" dirty="0">
                <a:solidFill>
                  <a:schemeClr val="hlink"/>
                </a:solidFill>
              </a:rPr>
              <a:t>/Pages/vol5no3/Article1.aspx</a:t>
            </a:r>
          </a:p>
          <a:p>
            <a:pPr marL="0" lvl="0" indent="0" algn="l" rtl="0">
              <a:lnSpc>
                <a:spcPct val="100000"/>
              </a:lnSpc>
              <a:spcBef>
                <a:spcPts val="0"/>
              </a:spcBef>
              <a:spcAft>
                <a:spcPts val="0"/>
              </a:spcAft>
              <a:buSzPts val="1400"/>
              <a:buNone/>
            </a:pPr>
            <a:endParaRPr lang="en-US" u="sng" dirty="0">
              <a:solidFill>
                <a:schemeClr val="hlink"/>
              </a:solidFill>
            </a:endParaRP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369" name="Google Shape;36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1b82df47d55_2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1b82df47d55_2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Photo by Envato Elements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References:</a:t>
            </a:r>
            <a:endParaRPr/>
          </a:p>
          <a:p>
            <a:pPr marL="0" lvl="0" indent="0" algn="l" rtl="0">
              <a:lnSpc>
                <a:spcPct val="100000"/>
              </a:lnSpc>
              <a:spcBef>
                <a:spcPts val="0"/>
              </a:spcBef>
              <a:spcAft>
                <a:spcPts val="0"/>
              </a:spcAft>
              <a:buSzPts val="1400"/>
              <a:buNone/>
            </a:pPr>
            <a:r>
              <a:rPr lang="en-US" u="sng">
                <a:solidFill>
                  <a:schemeClr val="hlink"/>
                </a:solidFill>
                <a:hlinkClick r:id="rId3"/>
              </a:rPr>
              <a:t>http://www.chesapeakepsr.org/lead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2020 update on lead levels: </a:t>
            </a:r>
            <a:r>
              <a:rPr lang="en-US" u="sng">
                <a:solidFill>
                  <a:schemeClr val="hlink"/>
                </a:solidFill>
                <a:hlinkClick r:id="rId4"/>
              </a:rPr>
              <a:t>https://news.maryland.gov/mde/2020/10/26/childhood-lead-poisoning-in-maryland-drops-as-state-moves-to-respond-to-greater-range-of-cases-under-more-protective-standard/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88" name="Google Shape;388;g1b82df47d55_2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1a8ace9df78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1a8ace9df78_0_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by Jenna Valente/Chesapeake Bay Program</a:t>
            </a:r>
            <a:endParaRPr dirty="0"/>
          </a:p>
          <a:p>
            <a:pPr marL="0" lvl="0" indent="0" algn="l" rtl="0">
              <a:lnSpc>
                <a:spcPct val="100000"/>
              </a:lnSpc>
              <a:spcBef>
                <a:spcPts val="0"/>
              </a:spcBef>
              <a:spcAft>
                <a:spcPts val="0"/>
              </a:spcAft>
              <a:buSzPts val="1400"/>
              <a:buNone/>
            </a:pPr>
            <a:r>
              <a:rPr lang="en-US" dirty="0"/>
              <a:t>References: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3"/>
              </a:rPr>
              <a:t>https://www.chesapeakebay.net/issues/threats-to-the-bay/wastewater</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4"/>
              </a:rPr>
              <a:t>https://www.cbf.org/issues/sewage-septic-systems/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5"/>
              </a:rPr>
              <a:t>https://www.chesapeakebay.net/news/blog/wastewater-treatment-plants-use-technology-to-tackle-a-lingering-chemical</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6"/>
              </a:rPr>
              <a:t>https://www.ukdpsolutions.co.uk/blog/septic-tanks-vs-sewage-treatment-plants-whats-the-difference#:~:text=A%20sewage%20treatment%20plant%20provides,what%20leaves%20a%20septic%20tank</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Possible case study on septic systems and sea level rise from Wetlands Watch in Virginia: </a:t>
            </a:r>
            <a:r>
              <a:rPr lang="en-US" u="sng" dirty="0">
                <a:solidFill>
                  <a:schemeClr val="hlink"/>
                </a:solidFill>
                <a:hlinkClick r:id="rId7"/>
              </a:rPr>
              <a:t>https://wetlandswatch.org/directors-blog/2021/9/28/sea-level-rise-septic-systems-and-retreat</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413" name="Google Shape;413;g1a8ace9df78_0_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Photo by W. Parson/Chesapeake Bay Program</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98" name="Google Shape;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1b82df47d55_2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g1b82df47d55_2_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dirty="0"/>
              <a:t>Photo from Skyler Ballard/Chesapeake Bay Program</a:t>
            </a:r>
            <a:endParaRPr dirty="0"/>
          </a:p>
          <a:p>
            <a:pPr marL="0" lvl="0" indent="0" algn="l" rtl="0">
              <a:lnSpc>
                <a:spcPct val="100000"/>
              </a:lnSpc>
              <a:spcBef>
                <a:spcPts val="0"/>
              </a:spcBef>
              <a:spcAft>
                <a:spcPts val="0"/>
              </a:spcAft>
              <a:buSzPts val="1400"/>
              <a:buNone/>
            </a:pPr>
            <a:r>
              <a:rPr lang="en-US" dirty="0"/>
              <a:t>References:</a:t>
            </a:r>
            <a:endParaRPr dirty="0"/>
          </a:p>
          <a:p>
            <a:pPr marL="0" lvl="0" indent="0" algn="l" rtl="0">
              <a:lnSpc>
                <a:spcPct val="100000"/>
              </a:lnSpc>
              <a:spcBef>
                <a:spcPts val="0"/>
              </a:spcBef>
              <a:spcAft>
                <a:spcPts val="0"/>
              </a:spcAft>
              <a:buClr>
                <a:schemeClr val="dk1"/>
              </a:buClr>
              <a:buSzPts val="1400"/>
              <a:buFont typeface="Arial"/>
              <a:buNone/>
            </a:pPr>
            <a:r>
              <a:rPr lang="en-US" u="sng" dirty="0">
                <a:solidFill>
                  <a:schemeClr val="hlink"/>
                </a:solidFill>
                <a:hlinkClick r:id="rId3"/>
              </a:rPr>
              <a:t>https://www.bayjournal.com/news/pollution/septic-system-failures-expected-to-increase-in-coastal-virginia/article_3fed2079-1b2a-5e5c-a8a0-e1080844cc16.html</a:t>
            </a:r>
            <a:endParaRPr dirty="0"/>
          </a:p>
          <a:p>
            <a:pPr marL="0" lvl="0" indent="0" algn="l" rtl="0">
              <a:lnSpc>
                <a:spcPct val="100000"/>
              </a:lnSpc>
              <a:spcBef>
                <a:spcPts val="0"/>
              </a:spcBef>
              <a:spcAft>
                <a:spcPts val="0"/>
              </a:spcAft>
              <a:buClr>
                <a:schemeClr val="dk1"/>
              </a:buClr>
              <a:buSzPts val="1400"/>
              <a:buFont typeface="Arial"/>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4"/>
              </a:rPr>
              <a:t>https://www.chesapeakebay.net/news/blog/wastewater-treatment-plants-use-technology-to-tackle-a-lingering-chemical</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429" name="Google Shape;429;g1b82df47d55_2_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1b82df47d55_2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g1b82df47d55_2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Photos by Envato Elements and Matt Rath/Chesapeake Bay Program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References:</a:t>
            </a:r>
            <a:endParaRPr/>
          </a:p>
          <a:p>
            <a:pPr marL="0" lvl="0" indent="0" algn="l" rtl="0">
              <a:lnSpc>
                <a:spcPct val="100000"/>
              </a:lnSpc>
              <a:spcBef>
                <a:spcPts val="0"/>
              </a:spcBef>
              <a:spcAft>
                <a:spcPts val="0"/>
              </a:spcAft>
              <a:buSzPts val="1400"/>
              <a:buNone/>
            </a:pPr>
            <a:r>
              <a:rPr lang="en-US" u="sng">
                <a:solidFill>
                  <a:schemeClr val="hlink"/>
                </a:solidFill>
                <a:hlinkClick r:id="rId3"/>
              </a:rPr>
              <a:t>https://www.nrdc.org/experts/daniel-rosenberg/burned-why-waste-incineration-harmful</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4"/>
              </a:rPr>
              <a:t>https://ccanactionfund.org/media/Trash-Incineration-2.pdf</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5"/>
              </a:rPr>
              <a:t>https://www.epa.gov/landfills/basic-information-about-landfills#whattypes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447" name="Google Shape;447;g1b82df47d55_2_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g1d3a1965cce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g1d3a1965cc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by </a:t>
            </a:r>
            <a:r>
              <a:rPr lang="en-US" dirty="0" err="1"/>
              <a:t>Envato</a:t>
            </a:r>
            <a:r>
              <a:rPr lang="en-US" dirty="0"/>
              <a:t> Elements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Reference:</a:t>
            </a:r>
            <a:endParaRPr dirty="0"/>
          </a:p>
          <a:p>
            <a:pPr marL="0" lvl="0" indent="0" algn="l" rtl="0">
              <a:lnSpc>
                <a:spcPct val="100000"/>
              </a:lnSpc>
              <a:spcBef>
                <a:spcPts val="0"/>
              </a:spcBef>
              <a:spcAft>
                <a:spcPts val="0"/>
              </a:spcAft>
              <a:buSzPts val="1400"/>
              <a:buNone/>
            </a:pPr>
            <a:r>
              <a:rPr lang="en-US" u="sng" dirty="0">
                <a:solidFill>
                  <a:schemeClr val="hlink"/>
                </a:solidFill>
                <a:hlinkClick r:id="rId3"/>
              </a:rPr>
              <a:t>https://www.epa.gov/landfills/municipal-solid-waste-landfills#whatis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4"/>
              </a:rPr>
              <a:t>https://www.colorado.edu/ecenter/2021/04/15/hidden-damage-landfills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5"/>
              </a:rPr>
              <a:t>https://www.epa.gov/report-environment/contaminated-land</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6"/>
              </a:rPr>
              <a:t>https://www.bayjournal.com/news/pollution/forever-chemicals-found-in-more-than-a-dozen-waterways-in-chesapeake-region/article_aa6655cc-5c59-11ed-8f10-9fc3a3d25855.html</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464" name="Google Shape;464;g1d3a1965cce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dirty="0"/>
              <a:t>Photo by W. Parson/Chesapeake Bay Program</a:t>
            </a:r>
            <a:endParaRPr dirty="0"/>
          </a:p>
        </p:txBody>
      </p:sp>
      <p:sp>
        <p:nvSpPr>
          <p:cNvPr id="486" name="Google Shape;48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2" name="Google Shape;49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References: </a:t>
            </a:r>
            <a:endParaRPr/>
          </a:p>
          <a:p>
            <a:pPr marL="0" lvl="0" indent="0" algn="l" rtl="0">
              <a:lnSpc>
                <a:spcPct val="100000"/>
              </a:lnSpc>
              <a:spcBef>
                <a:spcPts val="0"/>
              </a:spcBef>
              <a:spcAft>
                <a:spcPts val="0"/>
              </a:spcAft>
              <a:buSzPts val="1400"/>
              <a:buNone/>
            </a:pPr>
            <a:r>
              <a:rPr lang="en-US" u="sng">
                <a:solidFill>
                  <a:schemeClr val="hlink"/>
                </a:solidFill>
                <a:hlinkClick r:id="rId3"/>
              </a:rPr>
              <a:t>https://www.hhs.gov/civil-rights/for-individuals/special-topics/environmental-justice/index.html#:~:text=Environmental%20Justice%20is%20the%20fair,laws%2C%20regulations%2C%20and%20policies</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4"/>
              </a:rPr>
              <a:t>https://www.chesapeakebay.net/issues/whats-at-risk/environmental-justice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493" name="Google Shape;49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g2083b2cd05f_0_2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g2083b2cd05f_0_2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References: </a:t>
            </a:r>
            <a:endParaRPr/>
          </a:p>
          <a:p>
            <a:pPr marL="0" lvl="0" indent="0" algn="l" rtl="0">
              <a:lnSpc>
                <a:spcPct val="100000"/>
              </a:lnSpc>
              <a:spcBef>
                <a:spcPts val="0"/>
              </a:spcBef>
              <a:spcAft>
                <a:spcPts val="0"/>
              </a:spcAft>
              <a:buSzPts val="1400"/>
              <a:buNone/>
            </a:pPr>
            <a:r>
              <a:rPr lang="en-US" u="sng">
                <a:solidFill>
                  <a:schemeClr val="hlink"/>
                </a:solidFill>
                <a:hlinkClick r:id="rId3"/>
              </a:rPr>
              <a:t>https://www.hhs.gov/civil-rights/for-individuals/special-topics/environmental-justice/index.html#:~:text=Environmental%20Justice%20is%20the%20fair,laws%2C%20regulations%2C%20and%20policies</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4"/>
              </a:rPr>
              <a:t>https://www.chesapeakebay.net/issues/whats-at-risk/environmental-justice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505" name="Google Shape;505;g2083b2cd05f_0_2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3" name="Google Shape;52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Photo from http://</a:t>
            </a:r>
            <a:r>
              <a:rPr lang="en-US" dirty="0" err="1"/>
              <a:t>jeremyscotthoffman.com</a:t>
            </a:r>
            <a:r>
              <a:rPr lang="en-US" dirty="0"/>
              <a:t>/throwing-shade</a:t>
            </a:r>
            <a:endParaRPr dirty="0"/>
          </a:p>
          <a:p>
            <a:pPr marL="0" lvl="0" indent="0" algn="l" rtl="0">
              <a:lnSpc>
                <a:spcPct val="100000"/>
              </a:lnSpc>
              <a:spcBef>
                <a:spcPts val="0"/>
              </a:spcBef>
              <a:spcAft>
                <a:spcPts val="0"/>
              </a:spcAft>
              <a:buSzPts val="1400"/>
              <a:buNone/>
            </a:pPr>
            <a:r>
              <a:rPr lang="en-US" dirty="0"/>
              <a:t>Reference:</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Clr>
                <a:schemeClr val="dk1"/>
              </a:buClr>
              <a:buSzPts val="1100"/>
              <a:buFont typeface="Arial"/>
              <a:buNone/>
            </a:pPr>
            <a:r>
              <a:rPr lang="en-US" dirty="0">
                <a:solidFill>
                  <a:srgbClr val="262626"/>
                </a:solidFill>
                <a:latin typeface="Century Gothic"/>
                <a:ea typeface="Century Gothic"/>
                <a:cs typeface="Century Gothic"/>
                <a:sym typeface="Century Gothic"/>
              </a:rPr>
              <a:t>Map and study by Jeremy Hoffman, </a:t>
            </a:r>
            <a:r>
              <a:rPr lang="en-US" u="sng" dirty="0">
                <a:solidFill>
                  <a:schemeClr val="hlink"/>
                </a:solidFill>
                <a:latin typeface="Century Gothic"/>
                <a:ea typeface="Century Gothic"/>
                <a:cs typeface="Century Gothic"/>
                <a:sym typeface="Century Gothic"/>
                <a:hlinkClick r:id="rId3"/>
              </a:rPr>
              <a:t>Throwing Shade RVA</a:t>
            </a:r>
            <a:endParaRPr u="sng" dirty="0">
              <a:solidFill>
                <a:schemeClr val="hlink"/>
              </a:solidFill>
              <a:latin typeface="Century Gothic"/>
              <a:ea typeface="Century Gothic"/>
              <a:cs typeface="Century Gothic"/>
              <a:sym typeface="Century Gothic"/>
            </a:endParaRP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4"/>
              </a:rPr>
              <a:t>http://www.walkablewatershed.com/petersburg/</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u="sng" dirty="0">
                <a:solidFill>
                  <a:schemeClr val="hlink"/>
                </a:solidFill>
                <a:hlinkClick r:id="rId5"/>
              </a:rPr>
              <a:t>https://psci.princeton.edu/tips/2020/8/15/racial-disparities-and-climate-change</a:t>
            </a:r>
            <a:r>
              <a:rPr lang="en-US" dirty="0"/>
              <a:t> (Quote)</a:t>
            </a:r>
            <a:endParaRPr dirty="0"/>
          </a:p>
          <a:p>
            <a:pPr marL="0" lvl="0" indent="0" algn="l" rtl="0">
              <a:lnSpc>
                <a:spcPct val="100000"/>
              </a:lnSpc>
              <a:spcBef>
                <a:spcPts val="0"/>
              </a:spcBef>
              <a:spcAft>
                <a:spcPts val="0"/>
              </a:spcAft>
              <a:buSzPts val="1400"/>
              <a:buNone/>
            </a:pPr>
            <a:r>
              <a:rPr lang="en-US" u="sng" dirty="0">
                <a:solidFill>
                  <a:schemeClr val="hlink"/>
                </a:solidFill>
                <a:hlinkClick r:id="rId6"/>
              </a:rPr>
              <a:t>https://naacp.org/know-issues/environmental-climate-justice</a:t>
            </a:r>
            <a:r>
              <a:rPr lang="en-US" dirty="0"/>
              <a:t> (NAACP)</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524" name="Google Shape;524;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3" name="Google Shape;54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4" name="Google Shape;544;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63" name="Google Shape;563;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 name="Google Shape;12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1fe8160a359_1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g1fe8160a359_1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1" name="Google Shape;571;g1fe8160a359_1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2083b2cd05f_0_3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g2083b2cd05f_0_3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9" name="Google Shape;579;g2083b2cd05f_0_3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587" name="Google Shape;587;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3" name="Google Shape;14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Photo by Caitlyn Johnstone/Chesapeake Bay Program</a:t>
            </a:r>
            <a:endParaRPr/>
          </a:p>
        </p:txBody>
      </p:sp>
      <p:sp>
        <p:nvSpPr>
          <p:cNvPr id="158" name="Google Shape;15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Photos by W. Parson, Steve Droter/Chesapeake Bay Program</a:t>
            </a:r>
            <a:endParaRPr/>
          </a:p>
        </p:txBody>
      </p:sp>
      <p:sp>
        <p:nvSpPr>
          <p:cNvPr id="171" name="Google Shape;17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Photo by W. Parson/Chesapeake Bay Program</a:t>
            </a:r>
            <a:endParaRPr/>
          </a:p>
        </p:txBody>
      </p:sp>
      <p:sp>
        <p:nvSpPr>
          <p:cNvPr id="190" name="Google Shape;19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1ab82c3190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g1ab82c3190e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dirty="0"/>
              <a:t>Photo by </a:t>
            </a:r>
            <a:r>
              <a:rPr lang="en-US" dirty="0" err="1"/>
              <a:t>Envato</a:t>
            </a:r>
            <a:r>
              <a:rPr lang="en-US" dirty="0"/>
              <a:t> Elements</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References: </a:t>
            </a:r>
            <a:endParaRPr dirty="0"/>
          </a:p>
          <a:p>
            <a:pPr marL="0" marR="0" lvl="0" indent="0" algn="l" rtl="0">
              <a:lnSpc>
                <a:spcPct val="100000"/>
              </a:lnSpc>
              <a:spcBef>
                <a:spcPts val="0"/>
              </a:spcBef>
              <a:spcAft>
                <a:spcPts val="0"/>
              </a:spcAft>
              <a:buClr>
                <a:srgbClr val="000000"/>
              </a:buClr>
              <a:buSzPts val="1400"/>
              <a:buFont typeface="Arial"/>
              <a:buNone/>
            </a:pPr>
            <a:r>
              <a:rPr lang="en-US" dirty="0"/>
              <a:t>PFAS Explained: </a:t>
            </a:r>
            <a:r>
              <a:rPr lang="en-US" u="sng" dirty="0">
                <a:solidFill>
                  <a:schemeClr val="hlink"/>
                </a:solidFill>
                <a:hlinkClick r:id="rId3"/>
              </a:rPr>
              <a:t>https://www.epa.gov/pfas/pfas-explained</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Overview of PFAS Actions under TSCA: </a:t>
            </a:r>
            <a:r>
              <a:rPr lang="en-US" u="sng" dirty="0">
                <a:solidFill>
                  <a:schemeClr val="hlink"/>
                </a:solidFill>
                <a:hlinkClick r:id="rId4"/>
              </a:rPr>
              <a:t>https://www.epa.gov/assessing-and-managing-chemicals-under-tsca/risk-management-and-polyfluoroalkyl-substances-pfas#:~:text=Per%2D%20and%20polyfluoroalkyl%20substances%20(PFAS)%20are%20a%20group%20of,fighting%20foams%2C%20and%20wire%20insulation</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CDC PFAS: </a:t>
            </a:r>
            <a:r>
              <a:rPr lang="en-US" u="sng" dirty="0">
                <a:solidFill>
                  <a:schemeClr val="hlink"/>
                </a:solidFill>
                <a:hlinkClick r:id="rId5"/>
              </a:rPr>
              <a:t>https://www.cdc.gov/biomonitoring/PFAS_FactSheet.html</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Fish Consumption Advisories: </a:t>
            </a:r>
            <a:r>
              <a:rPr lang="en-US" u="sng" dirty="0">
                <a:solidFill>
                  <a:schemeClr val="hlink"/>
                </a:solidFill>
                <a:hlinkClick r:id="rId6"/>
              </a:rPr>
              <a:t>https://www.chesapeakebay.net/news/blog/tracing-the-forever-chemical-in-the-chesapeake-bay</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“Forever chemicals” from Navy Lab: </a:t>
            </a:r>
            <a:r>
              <a:rPr lang="en-US" u="sng" dirty="0">
                <a:solidFill>
                  <a:schemeClr val="hlink"/>
                </a:solidFill>
                <a:hlinkClick r:id="rId7"/>
              </a:rPr>
              <a:t>https://www.bayjournal.com/news/fisheries/forever-chemicals-from-navy-lab-flowing-into-chesapeake-bay/article_2bb30198-041d-11ec-8d03-7fbdc38a88a7.html</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Fact Sheet: EPA &amp; The Bipartisan Infrastructure Law: </a:t>
            </a:r>
            <a:r>
              <a:rPr lang="en-US" u="sng" dirty="0">
                <a:solidFill>
                  <a:schemeClr val="hlink"/>
                </a:solidFill>
                <a:hlinkClick r:id="rId8"/>
              </a:rPr>
              <a:t>https://www.epa.gov/infrastructure/fact-sheet-epa-bipartisan-infrastructure-law</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PCBs: </a:t>
            </a:r>
            <a:r>
              <a:rPr lang="en-US" u="sng" dirty="0">
                <a:solidFill>
                  <a:schemeClr val="hlink"/>
                </a:solidFill>
                <a:hlinkClick r:id="rId9"/>
              </a:rPr>
              <a:t>https://mde.maryland.gov/programs/Water/TMDL/ApprovedFinalTMDLs/Documents/PCB_fact_sheet_final.pdf</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u="sng" dirty="0">
                <a:solidFill>
                  <a:schemeClr val="hlink"/>
                </a:solidFill>
                <a:hlinkClick r:id="rId10"/>
              </a:rPr>
              <a:t>https://www.chesapeakebay.net/news/blog/chemical-contaminant-pcbs-persist-in-chesapeake-schools</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dirty="0"/>
              <a:t>POPs definition: </a:t>
            </a:r>
            <a:r>
              <a:rPr lang="en-US" b="1" u="sng" dirty="0">
                <a:solidFill>
                  <a:schemeClr val="hlink"/>
                </a:solidFill>
                <a:hlinkClick r:id="rId11"/>
              </a:rPr>
              <a:t>https://www.chesapeakebay.net/news/blog/wastewater-treatment-plants-use-technology-to-tackle-a-lingering-chemical</a:t>
            </a:r>
            <a:r>
              <a:rPr lang="en-US" b="1" dirty="0"/>
              <a:t> (ADD TO MATRIX 2/13)</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97" name="Google Shape;197;g1ab82c3190e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Photo by Toxin Contaminant Workgroup</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Resources list on previous slide</a:t>
            </a:r>
            <a:endParaRPr/>
          </a:p>
          <a:p>
            <a:pPr marL="0" lvl="0" indent="0" algn="l" rtl="0">
              <a:lnSpc>
                <a:spcPct val="100000"/>
              </a:lnSpc>
              <a:spcBef>
                <a:spcPts val="0"/>
              </a:spcBef>
              <a:spcAft>
                <a:spcPts val="0"/>
              </a:spcAft>
              <a:buSzPts val="1400"/>
              <a:buNone/>
            </a:pPr>
            <a:r>
              <a:rPr lang="en-US" u="sng">
                <a:solidFill>
                  <a:schemeClr val="hlink"/>
                </a:solidFill>
                <a:hlinkClick r:id="rId3"/>
              </a:rPr>
              <a:t>https://www.calvertcountymd.gov/DocumentCenter/View/35821/NRL-CBD_Off-base_Sampling_Fact_Sheet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4"/>
              </a:rPr>
              <a:t>https://www.congress.gov/bill/117th-congress/senate-bill/1973/text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5"/>
              </a:rPr>
              <a:t>https://www.chesapeakebay.net/news/blog/tracing-the-forever-chemical-in-the-chesapeake-bay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u="sng">
                <a:solidFill>
                  <a:schemeClr val="hlink"/>
                </a:solidFill>
                <a:hlinkClick r:id="rId6"/>
              </a:rPr>
              <a:t>https://www.epa.gov/infrastructure/fact-sheet-epa-bipartisan-infrastructure-law</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13" name="Google Shape;21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Montserrat"/>
              <a:buNone/>
              <a:defRPr sz="6000">
                <a:latin typeface="Montserrat"/>
                <a:ea typeface="Montserrat"/>
                <a:cs typeface="Montserrat"/>
                <a:sym typeface="Montserra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20000"/>
              </a:lnSpc>
              <a:spcBef>
                <a:spcPts val="1000"/>
              </a:spcBef>
              <a:spcAft>
                <a:spcPts val="0"/>
              </a:spcAft>
              <a:buClr>
                <a:schemeClr val="lt1"/>
              </a:buClr>
              <a:buSzPts val="2400"/>
              <a:buNone/>
              <a:defRPr sz="2400">
                <a:latin typeface="Montserrat"/>
                <a:ea typeface="Montserrat"/>
                <a:cs typeface="Montserrat"/>
                <a:sym typeface="Montserrat"/>
              </a:defRPr>
            </a:lvl1pPr>
            <a:lvl2pPr lvl="1" algn="ctr">
              <a:lnSpc>
                <a:spcPct val="120000"/>
              </a:lnSpc>
              <a:spcBef>
                <a:spcPts val="500"/>
              </a:spcBef>
              <a:spcAft>
                <a:spcPts val="0"/>
              </a:spcAft>
              <a:buClr>
                <a:schemeClr val="lt1"/>
              </a:buClr>
              <a:buSzPts val="2000"/>
              <a:buNone/>
              <a:defRPr sz="2000"/>
            </a:lvl2pPr>
            <a:lvl3pPr lvl="2" algn="ctr">
              <a:lnSpc>
                <a:spcPct val="120000"/>
              </a:lnSpc>
              <a:spcBef>
                <a:spcPts val="500"/>
              </a:spcBef>
              <a:spcAft>
                <a:spcPts val="0"/>
              </a:spcAft>
              <a:buClr>
                <a:schemeClr val="lt1"/>
              </a:buClr>
              <a:buSzPts val="1800"/>
              <a:buNone/>
              <a:defRPr sz="1800"/>
            </a:lvl3pPr>
            <a:lvl4pPr lvl="3" algn="ctr">
              <a:lnSpc>
                <a:spcPct val="120000"/>
              </a:lnSpc>
              <a:spcBef>
                <a:spcPts val="500"/>
              </a:spcBef>
              <a:spcAft>
                <a:spcPts val="0"/>
              </a:spcAft>
              <a:buClr>
                <a:schemeClr val="lt1"/>
              </a:buClr>
              <a:buSzPts val="1600"/>
              <a:buNone/>
              <a:defRPr sz="1600"/>
            </a:lvl4pPr>
            <a:lvl5pPr lvl="4" algn="ctr">
              <a:lnSpc>
                <a:spcPct val="12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3"/>
        <p:cNvGrpSpPr/>
        <p:nvPr/>
      </p:nvGrpSpPr>
      <p:grpSpPr>
        <a:xfrm>
          <a:off x="0" y="0"/>
          <a:ext cx="0" cy="0"/>
          <a:chOff x="0" y="0"/>
          <a:chExt cx="0" cy="0"/>
        </a:xfrm>
      </p:grpSpPr>
      <p:sp>
        <p:nvSpPr>
          <p:cNvPr id="74" name="Google Shape;74;p38"/>
          <p:cNvSpPr txBox="1">
            <a:spLocks noGrp="1"/>
          </p:cNvSpPr>
          <p:nvPr>
            <p:ph type="title"/>
          </p:nvPr>
        </p:nvSpPr>
        <p:spPr>
          <a:xfrm>
            <a:off x="112643" y="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38"/>
          <p:cNvSpPr txBox="1">
            <a:spLocks noGrp="1"/>
          </p:cNvSpPr>
          <p:nvPr>
            <p:ph type="body" idx="1"/>
          </p:nvPr>
        </p:nvSpPr>
        <p:spPr>
          <a:xfrm rot="5400000">
            <a:off x="3678929" y="-1497908"/>
            <a:ext cx="4834142"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120000"/>
              </a:lnSpc>
              <a:spcBef>
                <a:spcPts val="1000"/>
              </a:spcBef>
              <a:spcAft>
                <a:spcPts val="0"/>
              </a:spcAft>
              <a:buClr>
                <a:schemeClr val="lt1"/>
              </a:buClr>
              <a:buSzPts val="1800"/>
              <a:buChar char="•"/>
              <a:defRPr/>
            </a:lvl1pPr>
            <a:lvl2pPr marL="914400" lvl="1" indent="-342900" algn="l">
              <a:lnSpc>
                <a:spcPct val="120000"/>
              </a:lnSpc>
              <a:spcBef>
                <a:spcPts val="500"/>
              </a:spcBef>
              <a:spcAft>
                <a:spcPts val="0"/>
              </a:spcAft>
              <a:buClr>
                <a:schemeClr val="lt1"/>
              </a:buClr>
              <a:buSzPts val="1800"/>
              <a:buChar char="•"/>
              <a:defRPr/>
            </a:lvl2pPr>
            <a:lvl3pPr marL="1371600" lvl="2" indent="-342900" algn="l">
              <a:lnSpc>
                <a:spcPct val="120000"/>
              </a:lnSpc>
              <a:spcBef>
                <a:spcPts val="500"/>
              </a:spcBef>
              <a:spcAft>
                <a:spcPts val="0"/>
              </a:spcAft>
              <a:buClr>
                <a:schemeClr val="lt1"/>
              </a:buClr>
              <a:buSzPts val="1800"/>
              <a:buChar char="•"/>
              <a:defRPr/>
            </a:lvl3pPr>
            <a:lvl4pPr marL="1828800" lvl="3" indent="-342900" algn="l">
              <a:lnSpc>
                <a:spcPct val="120000"/>
              </a:lnSpc>
              <a:spcBef>
                <a:spcPts val="500"/>
              </a:spcBef>
              <a:spcAft>
                <a:spcPts val="0"/>
              </a:spcAft>
              <a:buClr>
                <a:schemeClr val="lt1"/>
              </a:buClr>
              <a:buSzPts val="1800"/>
              <a:buChar char="•"/>
              <a:defRPr/>
            </a:lvl4pPr>
            <a:lvl5pPr marL="2286000" lvl="4" indent="-342900" algn="l">
              <a:lnSpc>
                <a:spcPct val="12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9"/>
        <p:cNvGrpSpPr/>
        <p:nvPr/>
      </p:nvGrpSpPr>
      <p:grpSpPr>
        <a:xfrm>
          <a:off x="0" y="0"/>
          <a:ext cx="0" cy="0"/>
          <a:chOff x="0" y="0"/>
          <a:chExt cx="0" cy="0"/>
        </a:xfrm>
      </p:grpSpPr>
      <p:sp>
        <p:nvSpPr>
          <p:cNvPr id="80" name="Google Shape;80;p3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120000"/>
              </a:lnSpc>
              <a:spcBef>
                <a:spcPts val="1000"/>
              </a:spcBef>
              <a:spcAft>
                <a:spcPts val="0"/>
              </a:spcAft>
              <a:buClr>
                <a:schemeClr val="lt1"/>
              </a:buClr>
              <a:buSzPts val="1800"/>
              <a:buChar char="•"/>
              <a:defRPr/>
            </a:lvl1pPr>
            <a:lvl2pPr marL="914400" lvl="1" indent="-342900" algn="l">
              <a:lnSpc>
                <a:spcPct val="120000"/>
              </a:lnSpc>
              <a:spcBef>
                <a:spcPts val="500"/>
              </a:spcBef>
              <a:spcAft>
                <a:spcPts val="0"/>
              </a:spcAft>
              <a:buClr>
                <a:schemeClr val="lt1"/>
              </a:buClr>
              <a:buSzPts val="1800"/>
              <a:buChar char="•"/>
              <a:defRPr/>
            </a:lvl2pPr>
            <a:lvl3pPr marL="1371600" lvl="2" indent="-342900" algn="l">
              <a:lnSpc>
                <a:spcPct val="120000"/>
              </a:lnSpc>
              <a:spcBef>
                <a:spcPts val="500"/>
              </a:spcBef>
              <a:spcAft>
                <a:spcPts val="0"/>
              </a:spcAft>
              <a:buClr>
                <a:schemeClr val="lt1"/>
              </a:buClr>
              <a:buSzPts val="1800"/>
              <a:buChar char="•"/>
              <a:defRPr/>
            </a:lvl3pPr>
            <a:lvl4pPr marL="1828800" lvl="3" indent="-342900" algn="l">
              <a:lnSpc>
                <a:spcPct val="120000"/>
              </a:lnSpc>
              <a:spcBef>
                <a:spcPts val="500"/>
              </a:spcBef>
              <a:spcAft>
                <a:spcPts val="0"/>
              </a:spcAft>
              <a:buClr>
                <a:schemeClr val="lt1"/>
              </a:buClr>
              <a:buSzPts val="1800"/>
              <a:buChar char="•"/>
              <a:defRPr/>
            </a:lvl4pPr>
            <a:lvl5pPr marL="2286000" lvl="4" indent="-342900" algn="l">
              <a:lnSpc>
                <a:spcPct val="12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solidFill>
          <a:schemeClr val="lt1"/>
        </a:solidFill>
        <a:effectLst/>
      </p:bgPr>
    </p:bg>
    <p:spTree>
      <p:nvGrpSpPr>
        <p:cNvPr id="1" name="Shape 22"/>
        <p:cNvGrpSpPr/>
        <p:nvPr/>
      </p:nvGrpSpPr>
      <p:grpSpPr>
        <a:xfrm>
          <a:off x="0" y="0"/>
          <a:ext cx="0" cy="0"/>
          <a:chOff x="0" y="0"/>
          <a:chExt cx="0" cy="0"/>
        </a:xfrm>
      </p:grpSpPr>
      <p:sp>
        <p:nvSpPr>
          <p:cNvPr id="23" name="Google Shape;23;p30"/>
          <p:cNvSpPr txBox="1">
            <a:spLocks noGrp="1"/>
          </p:cNvSpPr>
          <p:nvPr>
            <p:ph type="body" idx="1"/>
          </p:nvPr>
        </p:nvSpPr>
        <p:spPr>
          <a:xfrm>
            <a:off x="112643" y="1011929"/>
            <a:ext cx="10515600" cy="4834142"/>
          </a:xfrm>
          <a:prstGeom prst="rect">
            <a:avLst/>
          </a:prstGeom>
          <a:noFill/>
          <a:ln>
            <a:noFill/>
          </a:ln>
        </p:spPr>
        <p:txBody>
          <a:bodyPr spcFirstLastPara="1" wrap="square" lIns="91425" tIns="45700" rIns="91425" bIns="45700" anchor="t" anchorCtr="0">
            <a:normAutofit/>
          </a:bodyPr>
          <a:lstStyle>
            <a:lvl1pPr marL="457200" lvl="0" indent="-406400" algn="l">
              <a:lnSpc>
                <a:spcPct val="120000"/>
              </a:lnSpc>
              <a:spcBef>
                <a:spcPts val="1000"/>
              </a:spcBef>
              <a:spcAft>
                <a:spcPts val="0"/>
              </a:spcAft>
              <a:buClr>
                <a:schemeClr val="dk1"/>
              </a:buClr>
              <a:buSzPts val="2800"/>
              <a:buChar char="•"/>
              <a:defRPr>
                <a:solidFill>
                  <a:schemeClr val="dk1"/>
                </a:solidFill>
                <a:latin typeface="Century Gothic"/>
                <a:ea typeface="Century Gothic"/>
                <a:cs typeface="Century Gothic"/>
                <a:sym typeface="Century Gothic"/>
              </a:defRPr>
            </a:lvl1pPr>
            <a:lvl2pPr marL="914400" lvl="1" indent="-381000" algn="l">
              <a:lnSpc>
                <a:spcPct val="120000"/>
              </a:lnSpc>
              <a:spcBef>
                <a:spcPts val="500"/>
              </a:spcBef>
              <a:spcAft>
                <a:spcPts val="0"/>
              </a:spcAft>
              <a:buClr>
                <a:schemeClr val="dk1"/>
              </a:buClr>
              <a:buSzPts val="2400"/>
              <a:buChar char="•"/>
              <a:defRPr>
                <a:solidFill>
                  <a:schemeClr val="dk1"/>
                </a:solidFill>
                <a:latin typeface="Century Gothic"/>
                <a:ea typeface="Century Gothic"/>
                <a:cs typeface="Century Gothic"/>
                <a:sym typeface="Century Gothic"/>
              </a:defRPr>
            </a:lvl2pPr>
            <a:lvl3pPr marL="1371600" lvl="2" indent="-355600" algn="l">
              <a:lnSpc>
                <a:spcPct val="120000"/>
              </a:lnSpc>
              <a:spcBef>
                <a:spcPts val="500"/>
              </a:spcBef>
              <a:spcAft>
                <a:spcPts val="0"/>
              </a:spcAft>
              <a:buClr>
                <a:schemeClr val="dk1"/>
              </a:buClr>
              <a:buSzPts val="2000"/>
              <a:buChar char="•"/>
              <a:defRPr>
                <a:solidFill>
                  <a:schemeClr val="dk1"/>
                </a:solidFill>
                <a:latin typeface="Century Gothic"/>
                <a:ea typeface="Century Gothic"/>
                <a:cs typeface="Century Gothic"/>
                <a:sym typeface="Century Gothic"/>
              </a:defRPr>
            </a:lvl3pPr>
            <a:lvl4pPr marL="1828800" lvl="3" indent="-342900" algn="l">
              <a:lnSpc>
                <a:spcPct val="120000"/>
              </a:lnSpc>
              <a:spcBef>
                <a:spcPts val="500"/>
              </a:spcBef>
              <a:spcAft>
                <a:spcPts val="0"/>
              </a:spcAft>
              <a:buClr>
                <a:schemeClr val="dk1"/>
              </a:buClr>
              <a:buSzPts val="1800"/>
              <a:buChar char="•"/>
              <a:defRPr>
                <a:solidFill>
                  <a:schemeClr val="dk1"/>
                </a:solidFill>
                <a:latin typeface="Century Gothic"/>
                <a:ea typeface="Century Gothic"/>
                <a:cs typeface="Century Gothic"/>
                <a:sym typeface="Century Gothic"/>
              </a:defRPr>
            </a:lvl4pPr>
            <a:lvl5pPr marL="2286000" lvl="4" indent="-342900" algn="l">
              <a:lnSpc>
                <a:spcPct val="120000"/>
              </a:lnSpc>
              <a:spcBef>
                <a:spcPts val="500"/>
              </a:spcBef>
              <a:spcAft>
                <a:spcPts val="0"/>
              </a:spcAft>
              <a:buClr>
                <a:schemeClr val="dk1"/>
              </a:buClr>
              <a:buSzPts val="1800"/>
              <a:buChar char="•"/>
              <a:defRPr>
                <a:solidFill>
                  <a:schemeClr val="dk1"/>
                </a:solidFill>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 name="Google Shape;27;p30"/>
          <p:cNvSpPr txBox="1">
            <a:spLocks noGrp="1"/>
          </p:cNvSpPr>
          <p:nvPr>
            <p:ph type="title"/>
          </p:nvPr>
        </p:nvSpPr>
        <p:spPr>
          <a:xfrm>
            <a:off x="329838" y="0"/>
            <a:ext cx="6375762" cy="86470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2"/>
              </a:buClr>
              <a:buSzPts val="2800"/>
              <a:buFont typeface="Impact"/>
              <a:buNone/>
              <a:defRPr sz="2800" b="0">
                <a:solidFill>
                  <a:schemeClr val="dk2"/>
                </a:solidFill>
                <a:latin typeface="Impact"/>
                <a:ea typeface="Impact"/>
                <a:cs typeface="Impact"/>
                <a:sym typeface="Impac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sp>
        <p:nvSpPr>
          <p:cNvPr id="29" name="Google Shape;29;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2"/>
        <p:cNvGrpSpPr/>
        <p:nvPr/>
      </p:nvGrpSpPr>
      <p:grpSpPr>
        <a:xfrm>
          <a:off x="0" y="0"/>
          <a:ext cx="0" cy="0"/>
          <a:chOff x="0" y="0"/>
          <a:chExt cx="0" cy="0"/>
        </a:xfrm>
      </p:grpSpPr>
      <p:sp>
        <p:nvSpPr>
          <p:cNvPr id="33" name="Google Shape;33;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rgbClr val="8B8B8B"/>
              </a:buClr>
              <a:buSzPts val="2400"/>
              <a:buNone/>
              <a:defRPr sz="2400">
                <a:solidFill>
                  <a:srgbClr val="8B8B8B"/>
                </a:solidFill>
              </a:defRPr>
            </a:lvl1pPr>
            <a:lvl2pPr marL="914400" lvl="1" indent="-228600" algn="l">
              <a:lnSpc>
                <a:spcPct val="120000"/>
              </a:lnSpc>
              <a:spcBef>
                <a:spcPts val="500"/>
              </a:spcBef>
              <a:spcAft>
                <a:spcPts val="0"/>
              </a:spcAft>
              <a:buClr>
                <a:srgbClr val="8B8B8B"/>
              </a:buClr>
              <a:buSzPts val="2000"/>
              <a:buNone/>
              <a:defRPr sz="2000">
                <a:solidFill>
                  <a:srgbClr val="8B8B8B"/>
                </a:solidFill>
              </a:defRPr>
            </a:lvl2pPr>
            <a:lvl3pPr marL="1371600" lvl="2" indent="-228600" algn="l">
              <a:lnSpc>
                <a:spcPct val="120000"/>
              </a:lnSpc>
              <a:spcBef>
                <a:spcPts val="500"/>
              </a:spcBef>
              <a:spcAft>
                <a:spcPts val="0"/>
              </a:spcAft>
              <a:buClr>
                <a:srgbClr val="8B8B8B"/>
              </a:buClr>
              <a:buSzPts val="1800"/>
              <a:buNone/>
              <a:defRPr sz="1800">
                <a:solidFill>
                  <a:srgbClr val="8B8B8B"/>
                </a:solidFill>
              </a:defRPr>
            </a:lvl3pPr>
            <a:lvl4pPr marL="1828800" lvl="3" indent="-228600" algn="l">
              <a:lnSpc>
                <a:spcPct val="120000"/>
              </a:lnSpc>
              <a:spcBef>
                <a:spcPts val="500"/>
              </a:spcBef>
              <a:spcAft>
                <a:spcPts val="0"/>
              </a:spcAft>
              <a:buClr>
                <a:srgbClr val="8B8B8B"/>
              </a:buClr>
              <a:buSzPts val="1600"/>
              <a:buNone/>
              <a:defRPr sz="1600">
                <a:solidFill>
                  <a:srgbClr val="8B8B8B"/>
                </a:solidFill>
              </a:defRPr>
            </a:lvl4pPr>
            <a:lvl5pPr marL="2286000" lvl="4" indent="-228600" algn="l">
              <a:lnSpc>
                <a:spcPct val="120000"/>
              </a:lnSpc>
              <a:spcBef>
                <a:spcPts val="500"/>
              </a:spcBef>
              <a:spcAft>
                <a:spcPts val="0"/>
              </a:spcAft>
              <a:buClr>
                <a:srgbClr val="8B8B8B"/>
              </a:buClr>
              <a:buSzPts val="1600"/>
              <a:buNone/>
              <a:defRPr sz="1600">
                <a:solidFill>
                  <a:srgbClr val="8B8B8B"/>
                </a:solidFill>
              </a:defRPr>
            </a:lvl5pPr>
            <a:lvl6pPr marL="2743200" lvl="5" indent="-228600" algn="l">
              <a:lnSpc>
                <a:spcPct val="90000"/>
              </a:lnSpc>
              <a:spcBef>
                <a:spcPts val="500"/>
              </a:spcBef>
              <a:spcAft>
                <a:spcPts val="0"/>
              </a:spcAft>
              <a:buClr>
                <a:srgbClr val="8B8B8B"/>
              </a:buClr>
              <a:buSzPts val="1600"/>
              <a:buNone/>
              <a:defRPr sz="1600">
                <a:solidFill>
                  <a:srgbClr val="8B8B8B"/>
                </a:solidFill>
              </a:defRPr>
            </a:lvl6pPr>
            <a:lvl7pPr marL="3200400" lvl="6" indent="-228600" algn="l">
              <a:lnSpc>
                <a:spcPct val="90000"/>
              </a:lnSpc>
              <a:spcBef>
                <a:spcPts val="500"/>
              </a:spcBef>
              <a:spcAft>
                <a:spcPts val="0"/>
              </a:spcAft>
              <a:buClr>
                <a:srgbClr val="8B8B8B"/>
              </a:buClr>
              <a:buSzPts val="1600"/>
              <a:buNone/>
              <a:defRPr sz="1600">
                <a:solidFill>
                  <a:srgbClr val="8B8B8B"/>
                </a:solidFill>
              </a:defRPr>
            </a:lvl7pPr>
            <a:lvl8pPr marL="3657600" lvl="7" indent="-228600" algn="l">
              <a:lnSpc>
                <a:spcPct val="90000"/>
              </a:lnSpc>
              <a:spcBef>
                <a:spcPts val="500"/>
              </a:spcBef>
              <a:spcAft>
                <a:spcPts val="0"/>
              </a:spcAft>
              <a:buClr>
                <a:srgbClr val="8B8B8B"/>
              </a:buClr>
              <a:buSzPts val="1600"/>
              <a:buNone/>
              <a:defRPr sz="1600">
                <a:solidFill>
                  <a:srgbClr val="8B8B8B"/>
                </a:solidFill>
              </a:defRPr>
            </a:lvl8pPr>
            <a:lvl9pPr marL="4114800" lvl="8" indent="-228600" algn="l">
              <a:lnSpc>
                <a:spcPct val="90000"/>
              </a:lnSpc>
              <a:spcBef>
                <a:spcPts val="500"/>
              </a:spcBef>
              <a:spcAft>
                <a:spcPts val="0"/>
              </a:spcAft>
              <a:buClr>
                <a:srgbClr val="8B8B8B"/>
              </a:buClr>
              <a:buSzPts val="1600"/>
              <a:buNone/>
              <a:defRPr sz="1600">
                <a:solidFill>
                  <a:srgbClr val="8B8B8B"/>
                </a:solidFill>
              </a:defRPr>
            </a:lvl9pPr>
          </a:lstStyle>
          <a:p>
            <a:endParaRPr/>
          </a:p>
        </p:txBody>
      </p:sp>
      <p:sp>
        <p:nvSpPr>
          <p:cNvPr id="35" name="Google Shape;35;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33"/>
          <p:cNvSpPr txBox="1">
            <a:spLocks noGrp="1"/>
          </p:cNvSpPr>
          <p:nvPr>
            <p:ph type="title"/>
          </p:nvPr>
        </p:nvSpPr>
        <p:spPr>
          <a:xfrm>
            <a:off x="112643" y="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20000"/>
              </a:lnSpc>
              <a:spcBef>
                <a:spcPts val="1000"/>
              </a:spcBef>
              <a:spcAft>
                <a:spcPts val="0"/>
              </a:spcAft>
              <a:buClr>
                <a:schemeClr val="lt1"/>
              </a:buClr>
              <a:buSzPts val="1800"/>
              <a:buChar char="•"/>
              <a:defRPr/>
            </a:lvl1pPr>
            <a:lvl2pPr marL="914400" lvl="1" indent="-342900" algn="l">
              <a:lnSpc>
                <a:spcPct val="120000"/>
              </a:lnSpc>
              <a:spcBef>
                <a:spcPts val="500"/>
              </a:spcBef>
              <a:spcAft>
                <a:spcPts val="0"/>
              </a:spcAft>
              <a:buClr>
                <a:schemeClr val="lt1"/>
              </a:buClr>
              <a:buSzPts val="1800"/>
              <a:buChar char="•"/>
              <a:defRPr/>
            </a:lvl2pPr>
            <a:lvl3pPr marL="1371600" lvl="2" indent="-342900" algn="l">
              <a:lnSpc>
                <a:spcPct val="120000"/>
              </a:lnSpc>
              <a:spcBef>
                <a:spcPts val="500"/>
              </a:spcBef>
              <a:spcAft>
                <a:spcPts val="0"/>
              </a:spcAft>
              <a:buClr>
                <a:schemeClr val="lt1"/>
              </a:buClr>
              <a:buSzPts val="1800"/>
              <a:buChar char="•"/>
              <a:defRPr/>
            </a:lvl3pPr>
            <a:lvl4pPr marL="1828800" lvl="3" indent="-342900" algn="l">
              <a:lnSpc>
                <a:spcPct val="120000"/>
              </a:lnSpc>
              <a:spcBef>
                <a:spcPts val="500"/>
              </a:spcBef>
              <a:spcAft>
                <a:spcPts val="0"/>
              </a:spcAft>
              <a:buClr>
                <a:schemeClr val="lt1"/>
              </a:buClr>
              <a:buSzPts val="1800"/>
              <a:buChar char="•"/>
              <a:defRPr/>
            </a:lvl4pPr>
            <a:lvl5pPr marL="2286000" lvl="4" indent="-342900" algn="l">
              <a:lnSpc>
                <a:spcPct val="12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20000"/>
              </a:lnSpc>
              <a:spcBef>
                <a:spcPts val="1000"/>
              </a:spcBef>
              <a:spcAft>
                <a:spcPts val="0"/>
              </a:spcAft>
              <a:buClr>
                <a:schemeClr val="lt1"/>
              </a:buClr>
              <a:buSzPts val="1800"/>
              <a:buChar char="•"/>
              <a:defRPr/>
            </a:lvl1pPr>
            <a:lvl2pPr marL="914400" lvl="1" indent="-342900" algn="l">
              <a:lnSpc>
                <a:spcPct val="120000"/>
              </a:lnSpc>
              <a:spcBef>
                <a:spcPts val="500"/>
              </a:spcBef>
              <a:spcAft>
                <a:spcPts val="0"/>
              </a:spcAft>
              <a:buClr>
                <a:schemeClr val="lt1"/>
              </a:buClr>
              <a:buSzPts val="1800"/>
              <a:buChar char="•"/>
              <a:defRPr/>
            </a:lvl2pPr>
            <a:lvl3pPr marL="1371600" lvl="2" indent="-342900" algn="l">
              <a:lnSpc>
                <a:spcPct val="120000"/>
              </a:lnSpc>
              <a:spcBef>
                <a:spcPts val="500"/>
              </a:spcBef>
              <a:spcAft>
                <a:spcPts val="0"/>
              </a:spcAft>
              <a:buClr>
                <a:schemeClr val="lt1"/>
              </a:buClr>
              <a:buSzPts val="1800"/>
              <a:buChar char="•"/>
              <a:defRPr/>
            </a:lvl3pPr>
            <a:lvl4pPr marL="1828800" lvl="3" indent="-342900" algn="l">
              <a:lnSpc>
                <a:spcPct val="120000"/>
              </a:lnSpc>
              <a:spcBef>
                <a:spcPts val="500"/>
              </a:spcBef>
              <a:spcAft>
                <a:spcPts val="0"/>
              </a:spcAft>
              <a:buClr>
                <a:schemeClr val="lt1"/>
              </a:buClr>
              <a:buSzPts val="1800"/>
              <a:buChar char="•"/>
              <a:defRPr/>
            </a:lvl4pPr>
            <a:lvl5pPr marL="2286000" lvl="4" indent="-342900" algn="l">
              <a:lnSpc>
                <a:spcPct val="12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20000"/>
              </a:lnSpc>
              <a:spcBef>
                <a:spcPts val="1000"/>
              </a:spcBef>
              <a:spcAft>
                <a:spcPts val="0"/>
              </a:spcAft>
              <a:buClr>
                <a:schemeClr val="lt1"/>
              </a:buClr>
              <a:buSzPts val="2400"/>
              <a:buNone/>
              <a:defRPr sz="2400" b="1"/>
            </a:lvl1pPr>
            <a:lvl2pPr marL="914400" lvl="1" indent="-228600" algn="l">
              <a:lnSpc>
                <a:spcPct val="120000"/>
              </a:lnSpc>
              <a:spcBef>
                <a:spcPts val="500"/>
              </a:spcBef>
              <a:spcAft>
                <a:spcPts val="0"/>
              </a:spcAft>
              <a:buClr>
                <a:schemeClr val="lt1"/>
              </a:buClr>
              <a:buSzPts val="2000"/>
              <a:buNone/>
              <a:defRPr sz="2000" b="1"/>
            </a:lvl2pPr>
            <a:lvl3pPr marL="1371600" lvl="2" indent="-228600" algn="l">
              <a:lnSpc>
                <a:spcPct val="120000"/>
              </a:lnSpc>
              <a:spcBef>
                <a:spcPts val="500"/>
              </a:spcBef>
              <a:spcAft>
                <a:spcPts val="0"/>
              </a:spcAft>
              <a:buClr>
                <a:schemeClr val="lt1"/>
              </a:buClr>
              <a:buSzPts val="1800"/>
              <a:buNone/>
              <a:defRPr sz="1800" b="1"/>
            </a:lvl3pPr>
            <a:lvl4pPr marL="1828800" lvl="3" indent="-228600" algn="l">
              <a:lnSpc>
                <a:spcPct val="120000"/>
              </a:lnSpc>
              <a:spcBef>
                <a:spcPts val="500"/>
              </a:spcBef>
              <a:spcAft>
                <a:spcPts val="0"/>
              </a:spcAft>
              <a:buClr>
                <a:schemeClr val="lt1"/>
              </a:buClr>
              <a:buSzPts val="1600"/>
              <a:buNone/>
              <a:defRPr sz="1600" b="1"/>
            </a:lvl4pPr>
            <a:lvl5pPr marL="2286000" lvl="4" indent="-228600" algn="l">
              <a:lnSpc>
                <a:spcPct val="12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3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20000"/>
              </a:lnSpc>
              <a:spcBef>
                <a:spcPts val="1000"/>
              </a:spcBef>
              <a:spcAft>
                <a:spcPts val="0"/>
              </a:spcAft>
              <a:buClr>
                <a:schemeClr val="lt1"/>
              </a:buClr>
              <a:buSzPts val="1800"/>
              <a:buChar char="•"/>
              <a:defRPr/>
            </a:lvl1pPr>
            <a:lvl2pPr marL="914400" lvl="1" indent="-342900" algn="l">
              <a:lnSpc>
                <a:spcPct val="120000"/>
              </a:lnSpc>
              <a:spcBef>
                <a:spcPts val="500"/>
              </a:spcBef>
              <a:spcAft>
                <a:spcPts val="0"/>
              </a:spcAft>
              <a:buClr>
                <a:schemeClr val="lt1"/>
              </a:buClr>
              <a:buSzPts val="1800"/>
              <a:buChar char="•"/>
              <a:defRPr/>
            </a:lvl2pPr>
            <a:lvl3pPr marL="1371600" lvl="2" indent="-342900" algn="l">
              <a:lnSpc>
                <a:spcPct val="120000"/>
              </a:lnSpc>
              <a:spcBef>
                <a:spcPts val="500"/>
              </a:spcBef>
              <a:spcAft>
                <a:spcPts val="0"/>
              </a:spcAft>
              <a:buClr>
                <a:schemeClr val="lt1"/>
              </a:buClr>
              <a:buSzPts val="1800"/>
              <a:buChar char="•"/>
              <a:defRPr/>
            </a:lvl3pPr>
            <a:lvl4pPr marL="1828800" lvl="3" indent="-342900" algn="l">
              <a:lnSpc>
                <a:spcPct val="120000"/>
              </a:lnSpc>
              <a:spcBef>
                <a:spcPts val="500"/>
              </a:spcBef>
              <a:spcAft>
                <a:spcPts val="0"/>
              </a:spcAft>
              <a:buClr>
                <a:schemeClr val="lt1"/>
              </a:buClr>
              <a:buSzPts val="1800"/>
              <a:buChar char="•"/>
              <a:defRPr/>
            </a:lvl4pPr>
            <a:lvl5pPr marL="2286000" lvl="4" indent="-342900" algn="l">
              <a:lnSpc>
                <a:spcPct val="12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20000"/>
              </a:lnSpc>
              <a:spcBef>
                <a:spcPts val="1000"/>
              </a:spcBef>
              <a:spcAft>
                <a:spcPts val="0"/>
              </a:spcAft>
              <a:buClr>
                <a:schemeClr val="lt1"/>
              </a:buClr>
              <a:buSzPts val="2400"/>
              <a:buNone/>
              <a:defRPr sz="2400" b="1"/>
            </a:lvl1pPr>
            <a:lvl2pPr marL="914400" lvl="1" indent="-228600" algn="l">
              <a:lnSpc>
                <a:spcPct val="120000"/>
              </a:lnSpc>
              <a:spcBef>
                <a:spcPts val="500"/>
              </a:spcBef>
              <a:spcAft>
                <a:spcPts val="0"/>
              </a:spcAft>
              <a:buClr>
                <a:schemeClr val="lt1"/>
              </a:buClr>
              <a:buSzPts val="2000"/>
              <a:buNone/>
              <a:defRPr sz="2000" b="1"/>
            </a:lvl2pPr>
            <a:lvl3pPr marL="1371600" lvl="2" indent="-228600" algn="l">
              <a:lnSpc>
                <a:spcPct val="120000"/>
              </a:lnSpc>
              <a:spcBef>
                <a:spcPts val="500"/>
              </a:spcBef>
              <a:spcAft>
                <a:spcPts val="0"/>
              </a:spcAft>
              <a:buClr>
                <a:schemeClr val="lt1"/>
              </a:buClr>
              <a:buSzPts val="1800"/>
              <a:buNone/>
              <a:defRPr sz="1800" b="1"/>
            </a:lvl3pPr>
            <a:lvl4pPr marL="1828800" lvl="3" indent="-228600" algn="l">
              <a:lnSpc>
                <a:spcPct val="120000"/>
              </a:lnSpc>
              <a:spcBef>
                <a:spcPts val="500"/>
              </a:spcBef>
              <a:spcAft>
                <a:spcPts val="0"/>
              </a:spcAft>
              <a:buClr>
                <a:schemeClr val="lt1"/>
              </a:buClr>
              <a:buSzPts val="1600"/>
              <a:buNone/>
              <a:defRPr sz="1600" b="1"/>
            </a:lvl4pPr>
            <a:lvl5pPr marL="2286000" lvl="4" indent="-228600" algn="l">
              <a:lnSpc>
                <a:spcPct val="12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3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20000"/>
              </a:lnSpc>
              <a:spcBef>
                <a:spcPts val="1000"/>
              </a:spcBef>
              <a:spcAft>
                <a:spcPts val="0"/>
              </a:spcAft>
              <a:buClr>
                <a:schemeClr val="lt1"/>
              </a:buClr>
              <a:buSzPts val="1800"/>
              <a:buChar char="•"/>
              <a:defRPr/>
            </a:lvl1pPr>
            <a:lvl2pPr marL="914400" lvl="1" indent="-342900" algn="l">
              <a:lnSpc>
                <a:spcPct val="120000"/>
              </a:lnSpc>
              <a:spcBef>
                <a:spcPts val="500"/>
              </a:spcBef>
              <a:spcAft>
                <a:spcPts val="0"/>
              </a:spcAft>
              <a:buClr>
                <a:schemeClr val="lt1"/>
              </a:buClr>
              <a:buSzPts val="1800"/>
              <a:buChar char="•"/>
              <a:defRPr/>
            </a:lvl2pPr>
            <a:lvl3pPr marL="1371600" lvl="2" indent="-342900" algn="l">
              <a:lnSpc>
                <a:spcPct val="120000"/>
              </a:lnSpc>
              <a:spcBef>
                <a:spcPts val="500"/>
              </a:spcBef>
              <a:spcAft>
                <a:spcPts val="0"/>
              </a:spcAft>
              <a:buClr>
                <a:schemeClr val="lt1"/>
              </a:buClr>
              <a:buSzPts val="1800"/>
              <a:buChar char="•"/>
              <a:defRPr/>
            </a:lvl3pPr>
            <a:lvl4pPr marL="1828800" lvl="3" indent="-342900" algn="l">
              <a:lnSpc>
                <a:spcPct val="120000"/>
              </a:lnSpc>
              <a:spcBef>
                <a:spcPts val="500"/>
              </a:spcBef>
              <a:spcAft>
                <a:spcPts val="0"/>
              </a:spcAft>
              <a:buClr>
                <a:schemeClr val="lt1"/>
              </a:buClr>
              <a:buSzPts val="1800"/>
              <a:buChar char="•"/>
              <a:defRPr/>
            </a:lvl4pPr>
            <a:lvl5pPr marL="2286000" lvl="4" indent="-342900" algn="l">
              <a:lnSpc>
                <a:spcPct val="12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sp>
        <p:nvSpPr>
          <p:cNvPr id="55" name="Google Shape;55;p35"/>
          <p:cNvSpPr txBox="1">
            <a:spLocks noGrp="1"/>
          </p:cNvSpPr>
          <p:nvPr>
            <p:ph type="title"/>
          </p:nvPr>
        </p:nvSpPr>
        <p:spPr>
          <a:xfrm>
            <a:off x="112643" y="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9"/>
        <p:cNvGrpSpPr/>
        <p:nvPr/>
      </p:nvGrpSpPr>
      <p:grpSpPr>
        <a:xfrm>
          <a:off x="0" y="0"/>
          <a:ext cx="0" cy="0"/>
          <a:chOff x="0" y="0"/>
          <a:chExt cx="0" cy="0"/>
        </a:xfrm>
      </p:grpSpPr>
      <p:sp>
        <p:nvSpPr>
          <p:cNvPr id="60" name="Google Shape;60;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3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120000"/>
              </a:lnSpc>
              <a:spcBef>
                <a:spcPts val="1000"/>
              </a:spcBef>
              <a:spcAft>
                <a:spcPts val="0"/>
              </a:spcAft>
              <a:buClr>
                <a:schemeClr val="lt1"/>
              </a:buClr>
              <a:buSzPts val="3200"/>
              <a:buChar char="•"/>
              <a:defRPr sz="3200"/>
            </a:lvl1pPr>
            <a:lvl2pPr marL="914400" lvl="1" indent="-406400" algn="l">
              <a:lnSpc>
                <a:spcPct val="120000"/>
              </a:lnSpc>
              <a:spcBef>
                <a:spcPts val="500"/>
              </a:spcBef>
              <a:spcAft>
                <a:spcPts val="0"/>
              </a:spcAft>
              <a:buClr>
                <a:schemeClr val="lt1"/>
              </a:buClr>
              <a:buSzPts val="2800"/>
              <a:buChar char="•"/>
              <a:defRPr sz="2800"/>
            </a:lvl2pPr>
            <a:lvl3pPr marL="1371600" lvl="2" indent="-381000" algn="l">
              <a:lnSpc>
                <a:spcPct val="120000"/>
              </a:lnSpc>
              <a:spcBef>
                <a:spcPts val="500"/>
              </a:spcBef>
              <a:spcAft>
                <a:spcPts val="0"/>
              </a:spcAft>
              <a:buClr>
                <a:schemeClr val="lt1"/>
              </a:buClr>
              <a:buSzPts val="2400"/>
              <a:buChar char="•"/>
              <a:defRPr sz="2400"/>
            </a:lvl3pPr>
            <a:lvl4pPr marL="1828800" lvl="3" indent="-355600" algn="l">
              <a:lnSpc>
                <a:spcPct val="120000"/>
              </a:lnSpc>
              <a:spcBef>
                <a:spcPts val="500"/>
              </a:spcBef>
              <a:spcAft>
                <a:spcPts val="0"/>
              </a:spcAft>
              <a:buClr>
                <a:schemeClr val="lt1"/>
              </a:buClr>
              <a:buSzPts val="2000"/>
              <a:buChar char="•"/>
              <a:defRPr sz="2000"/>
            </a:lvl4pPr>
            <a:lvl5pPr marL="2286000" lvl="4" indent="-355600" algn="l">
              <a:lnSpc>
                <a:spcPct val="120000"/>
              </a:lnSpc>
              <a:spcBef>
                <a:spcPts val="500"/>
              </a:spcBef>
              <a:spcAft>
                <a:spcPts val="0"/>
              </a:spcAft>
              <a:buClr>
                <a:schemeClr val="lt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2" name="Google Shape;62;p3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600"/>
              <a:buNone/>
              <a:defRPr sz="1600"/>
            </a:lvl1pPr>
            <a:lvl2pPr marL="914400" lvl="1" indent="-228600" algn="l">
              <a:lnSpc>
                <a:spcPct val="120000"/>
              </a:lnSpc>
              <a:spcBef>
                <a:spcPts val="500"/>
              </a:spcBef>
              <a:spcAft>
                <a:spcPts val="0"/>
              </a:spcAft>
              <a:buClr>
                <a:schemeClr val="lt1"/>
              </a:buClr>
              <a:buSzPts val="1400"/>
              <a:buNone/>
              <a:defRPr sz="1400"/>
            </a:lvl2pPr>
            <a:lvl3pPr marL="1371600" lvl="2" indent="-228600" algn="l">
              <a:lnSpc>
                <a:spcPct val="120000"/>
              </a:lnSpc>
              <a:spcBef>
                <a:spcPts val="500"/>
              </a:spcBef>
              <a:spcAft>
                <a:spcPts val="0"/>
              </a:spcAft>
              <a:buClr>
                <a:schemeClr val="lt1"/>
              </a:buClr>
              <a:buSzPts val="1200"/>
              <a:buNone/>
              <a:defRPr sz="1200"/>
            </a:lvl3pPr>
            <a:lvl4pPr marL="1828800" lvl="3" indent="-228600" algn="l">
              <a:lnSpc>
                <a:spcPct val="120000"/>
              </a:lnSpc>
              <a:spcBef>
                <a:spcPts val="500"/>
              </a:spcBef>
              <a:spcAft>
                <a:spcPts val="0"/>
              </a:spcAft>
              <a:buClr>
                <a:schemeClr val="lt1"/>
              </a:buClr>
              <a:buSzPts val="1000"/>
              <a:buNone/>
              <a:defRPr sz="1000"/>
            </a:lvl4pPr>
            <a:lvl5pPr marL="2286000" lvl="4" indent="-228600" algn="l">
              <a:lnSpc>
                <a:spcPct val="12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6"/>
        <p:cNvGrpSpPr/>
        <p:nvPr/>
      </p:nvGrpSpPr>
      <p:grpSpPr>
        <a:xfrm>
          <a:off x="0" y="0"/>
          <a:ext cx="0" cy="0"/>
          <a:chOff x="0" y="0"/>
          <a:chExt cx="0" cy="0"/>
        </a:xfrm>
      </p:grpSpPr>
      <p:sp>
        <p:nvSpPr>
          <p:cNvPr id="67" name="Google Shape;67;p3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37"/>
          <p:cNvSpPr>
            <a:spLocks noGrp="1"/>
          </p:cNvSpPr>
          <p:nvPr>
            <p:ph type="pic" idx="2"/>
          </p:nvPr>
        </p:nvSpPr>
        <p:spPr>
          <a:xfrm>
            <a:off x="5183188" y="987425"/>
            <a:ext cx="6172200" cy="4873625"/>
          </a:xfrm>
          <a:prstGeom prst="rect">
            <a:avLst/>
          </a:prstGeom>
          <a:noFill/>
          <a:ln>
            <a:noFill/>
          </a:ln>
        </p:spPr>
      </p:sp>
      <p:sp>
        <p:nvSpPr>
          <p:cNvPr id="69" name="Google Shape;69;p3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600"/>
              <a:buNone/>
              <a:defRPr sz="1600"/>
            </a:lvl1pPr>
            <a:lvl2pPr marL="914400" lvl="1" indent="-228600" algn="l">
              <a:lnSpc>
                <a:spcPct val="120000"/>
              </a:lnSpc>
              <a:spcBef>
                <a:spcPts val="500"/>
              </a:spcBef>
              <a:spcAft>
                <a:spcPts val="0"/>
              </a:spcAft>
              <a:buClr>
                <a:schemeClr val="lt1"/>
              </a:buClr>
              <a:buSzPts val="1400"/>
              <a:buNone/>
              <a:defRPr sz="1400"/>
            </a:lvl2pPr>
            <a:lvl3pPr marL="1371600" lvl="2" indent="-228600" algn="l">
              <a:lnSpc>
                <a:spcPct val="120000"/>
              </a:lnSpc>
              <a:spcBef>
                <a:spcPts val="500"/>
              </a:spcBef>
              <a:spcAft>
                <a:spcPts val="0"/>
              </a:spcAft>
              <a:buClr>
                <a:schemeClr val="lt1"/>
              </a:buClr>
              <a:buSzPts val="1200"/>
              <a:buNone/>
              <a:defRPr sz="1200"/>
            </a:lvl3pPr>
            <a:lvl4pPr marL="1828800" lvl="3" indent="-228600" algn="l">
              <a:lnSpc>
                <a:spcPct val="120000"/>
              </a:lnSpc>
              <a:spcBef>
                <a:spcPts val="500"/>
              </a:spcBef>
              <a:spcAft>
                <a:spcPts val="0"/>
              </a:spcAft>
              <a:buClr>
                <a:schemeClr val="lt1"/>
              </a:buClr>
              <a:buSzPts val="1000"/>
              <a:buNone/>
              <a:defRPr sz="1000"/>
            </a:lvl4pPr>
            <a:lvl5pPr marL="2286000" lvl="4" indent="-228600" algn="l">
              <a:lnSpc>
                <a:spcPct val="12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112643" y="0"/>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8"/>
          <p:cNvSpPr txBox="1">
            <a:spLocks noGrp="1"/>
          </p:cNvSpPr>
          <p:nvPr>
            <p:ph type="body" idx="1"/>
          </p:nvPr>
        </p:nvSpPr>
        <p:spPr>
          <a:xfrm>
            <a:off x="838200" y="1342821"/>
            <a:ext cx="10515600" cy="4834142"/>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20000"/>
              </a:lnSpc>
              <a:spcBef>
                <a:spcPts val="1000"/>
              </a:spcBef>
              <a:spcAft>
                <a:spcPts val="0"/>
              </a:spcAft>
              <a:buClr>
                <a:schemeClr val="lt1"/>
              </a:buClr>
              <a:buSzPts val="2800"/>
              <a:buFont typeface="Arial"/>
              <a:buChar char="•"/>
              <a:defRPr sz="2800" b="0" i="0" u="none" strike="noStrike" cap="none">
                <a:solidFill>
                  <a:schemeClr val="lt1"/>
                </a:solidFill>
                <a:latin typeface="Montserrat"/>
                <a:ea typeface="Montserrat"/>
                <a:cs typeface="Montserrat"/>
                <a:sym typeface="Montserrat"/>
              </a:defRPr>
            </a:lvl1pPr>
            <a:lvl2pPr marL="914400" marR="0" lvl="1" indent="-381000" algn="l" rtl="0">
              <a:lnSpc>
                <a:spcPct val="120000"/>
              </a:lnSpc>
              <a:spcBef>
                <a:spcPts val="500"/>
              </a:spcBef>
              <a:spcAft>
                <a:spcPts val="0"/>
              </a:spcAft>
              <a:buClr>
                <a:schemeClr val="lt1"/>
              </a:buClr>
              <a:buSzPts val="2400"/>
              <a:buFont typeface="Arial"/>
              <a:buChar char="•"/>
              <a:defRPr sz="2400" b="0" i="0" u="none" strike="noStrike" cap="none">
                <a:solidFill>
                  <a:schemeClr val="lt1"/>
                </a:solidFill>
                <a:latin typeface="Montserrat"/>
                <a:ea typeface="Montserrat"/>
                <a:cs typeface="Montserrat"/>
                <a:sym typeface="Montserrat"/>
              </a:defRPr>
            </a:lvl2pPr>
            <a:lvl3pPr marL="1371600" marR="0" lvl="2" indent="-355600" algn="l" rtl="0">
              <a:lnSpc>
                <a:spcPct val="120000"/>
              </a:lnSpc>
              <a:spcBef>
                <a:spcPts val="500"/>
              </a:spcBef>
              <a:spcAft>
                <a:spcPts val="0"/>
              </a:spcAft>
              <a:buClr>
                <a:schemeClr val="lt1"/>
              </a:buClr>
              <a:buSzPts val="2000"/>
              <a:buFont typeface="Arial"/>
              <a:buChar char="•"/>
              <a:defRPr sz="2000" b="0" i="0" u="none" strike="noStrike" cap="none">
                <a:solidFill>
                  <a:schemeClr val="lt1"/>
                </a:solidFill>
                <a:latin typeface="Montserrat"/>
                <a:ea typeface="Montserrat"/>
                <a:cs typeface="Montserrat"/>
                <a:sym typeface="Montserrat"/>
              </a:defRPr>
            </a:lvl3pPr>
            <a:lvl4pPr marL="1828800" marR="0" lvl="3" indent="-342900" algn="l" rtl="0">
              <a:lnSpc>
                <a:spcPct val="120000"/>
              </a:lnSpc>
              <a:spcBef>
                <a:spcPts val="500"/>
              </a:spcBef>
              <a:spcAft>
                <a:spcPts val="0"/>
              </a:spcAft>
              <a:buClr>
                <a:schemeClr val="lt1"/>
              </a:buClr>
              <a:buSzPts val="1800"/>
              <a:buFont typeface="Arial"/>
              <a:buChar char="•"/>
              <a:defRPr sz="1800" b="0" i="0" u="none" strike="noStrike" cap="none">
                <a:solidFill>
                  <a:schemeClr val="lt1"/>
                </a:solidFill>
                <a:latin typeface="Montserrat"/>
                <a:ea typeface="Montserrat"/>
                <a:cs typeface="Montserrat"/>
                <a:sym typeface="Montserrat"/>
              </a:defRPr>
            </a:lvl4pPr>
            <a:lvl5pPr marL="2286000" marR="0" lvl="4" indent="-342900" algn="l" rtl="0">
              <a:lnSpc>
                <a:spcPct val="120000"/>
              </a:lnSpc>
              <a:spcBef>
                <a:spcPts val="500"/>
              </a:spcBef>
              <a:spcAft>
                <a:spcPts val="0"/>
              </a:spcAft>
              <a:buClr>
                <a:schemeClr val="lt1"/>
              </a:buClr>
              <a:buSzPts val="1800"/>
              <a:buFont typeface="Arial"/>
              <a:buChar char="•"/>
              <a:defRPr sz="1800" b="0" i="0" u="none" strike="noStrike" cap="none">
                <a:solidFill>
                  <a:schemeClr val="lt1"/>
                </a:solidFill>
                <a:latin typeface="Montserrat"/>
                <a:ea typeface="Montserrat"/>
                <a:cs typeface="Montserrat"/>
                <a:sym typeface="Montserra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B8B8B"/>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B8B8B"/>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28"/>
          <p:cNvSpPr/>
          <p:nvPr/>
        </p:nvSpPr>
        <p:spPr>
          <a:xfrm>
            <a:off x="5977217" y="3244334"/>
            <a:ext cx="23756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libri"/>
                <a:ea typeface="Calibri"/>
                <a:cs typeface="Calibri"/>
                <a:sym typeface="Calibri"/>
              </a:rPr>
              <a:t> </a:t>
            </a:r>
            <a:endParaRPr sz="18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epa.gov/nutrient-policy-data/estimated-nitrate-concentrations-groundwater-used-drinkin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www.bayjournal.com/news/pollution/picture-of-chesapeake-microplastics-grows-clearer/article_87bd3606-c3e1-11eb-bdc4-4f1a3864c6f9.html" TargetMode="External"/><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www.chesapeakebay.net/who/group/plastic-pollution-action-team" TargetMode="External"/><Relationship Id="rId5" Type="http://schemas.openxmlformats.org/officeDocument/2006/relationships/image" Target="../media/image3.png"/><Relationship Id="rId4" Type="http://schemas.openxmlformats.org/officeDocument/2006/relationships/hyperlink" Target="https://www.umces.edu/news/new-study-tracks-microplastics-in-watershed" TargetMode="External"/><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1.jp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hyperlink" Target="https://dccirculator.com/meet-the-fleet/" TargetMode="External"/><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nps.gov/articles/000/uerla-trees-air-pollution.htm" TargetMode="External"/><Relationship Id="rId5" Type="http://schemas.openxmlformats.org/officeDocument/2006/relationships/image" Target="../media/image3.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hyperlink" Target="https://www.cdc.gov/nceh/lead/data/state.htm" TargetMode="External"/><Relationship Id="rId3" Type="http://schemas.openxmlformats.org/officeDocument/2006/relationships/image" Target="../media/image6.png"/><Relationship Id="rId7" Type="http://schemas.openxmlformats.org/officeDocument/2006/relationships/hyperlink" Target="https://www.cdc.gov/nceh/lead/"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10" Type="http://schemas.openxmlformats.org/officeDocument/2006/relationships/image" Target="../media/image27.png"/><Relationship Id="rId4" Type="http://schemas.openxmlformats.org/officeDocument/2006/relationships/image" Target="../media/image4.png"/><Relationship Id="rId9" Type="http://schemas.openxmlformats.org/officeDocument/2006/relationships/hyperlink" Target="https://www.cdc.gov/nceh/lead/docs/lead-levels-in-children-fact-sheet-508.pdf"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jp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hyperlink" Target="https://news.maryland.gov/mde/2020/10/26/childhood-lead-poisoning-in-maryland-drops-as-state-moves-to-respond-to-greater-range-of-cases-under-more-protective-standard/" TargetMode="External"/><Relationship Id="rId4" Type="http://schemas.openxmlformats.org/officeDocument/2006/relationships/hyperlink" Target="http://www.chesapeakepsr.org/lead" TargetMode="External"/><Relationship Id="rId9"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2.png"/><Relationship Id="rId7"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7.xml"/><Relationship Id="rId10" Type="http://schemas.openxmlformats.org/officeDocument/2006/relationships/slide" Target="slide29.xml"/><Relationship Id="rId4" Type="http://schemas.openxmlformats.org/officeDocument/2006/relationships/slide" Target="slide6.xml"/><Relationship Id="rId9" Type="http://schemas.openxmlformats.org/officeDocument/2006/relationships/slide" Target="slide28.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s://www.bayjournal.com/news/pollution/septic-system-failures-expected-to-increase-in-coastal-virginia/article_3fed2079-1b2a-5e5c-a8a0-e1080844cc16.html" TargetMode="External"/><Relationship Id="rId5" Type="http://schemas.openxmlformats.org/officeDocument/2006/relationships/image" Target="../media/image5.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5.jpg"/><Relationship Id="rId5" Type="http://schemas.openxmlformats.org/officeDocument/2006/relationships/image" Target="../media/image4.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hyperlink" Target="https://www.bayjournal.com/news/pollution/forever-chemicals-found-in-more-than-a-dozen-waterways-in-chesapeake-region/article_aa6655cc-5c59-11ed-8f10-9fc3a3d25855.html" TargetMode="External"/><Relationship Id="rId7"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chesapeake-deij2-chesbay.hub.arcgis.com/#ExampleUses" TargetMode="External"/><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naacp.org/know-issues/environment-climate-justice/environmental-justice-policies" TargetMode="External"/><Relationship Id="rId10" Type="http://schemas.openxmlformats.org/officeDocument/2006/relationships/image" Target="../media/image43.png"/><Relationship Id="rId4" Type="http://schemas.openxmlformats.org/officeDocument/2006/relationships/hyperlink" Target="https://www.epa.gov/ejscreen" TargetMode="External"/><Relationship Id="rId9" Type="http://schemas.openxmlformats.org/officeDocument/2006/relationships/hyperlink" Target="https://www.mdpi.com/2225-1154/8/1/12/ht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s://www.nps.gov/articles/000/uerla-trees-air-pollution.htm" TargetMode="External"/><Relationship Id="rId3" Type="http://schemas.openxmlformats.org/officeDocument/2006/relationships/hyperlink" Target="https://www.chesapeakebay.net/issues/threats-to-the-bay/chemical-contaminants" TargetMode="External"/><Relationship Id="rId7" Type="http://schemas.openxmlformats.org/officeDocument/2006/relationships/hyperlink" Target="https://www.epa.gov/lead"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s://www.airnow.gov/" TargetMode="External"/><Relationship Id="rId5" Type="http://schemas.openxmlformats.org/officeDocument/2006/relationships/hyperlink" Target="https://www.chesapeakebay.net/issues/whats-at-risk/environmental-justice" TargetMode="External"/><Relationship Id="rId4" Type="http://schemas.openxmlformats.org/officeDocument/2006/relationships/hyperlink" Target="https://www.chesapeakebay.net/issues/whats-at-risk/groundwater"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s://www.epa.gov/newsreleases/epa-and-partners-installing-three-trash-traps-st-louis-streams#:~:text=A%20stream%20trash%20trap%20is,%2C%20rivers%2C%20lakes%20and%20oceans." TargetMode="External"/><Relationship Id="rId13" Type="http://schemas.openxmlformats.org/officeDocument/2006/relationships/hyperlink" Target="https://www.chesapeakebay.net/discover/glossary" TargetMode="External"/><Relationship Id="rId3" Type="http://schemas.openxmlformats.org/officeDocument/2006/relationships/hyperlink" Target="https://www.epa.gov/assessing-and-managing-chemicals-under-tsca/risk-management-and-polyfluoroalkyl-substances-pfas#:~:text=Per%2D%20and%20polyfluoroalkyl%20substances%20(PFAS)%20are%20a%20group%20of,fighting%20foams%2C%20and%20wire%20insulation." TargetMode="External"/><Relationship Id="rId7" Type="http://schemas.openxmlformats.org/officeDocument/2006/relationships/hyperlink" Target="https://www.chesapeakebay.net/news/blog/photo-essay-microplastics-in-the-chesapeake-bay" TargetMode="External"/><Relationship Id="rId12" Type="http://schemas.openxmlformats.org/officeDocument/2006/relationships/hyperlink" Target="https://www.epa.gov/tmdl/overview-total-maximum-daily-loads-tmdls"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www.chesapeakebay.net/issues/threats-to-the-bay/chemical-contaminants" TargetMode="External"/><Relationship Id="rId11" Type="http://schemas.openxmlformats.org/officeDocument/2006/relationships/hyperlink" Target="https://sor.epa.gov/sor_internet/registry/termreg/searchandretrieve/glossariesandkeywordlists/search.do?details=&amp;glossaryName=Chesapeake%20Bay%20Glossary" TargetMode="External"/><Relationship Id="rId5" Type="http://schemas.openxmlformats.org/officeDocument/2006/relationships/hyperlink" Target="https://www.chesapeakebay.net/news/blog/wastewater-treatment-plants-use-technology-to-tackle-a-lingering-chemical" TargetMode="External"/><Relationship Id="rId10" Type="http://schemas.openxmlformats.org/officeDocument/2006/relationships/hyperlink" Target="http://gis.chesapeakebay.net/air/" TargetMode="External"/><Relationship Id="rId4" Type="http://schemas.openxmlformats.org/officeDocument/2006/relationships/hyperlink" Target="https://mde.maryland.gov/programs/Water/TMDL/ApprovedFinalTMDLs/Documents/PCB_fact_sheet_final.pdf" TargetMode="External"/><Relationship Id="rId9" Type="http://schemas.openxmlformats.org/officeDocument/2006/relationships/hyperlink" Target="https://www.accgov.com/10076/Trash-Trap#:~:text=Trash%20traps%20serve%20to%20collect,for%20a%20healthy%20water%20system." TargetMode="External"/><Relationship Id="rId14" Type="http://schemas.openxmlformats.org/officeDocument/2006/relationships/hyperlink" Target="https://www.epa.gov/pm-pollution/particulate-matter-pm-basic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hyperlink" Target="https://mde.maryland.gov/programs/water/bayrestorationfund/pages/evolution_enr.aspx" TargetMode="External"/><Relationship Id="rId3" Type="http://schemas.openxmlformats.org/officeDocument/2006/relationships/hyperlink" Target="https://www.epa.gov/green-infrastructure/what-green-infrastructure" TargetMode="External"/><Relationship Id="rId7" Type="http://schemas.openxmlformats.org/officeDocument/2006/relationships/hyperlink" Target="https://www.chesapeakebay.net/discover/glossary"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www.youtube.com/watch?v=uc3mDP0OVUc" TargetMode="External"/><Relationship Id="rId11" Type="http://schemas.openxmlformats.org/officeDocument/2006/relationships/hyperlink" Target="https://www.epa.gov/brownfields/overview-epas-brownfields-program#:~:text=A%20brownfield%20is%20a%20property,substance%2C%20pollutant%2C%20or%20contaminant." TargetMode="External"/><Relationship Id="rId5" Type="http://schemas.openxmlformats.org/officeDocument/2006/relationships/hyperlink" Target="https://www.chesapeakebay.net/news/blog/five-facts-about-vibrio#:~:text=Vibrio%20is%20an%20infectious%20bacteria,thousands%20of%20people%20each%20year." TargetMode="External"/><Relationship Id="rId10" Type="http://schemas.openxmlformats.org/officeDocument/2006/relationships/hyperlink" Target="https://www.epa.gov/superfund/what-superfund" TargetMode="External"/><Relationship Id="rId4" Type="http://schemas.openxmlformats.org/officeDocument/2006/relationships/hyperlink" Target="https://www.usgs.gov/special-topics/water-science-school/science/wastewater-treatment-water-use#:~:text=Wastewater%20is%20used%20water.,water%20that%20must%20be%20cleaned." TargetMode="External"/><Relationship Id="rId9" Type="http://schemas.openxmlformats.org/officeDocument/2006/relationships/hyperlink" Target="https://www.epa.gov/landfills/municipal-solid-waste-landfills"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epa.gov/environmentaljustice/environmental-justice-your-community" TargetMode="External"/><Relationship Id="rId3" Type="http://schemas.openxmlformats.org/officeDocument/2006/relationships/hyperlink" Target="https://www.epa.gov/environmentaljustice/learn-about-environmental-justice" TargetMode="External"/><Relationship Id="rId7" Type="http://schemas.openxmlformats.org/officeDocument/2006/relationships/hyperlink" Target="https://www.epa.gov/30climate/prioritizing-equity-and-inclusion"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s://www.whitehouse.gov/wp-content/uploads/2022/04/EPA-EO13985-equity-summary.pdf" TargetMode="External"/><Relationship Id="rId5" Type="http://schemas.openxmlformats.org/officeDocument/2006/relationships/hyperlink" Target="https://www.federalregister.gov/documents/2021/06/30/2021-14127/diversity-equity-inclusion-and-accessibility-in-the-federal-workforce" TargetMode="External"/><Relationship Id="rId4" Type="http://schemas.openxmlformats.org/officeDocument/2006/relationships/hyperlink" Target="https://www.chesapeakebay.net/who/group/diversity-equity-inclusion-and-justice-action-team"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ucanr.edu/blogs/blogcore/postdetail.cfm?postnum=43924"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jeremyscotthoffman.com/throwing-shade"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epa.gov/assessing-and-managing-chemicals-under-tsca/risk-management-and-polyfluoroalkyl-substances-pfas#:~:text=Per%2D%20and%20polyfluoroalkyl%20substances%20(PFAS)%20are%20a%20group%20of,fighting%20foams%2C%20and%20wire%20insulation."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hyperlink" Target="https://mde.maryland.gov/programs/Water/TMDL/ApprovedFinalTMDLs/Documents/PCB_fact_sheet_final.pdf"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chesapeakebay.net/who/group/toxic-contaminants-workgroup" TargetMode="External"/><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google.com/url?q=https://www.epa.gov/infrastructure/fact-sheet-epa-bipartisan-infrastructure-law&amp;sa=D&amp;source=editors&amp;ust=1675721728477576&amp;usg=AOvVaw2h_gc6jmbfzOFsTmMDAx3C" TargetMode="External"/><Relationship Id="rId5" Type="http://schemas.openxmlformats.org/officeDocument/2006/relationships/image" Target="../media/image3.png"/><Relationship Id="rId4" Type="http://schemas.openxmlformats.org/officeDocument/2006/relationships/slide" Target="slide10.xml"/><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
          <p:cNvPicPr preferRelativeResize="0"/>
          <p:nvPr/>
        </p:nvPicPr>
        <p:blipFill rotWithShape="1">
          <a:blip r:embed="rId3">
            <a:alphaModFix/>
          </a:blip>
          <a:srcRect/>
          <a:stretch/>
        </p:blipFill>
        <p:spPr>
          <a:xfrm>
            <a:off x="0" y="0"/>
            <a:ext cx="12192000" cy="6959487"/>
          </a:xfrm>
          <a:prstGeom prst="rect">
            <a:avLst/>
          </a:prstGeom>
          <a:noFill/>
          <a:ln>
            <a:noFill/>
          </a:ln>
        </p:spPr>
      </p:pic>
      <p:sp>
        <p:nvSpPr>
          <p:cNvPr id="91" name="Google Shape;91;p1"/>
          <p:cNvSpPr/>
          <p:nvPr/>
        </p:nvSpPr>
        <p:spPr>
          <a:xfrm>
            <a:off x="0" y="0"/>
            <a:ext cx="12192000" cy="3741426"/>
          </a:xfrm>
          <a:prstGeom prst="rect">
            <a:avLst/>
          </a:prstGeom>
          <a:gradFill>
            <a:gsLst>
              <a:gs pos="0">
                <a:srgbClr val="B4C5C8"/>
              </a:gs>
              <a:gs pos="52999">
                <a:srgbClr val="B4C5C8">
                  <a:alpha val="46274"/>
                </a:srgbClr>
              </a:gs>
              <a:gs pos="100000">
                <a:srgbClr val="B4C5C8">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2" name="Google Shape;92;p1"/>
          <p:cNvSpPr/>
          <p:nvPr/>
        </p:nvSpPr>
        <p:spPr>
          <a:xfrm>
            <a:off x="-1" y="2183505"/>
            <a:ext cx="10656277"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 name="Google Shape;93;p1"/>
          <p:cNvSpPr txBox="1">
            <a:spLocks noGrp="1"/>
          </p:cNvSpPr>
          <p:nvPr>
            <p:ph type="subTitle" idx="1"/>
          </p:nvPr>
        </p:nvSpPr>
        <p:spPr>
          <a:xfrm>
            <a:off x="388240" y="2141419"/>
            <a:ext cx="10461467"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1"/>
              </a:buClr>
              <a:buSzPts val="2600"/>
              <a:buNone/>
            </a:pPr>
            <a:r>
              <a:rPr lang="en-US" sz="2600" b="1">
                <a:latin typeface="Arial"/>
                <a:ea typeface="Arial"/>
                <a:cs typeface="Arial"/>
                <a:sym typeface="Arial"/>
              </a:rPr>
              <a:t>Module 11: Your Health and the Environment</a:t>
            </a:r>
            <a:endParaRPr/>
          </a:p>
        </p:txBody>
      </p:sp>
      <p:sp>
        <p:nvSpPr>
          <p:cNvPr id="94" name="Google Shape;94;p1"/>
          <p:cNvSpPr txBox="1"/>
          <p:nvPr/>
        </p:nvSpPr>
        <p:spPr>
          <a:xfrm>
            <a:off x="399392" y="-306046"/>
            <a:ext cx="9687583" cy="2489551"/>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lt2"/>
              </a:buClr>
              <a:buSzPts val="5400"/>
              <a:buFont typeface="Century Gothic"/>
              <a:buNone/>
            </a:pPr>
            <a:r>
              <a:rPr lang="en-US" sz="5400" b="1" i="0" u="none" strike="noStrike" cap="none">
                <a:solidFill>
                  <a:schemeClr val="dk2"/>
                </a:solidFill>
                <a:latin typeface="Century Gothic"/>
                <a:ea typeface="Century Gothic"/>
                <a:cs typeface="Century Gothic"/>
                <a:sym typeface="Century Gothic"/>
              </a:rPr>
              <a:t>A Local Government Guide to the Chesapeake Bay</a:t>
            </a:r>
            <a:endParaRPr sz="6000" b="1"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2"/>
          <p:cNvSpPr/>
          <p:nvPr/>
        </p:nvSpPr>
        <p:spPr>
          <a:xfrm>
            <a:off x="1135465" y="753004"/>
            <a:ext cx="1061546" cy="106154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5" name="Google Shape;235;p42"/>
          <p:cNvSpPr/>
          <p:nvPr/>
        </p:nvSpPr>
        <p:spPr>
          <a:xfrm>
            <a:off x="3473665" y="750640"/>
            <a:ext cx="1061546" cy="106154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6" name="Google Shape;236;p42"/>
          <p:cNvSpPr/>
          <p:nvPr/>
        </p:nvSpPr>
        <p:spPr>
          <a:xfrm>
            <a:off x="5812217" y="742279"/>
            <a:ext cx="1061546" cy="106154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7" name="Google Shape;237;p42"/>
          <p:cNvSpPr/>
          <p:nvPr/>
        </p:nvSpPr>
        <p:spPr>
          <a:xfrm>
            <a:off x="0" y="151277"/>
            <a:ext cx="5519854"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42"/>
          <p:cNvSpPr txBox="1">
            <a:spLocks noGrp="1"/>
          </p:cNvSpPr>
          <p:nvPr>
            <p:ph type="title"/>
          </p:nvPr>
        </p:nvSpPr>
        <p:spPr>
          <a:xfrm>
            <a:off x="139838" y="-46300"/>
            <a:ext cx="5519854"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Bioaccumulation</a:t>
            </a:r>
            <a:endParaRPr/>
          </a:p>
        </p:txBody>
      </p:sp>
      <p:sp>
        <p:nvSpPr>
          <p:cNvPr id="239" name="Google Shape;239;p42"/>
          <p:cNvSpPr/>
          <p:nvPr/>
        </p:nvSpPr>
        <p:spPr>
          <a:xfrm>
            <a:off x="8150769" y="755367"/>
            <a:ext cx="1061546" cy="106154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0" name="Google Shape;240;p42"/>
          <p:cNvSpPr txBox="1"/>
          <p:nvPr/>
        </p:nvSpPr>
        <p:spPr>
          <a:xfrm>
            <a:off x="284175" y="814625"/>
            <a:ext cx="11461500" cy="1723518"/>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448A50"/>
                </a:solidFill>
                <a:latin typeface="Century Gothic"/>
                <a:ea typeface="Century Gothic"/>
                <a:cs typeface="Century Gothic"/>
                <a:sym typeface="Century Gothic"/>
              </a:rPr>
              <a:t>Over time, when an animal, like a fish, accumulates a substance (including PCB’s, mercury and PFAS) in its body, it is known as </a:t>
            </a:r>
            <a:r>
              <a:rPr lang="en-US" sz="2000" b="1" i="0" u="none" strike="noStrike" cap="none" dirty="0">
                <a:solidFill>
                  <a:schemeClr val="accent1"/>
                </a:solidFill>
                <a:latin typeface="Century Gothic"/>
                <a:ea typeface="Century Gothic"/>
                <a:cs typeface="Century Gothic"/>
                <a:sym typeface="Century Gothic"/>
              </a:rPr>
              <a:t>bioaccumulation</a:t>
            </a:r>
            <a:r>
              <a:rPr lang="en-US" sz="2000" b="1" i="0" u="none" strike="noStrike" cap="none" dirty="0">
                <a:solidFill>
                  <a:srgbClr val="448A50"/>
                </a:solidFill>
                <a:latin typeface="Century Gothic"/>
                <a:ea typeface="Century Gothic"/>
                <a:cs typeface="Century Gothic"/>
                <a:sym typeface="Century Gothic"/>
              </a:rPr>
              <a:t>. </a:t>
            </a:r>
            <a:r>
              <a:rPr lang="en-US" sz="2000" b="0" i="0" u="none" strike="noStrike" cap="none" dirty="0">
                <a:solidFill>
                  <a:schemeClr val="dk1"/>
                </a:solidFill>
                <a:latin typeface="Century Gothic"/>
                <a:ea typeface="Century Gothic"/>
                <a:cs typeface="Century Gothic"/>
                <a:sym typeface="Century Gothic"/>
              </a:rPr>
              <a:t>Consumption of contaminated fish can be harmful to humans. Fish and shellfish species are monitored across the Bay region to ensure that the public is informed of contaminant levels and recommended safe human consumption levels.</a:t>
            </a:r>
            <a:endParaRPr sz="2000" b="0" i="0" u="none" strike="noStrike" cap="none" dirty="0">
              <a:solidFill>
                <a:schemeClr val="dk1"/>
              </a:solidFill>
              <a:latin typeface="Century Gothic"/>
              <a:ea typeface="Century Gothic"/>
              <a:cs typeface="Century Gothic"/>
              <a:sym typeface="Century Gothic"/>
            </a:endParaRPr>
          </a:p>
        </p:txBody>
      </p:sp>
      <p:sp>
        <p:nvSpPr>
          <p:cNvPr id="241" name="Google Shape;241;p42"/>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242" name="Google Shape;242;p42"/>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3" name="Google Shape;243;p42"/>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244" name="Google Shape;244;p42"/>
          <p:cNvPicPr preferRelativeResize="0"/>
          <p:nvPr/>
        </p:nvPicPr>
        <p:blipFill rotWithShape="1">
          <a:blip r:embed="rId3">
            <a:alphaModFix/>
          </a:blip>
          <a:srcRect/>
          <a:stretch/>
        </p:blipFill>
        <p:spPr>
          <a:xfrm>
            <a:off x="2124800" y="2140475"/>
            <a:ext cx="7787827" cy="4144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1d65f9a0885_0_2"/>
          <p:cNvSpPr txBox="1"/>
          <p:nvPr/>
        </p:nvSpPr>
        <p:spPr>
          <a:xfrm>
            <a:off x="364925" y="1625625"/>
            <a:ext cx="6524400" cy="2801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rgbClr val="458A50"/>
                </a:solidFill>
                <a:latin typeface="Arial"/>
                <a:ea typeface="Arial"/>
                <a:cs typeface="Arial"/>
                <a:sym typeface="Arial"/>
              </a:rPr>
              <a:t>Air and Water Contaminants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2"/>
                </a:solidFill>
                <a:latin typeface="Century Gothic"/>
                <a:ea typeface="Century Gothic"/>
                <a:cs typeface="Century Gothic"/>
                <a:sym typeface="Century Gothic"/>
              </a:rPr>
              <a:t>There are multiple contaminants that put our health at risk each day. Let’s explore a few risks facing Chesapeake Bay watershed communities.</a:t>
            </a:r>
            <a:endParaRPr sz="1500" b="0" i="0" u="none" strike="noStrike" cap="none">
              <a:solidFill>
                <a:schemeClr val="dk2"/>
              </a:solidFill>
              <a:latin typeface="Century Gothic"/>
              <a:ea typeface="Century Gothic"/>
              <a:cs typeface="Century Gothic"/>
              <a:sym typeface="Century Gothic"/>
            </a:endParaRPr>
          </a:p>
        </p:txBody>
      </p:sp>
      <p:pic>
        <p:nvPicPr>
          <p:cNvPr id="251" name="Google Shape;251;g1d65f9a0885_0_2"/>
          <p:cNvPicPr preferRelativeResize="0"/>
          <p:nvPr/>
        </p:nvPicPr>
        <p:blipFill rotWithShape="1">
          <a:blip r:embed="rId3">
            <a:alphaModFix/>
          </a:blip>
          <a:srcRect l="19742" r="28724"/>
          <a:stretch/>
        </p:blipFill>
        <p:spPr>
          <a:xfrm>
            <a:off x="6889325" y="0"/>
            <a:ext cx="5302676" cy="68579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1d7917eda5a_2_0"/>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g1d7917eda5a_2_0"/>
          <p:cNvSpPr txBox="1">
            <a:spLocks noGrp="1"/>
          </p:cNvSpPr>
          <p:nvPr>
            <p:ph type="title"/>
          </p:nvPr>
        </p:nvSpPr>
        <p:spPr>
          <a:xfrm>
            <a:off x="139838" y="-46300"/>
            <a:ext cx="51459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Contaminated Runoff</a:t>
            </a:r>
            <a:endParaRPr/>
          </a:p>
        </p:txBody>
      </p:sp>
      <p:sp>
        <p:nvSpPr>
          <p:cNvPr id="259" name="Google Shape;259;g1d7917eda5a_2_0"/>
          <p:cNvSpPr txBox="1">
            <a:spLocks noGrp="1"/>
          </p:cNvSpPr>
          <p:nvPr>
            <p:ph type="body" idx="1"/>
          </p:nvPr>
        </p:nvSpPr>
        <p:spPr>
          <a:xfrm>
            <a:off x="127325" y="776525"/>
            <a:ext cx="7746600" cy="973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458A50"/>
              </a:buClr>
              <a:buSzPts val="1800"/>
              <a:buNone/>
            </a:pPr>
            <a:r>
              <a:rPr lang="en-US" sz="2000" dirty="0">
                <a:solidFill>
                  <a:srgbClr val="448A50"/>
                </a:solidFill>
              </a:rPr>
              <a:t>A variety of chemicals are used to “control” for environmental factors.</a:t>
            </a:r>
            <a:r>
              <a:rPr lang="en-US" sz="2000" dirty="0">
                <a:solidFill>
                  <a:schemeClr val="accent1"/>
                </a:solidFill>
              </a:rPr>
              <a:t> </a:t>
            </a:r>
            <a:r>
              <a:rPr lang="en-US" sz="1800" dirty="0">
                <a:solidFill>
                  <a:srgbClr val="1B1B1B"/>
                </a:solidFill>
              </a:rPr>
              <a:t>Fertilizers provide nutrients for plant growth and pesticides reduce unwanted pests and weeds. There are a suite of potential environmental impacts associated with these chemicals.</a:t>
            </a:r>
            <a:endParaRPr sz="1800" dirty="0"/>
          </a:p>
        </p:txBody>
      </p:sp>
      <p:sp>
        <p:nvSpPr>
          <p:cNvPr id="260" name="Google Shape;260;g1d7917eda5a_2_0"/>
          <p:cNvSpPr txBox="1"/>
          <p:nvPr/>
        </p:nvSpPr>
        <p:spPr>
          <a:xfrm>
            <a:off x="775925" y="4227400"/>
            <a:ext cx="7098000" cy="17916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800"/>
              <a:buFont typeface="Arial"/>
              <a:buNone/>
            </a:pPr>
            <a:r>
              <a:rPr lang="en-US" sz="1800" b="0" i="0" u="none" strike="noStrike" cap="none" dirty="0">
                <a:solidFill>
                  <a:srgbClr val="000000"/>
                </a:solidFill>
                <a:latin typeface="Century Gothic"/>
                <a:ea typeface="Century Gothic"/>
                <a:cs typeface="Century Gothic"/>
                <a:sym typeface="Century Gothic"/>
              </a:rPr>
              <a:t>Excess nitrates from fertilizer can be washed from yards and farm fields and into local waterways and into private drinking water systems. High levels of nitrates in drinking water are especially harmful to young children. Read more about nitrates in groundwater </a:t>
            </a:r>
            <a:r>
              <a:rPr lang="en-US" sz="1800" b="0" i="0" u="sng" strike="noStrike" cap="none" dirty="0">
                <a:solidFill>
                  <a:schemeClr val="hlink"/>
                </a:solidFill>
                <a:latin typeface="Century Gothic"/>
                <a:ea typeface="Century Gothic"/>
                <a:cs typeface="Century Gothic"/>
                <a:sym typeface="Century Gothic"/>
                <a:hlinkClick r:id="rId3"/>
              </a:rPr>
              <a:t>here</a:t>
            </a:r>
            <a:r>
              <a:rPr lang="en-US" sz="1800" b="0" i="0" u="none" strike="noStrike" cap="none" dirty="0">
                <a:solidFill>
                  <a:srgbClr val="000000"/>
                </a:solidFill>
                <a:latin typeface="Century Gothic"/>
                <a:ea typeface="Century Gothic"/>
                <a:cs typeface="Century Gothic"/>
                <a:sym typeface="Century Gothic"/>
              </a:rPr>
              <a:t>. </a:t>
            </a:r>
            <a:endParaRPr sz="1800" b="0" i="0" u="none" strike="noStrike" cap="none" dirty="0">
              <a:solidFill>
                <a:srgbClr val="000000"/>
              </a:solidFill>
              <a:latin typeface="Arial"/>
              <a:ea typeface="Arial"/>
              <a:cs typeface="Arial"/>
              <a:sym typeface="Arial"/>
            </a:endParaRPr>
          </a:p>
        </p:txBody>
      </p:sp>
      <p:pic>
        <p:nvPicPr>
          <p:cNvPr id="261" name="Google Shape;261;g1d7917eda5a_2_0"/>
          <p:cNvPicPr preferRelativeResize="0"/>
          <p:nvPr/>
        </p:nvPicPr>
        <p:blipFill rotWithShape="1">
          <a:blip r:embed="rId4">
            <a:alphaModFix/>
          </a:blip>
          <a:srcRect/>
          <a:stretch/>
        </p:blipFill>
        <p:spPr>
          <a:xfrm>
            <a:off x="139862" y="4310882"/>
            <a:ext cx="610299" cy="610299"/>
          </a:xfrm>
          <a:prstGeom prst="rect">
            <a:avLst/>
          </a:prstGeom>
          <a:noFill/>
          <a:ln>
            <a:noFill/>
          </a:ln>
        </p:spPr>
      </p:pic>
      <p:sp>
        <p:nvSpPr>
          <p:cNvPr id="262" name="Google Shape;262;g1d7917eda5a_2_0"/>
          <p:cNvSpPr txBox="1"/>
          <p:nvPr/>
        </p:nvSpPr>
        <p:spPr>
          <a:xfrm>
            <a:off x="139850" y="2374725"/>
            <a:ext cx="7856700" cy="1569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entury Gothic"/>
                <a:ea typeface="Century Gothic"/>
                <a:cs typeface="Century Gothic"/>
                <a:sym typeface="Century Gothic"/>
              </a:rPr>
              <a:t>Pesticides include insecticides and herbicides that protect plants and crops. Improper storage, use or disposal can result in these chemicals making their way into our air, stormwater runoff, local waterways and drinking water sources and lead to a variety of negative human and environmental impacts. </a:t>
            </a:r>
            <a:endParaRPr sz="1400" b="0" i="0" u="none" strike="noStrike" cap="none" dirty="0">
              <a:solidFill>
                <a:srgbClr val="000000"/>
              </a:solidFill>
              <a:latin typeface="Arial"/>
              <a:ea typeface="Arial"/>
              <a:cs typeface="Arial"/>
              <a:sym typeface="Arial"/>
            </a:endParaRPr>
          </a:p>
        </p:txBody>
      </p:sp>
      <p:sp>
        <p:nvSpPr>
          <p:cNvPr id="263" name="Google Shape;263;g1d7917eda5a_2_0"/>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264" name="Google Shape;264;g1d7917eda5a_2_0"/>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g1d7917eda5a_2_0"/>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266" name="Google Shape;266;g1d7917eda5a_2_0"/>
          <p:cNvPicPr preferRelativeResize="0"/>
          <p:nvPr/>
        </p:nvPicPr>
        <p:blipFill rotWithShape="1">
          <a:blip r:embed="rId5">
            <a:alphaModFix/>
          </a:blip>
          <a:srcRect/>
          <a:stretch/>
        </p:blipFill>
        <p:spPr>
          <a:xfrm>
            <a:off x="8041311" y="-3"/>
            <a:ext cx="4195502" cy="2798353"/>
          </a:xfrm>
          <a:prstGeom prst="rect">
            <a:avLst/>
          </a:prstGeom>
          <a:noFill/>
          <a:ln>
            <a:noFill/>
          </a:ln>
        </p:spPr>
      </p:pic>
      <p:sp>
        <p:nvSpPr>
          <p:cNvPr id="267" name="Google Shape;267;g1d7917eda5a_2_0"/>
          <p:cNvSpPr txBox="1"/>
          <p:nvPr/>
        </p:nvSpPr>
        <p:spPr>
          <a:xfrm>
            <a:off x="7924700" y="2999775"/>
            <a:ext cx="4195500" cy="2955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Montserrat"/>
                <a:ea typeface="Montserrat"/>
                <a:cs typeface="Montserrat"/>
                <a:sym typeface="Montserrat"/>
              </a:rPr>
              <a:t>In addition to proper use and disposal of chemicals, Best Management Practices (BMPs) can help reduce exposures from pesticides, fertilizers, and other pollutants. Stormwater control practices, including forest buffers, retention ponds, and other measures aid in filtering out harmful substances.</a:t>
            </a:r>
            <a:endParaRPr sz="1800" b="0" i="0" u="none" strike="noStrike" cap="none" dirty="0">
              <a:solidFill>
                <a:srgbClr val="000000"/>
              </a:solidFill>
              <a:latin typeface="Montserrat"/>
              <a:ea typeface="Montserrat"/>
              <a:cs typeface="Montserrat"/>
              <a:sym typeface="Montserrat"/>
            </a:endParaRPr>
          </a:p>
        </p:txBody>
      </p:sp>
      <p:pic>
        <p:nvPicPr>
          <p:cNvPr id="268" name="Google Shape;268;g1d7917eda5a_2_0"/>
          <p:cNvPicPr preferRelativeResize="0"/>
          <p:nvPr/>
        </p:nvPicPr>
        <p:blipFill rotWithShape="1">
          <a:blip r:embed="rId6">
            <a:alphaModFix/>
          </a:blip>
          <a:srcRect/>
          <a:stretch/>
        </p:blipFill>
        <p:spPr>
          <a:xfrm>
            <a:off x="7950125" y="0"/>
            <a:ext cx="4318075" cy="29416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206049c2f9e_0_1"/>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5" name="Google Shape;275;g206049c2f9e_0_1"/>
          <p:cNvSpPr txBox="1">
            <a:spLocks noGrp="1"/>
          </p:cNvSpPr>
          <p:nvPr>
            <p:ph type="title"/>
          </p:nvPr>
        </p:nvSpPr>
        <p:spPr>
          <a:xfrm>
            <a:off x="139838" y="-46300"/>
            <a:ext cx="51459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dirty="0">
                <a:solidFill>
                  <a:schemeClr val="lt1"/>
                </a:solidFill>
                <a:latin typeface="Arial"/>
                <a:ea typeface="Arial"/>
                <a:cs typeface="Arial"/>
                <a:sym typeface="Arial"/>
              </a:rPr>
              <a:t>Microplastics</a:t>
            </a:r>
            <a:endParaRPr dirty="0"/>
          </a:p>
        </p:txBody>
      </p:sp>
      <p:sp>
        <p:nvSpPr>
          <p:cNvPr id="276" name="Google Shape;276;g206049c2f9e_0_1"/>
          <p:cNvSpPr txBox="1">
            <a:spLocks noGrp="1"/>
          </p:cNvSpPr>
          <p:nvPr>
            <p:ph type="body" idx="1"/>
          </p:nvPr>
        </p:nvSpPr>
        <p:spPr>
          <a:xfrm>
            <a:off x="127325" y="776525"/>
            <a:ext cx="7746600" cy="9735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rgbClr val="458A50"/>
              </a:buClr>
              <a:buSzPts val="1800"/>
              <a:buNone/>
            </a:pPr>
            <a:r>
              <a:rPr lang="en-US" sz="2000" b="1" dirty="0">
                <a:solidFill>
                  <a:schemeClr val="accent1"/>
                </a:solidFill>
              </a:rPr>
              <a:t>Microplastics</a:t>
            </a:r>
            <a:r>
              <a:rPr lang="en-US" sz="2000" dirty="0">
                <a:solidFill>
                  <a:srgbClr val="448A50"/>
                </a:solidFill>
              </a:rPr>
              <a:t> are the tiny (&lt;5mm) fragments, fibers, and microbeads that come from larger plastic litter breaking apart and persist in the environment for an extremely long time.</a:t>
            </a:r>
            <a:endParaRPr sz="2000" dirty="0"/>
          </a:p>
        </p:txBody>
      </p:sp>
      <p:sp>
        <p:nvSpPr>
          <p:cNvPr id="277" name="Google Shape;277;g206049c2f9e_0_1"/>
          <p:cNvSpPr txBox="1"/>
          <p:nvPr/>
        </p:nvSpPr>
        <p:spPr>
          <a:xfrm>
            <a:off x="775875" y="4813600"/>
            <a:ext cx="7034100" cy="14592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800"/>
              <a:buFont typeface="Arial"/>
              <a:buNone/>
            </a:pPr>
            <a:r>
              <a:rPr lang="en-US" sz="1800" b="0" i="0" u="none" strike="noStrike" cap="none" dirty="0">
                <a:solidFill>
                  <a:srgbClr val="000000"/>
                </a:solidFill>
                <a:latin typeface="Century Gothic"/>
                <a:ea typeface="Century Gothic"/>
                <a:cs typeface="Century Gothic"/>
                <a:sym typeface="Century Gothic"/>
              </a:rPr>
              <a:t>Microplastics attract </a:t>
            </a:r>
            <a:r>
              <a:rPr lang="en-US" sz="1800" b="0" i="0" u="none" strike="noStrike" cap="none" dirty="0">
                <a:solidFill>
                  <a:srgbClr val="000000"/>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disease</a:t>
            </a:r>
            <a:r>
              <a:rPr lang="en-US" sz="1800" b="0" i="0" u="none" strike="noStrike" cap="none" dirty="0">
                <a:solidFill>
                  <a:srgbClr val="000000"/>
                </a:solidFill>
                <a:latin typeface="Century Gothic"/>
                <a:ea typeface="Century Gothic"/>
                <a:cs typeface="Century Gothic"/>
                <a:sym typeface="Century Gothic"/>
              </a:rPr>
              <a:t>-causing organisms and chemicals that are dangerous for humans. Studies have found microplastics in breast milk, unborn baby placenta, baby digestive tracts, blood and the lungs. </a:t>
            </a:r>
            <a:endParaRPr sz="1800" b="0" i="0" u="none" strike="noStrike" cap="none" dirty="0">
              <a:solidFill>
                <a:srgbClr val="000000"/>
              </a:solidFill>
              <a:latin typeface="Arial"/>
              <a:ea typeface="Arial"/>
              <a:cs typeface="Arial"/>
              <a:sym typeface="Arial"/>
            </a:endParaRPr>
          </a:p>
        </p:txBody>
      </p:sp>
      <p:pic>
        <p:nvPicPr>
          <p:cNvPr id="278" name="Google Shape;278;g206049c2f9e_0_1"/>
          <p:cNvPicPr preferRelativeResize="0"/>
          <p:nvPr/>
        </p:nvPicPr>
        <p:blipFill rotWithShape="1">
          <a:blip r:embed="rId3">
            <a:alphaModFix/>
          </a:blip>
          <a:srcRect/>
          <a:stretch/>
        </p:blipFill>
        <p:spPr>
          <a:xfrm>
            <a:off x="139862" y="4953057"/>
            <a:ext cx="610299" cy="610299"/>
          </a:xfrm>
          <a:prstGeom prst="rect">
            <a:avLst/>
          </a:prstGeom>
          <a:noFill/>
          <a:ln>
            <a:noFill/>
          </a:ln>
        </p:spPr>
      </p:pic>
      <p:sp>
        <p:nvSpPr>
          <p:cNvPr id="279" name="Google Shape;279;g206049c2f9e_0_1"/>
          <p:cNvSpPr txBox="1"/>
          <p:nvPr/>
        </p:nvSpPr>
        <p:spPr>
          <a:xfrm>
            <a:off x="139850" y="2374725"/>
            <a:ext cx="7670100" cy="21240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800"/>
              <a:buFont typeface="Arial"/>
              <a:buNone/>
            </a:pPr>
            <a:r>
              <a:rPr lang="en-US" sz="1800" b="0" i="0" u="none" strike="noStrike" cap="none" dirty="0">
                <a:solidFill>
                  <a:schemeClr val="dk1"/>
                </a:solidFill>
                <a:latin typeface="Century Gothic"/>
                <a:ea typeface="Century Gothic"/>
                <a:cs typeface="Century Gothic"/>
                <a:sym typeface="Century Gothic"/>
              </a:rPr>
              <a:t>There are two types of microplastics: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2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entury Gothic"/>
                <a:ea typeface="Century Gothic"/>
                <a:cs typeface="Century Gothic"/>
                <a:sym typeface="Century Gothic"/>
              </a:rPr>
              <a:t>primary: small upon entry to the environment – from microfibers from clothes  and manufacturing byproducts.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2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entury Gothic"/>
                <a:ea typeface="Century Gothic"/>
                <a:cs typeface="Century Gothic"/>
                <a:sym typeface="Century Gothic"/>
              </a:rPr>
              <a:t>secondary:</a:t>
            </a:r>
            <a:r>
              <a:rPr lang="en-US" sz="1800" b="1" i="0" u="none" strike="noStrike" cap="none" dirty="0">
                <a:solidFill>
                  <a:schemeClr val="dk1"/>
                </a:solidFill>
                <a:latin typeface="Century Gothic"/>
                <a:ea typeface="Century Gothic"/>
                <a:cs typeface="Century Gothic"/>
                <a:sym typeface="Century Gothic"/>
              </a:rPr>
              <a:t> </a:t>
            </a:r>
            <a:r>
              <a:rPr lang="en-US" sz="1800" b="0" i="0" u="none" strike="noStrike" cap="none" dirty="0">
                <a:solidFill>
                  <a:schemeClr val="dk1"/>
                </a:solidFill>
                <a:latin typeface="Century Gothic"/>
                <a:ea typeface="Century Gothic"/>
                <a:cs typeface="Century Gothic"/>
                <a:sym typeface="Century Gothic"/>
              </a:rPr>
              <a:t>larger plastic waste that breaks apart into smaller pieces after exposure to the elements – from plastic water bottles, grocery bags and Styrofoam.</a:t>
            </a:r>
            <a:endParaRPr sz="1400" b="0" i="0" u="none" strike="noStrike" cap="none" dirty="0">
              <a:solidFill>
                <a:srgbClr val="000000"/>
              </a:solidFill>
              <a:latin typeface="Arial"/>
              <a:ea typeface="Arial"/>
              <a:cs typeface="Arial"/>
              <a:sym typeface="Arial"/>
            </a:endParaRPr>
          </a:p>
        </p:txBody>
      </p:sp>
      <p:sp>
        <p:nvSpPr>
          <p:cNvPr id="280" name="Google Shape;280;g206049c2f9e_0_1"/>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281" name="Google Shape;281;g206049c2f9e_0_1"/>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2" name="Google Shape;282;g206049c2f9e_0_1"/>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283" name="Google Shape;283;g206049c2f9e_0_1"/>
          <p:cNvPicPr preferRelativeResize="0"/>
          <p:nvPr/>
        </p:nvPicPr>
        <p:blipFill rotWithShape="1">
          <a:blip r:embed="rId4">
            <a:alphaModFix/>
          </a:blip>
          <a:srcRect/>
          <a:stretch/>
        </p:blipFill>
        <p:spPr>
          <a:xfrm>
            <a:off x="7996500" y="0"/>
            <a:ext cx="4195502" cy="2511392"/>
          </a:xfrm>
          <a:prstGeom prst="rect">
            <a:avLst/>
          </a:prstGeom>
          <a:noFill/>
          <a:ln>
            <a:noFill/>
          </a:ln>
        </p:spPr>
      </p:pic>
      <p:sp>
        <p:nvSpPr>
          <p:cNvPr id="284" name="Google Shape;284;g206049c2f9e_0_1"/>
          <p:cNvSpPr txBox="1"/>
          <p:nvPr/>
        </p:nvSpPr>
        <p:spPr>
          <a:xfrm>
            <a:off x="7696225" y="2511400"/>
            <a:ext cx="4536600" cy="769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800" b="1" i="0" u="none" strike="noStrike" cap="none">
                <a:solidFill>
                  <a:srgbClr val="458A50"/>
                </a:solidFill>
                <a:latin typeface="Century Gothic"/>
                <a:ea typeface="Century Gothic"/>
                <a:cs typeface="Century Gothic"/>
                <a:sym typeface="Century Gothic"/>
              </a:rPr>
              <a:t>33 billion pounds</a:t>
            </a:r>
            <a:endParaRPr sz="3800" b="0" i="0" u="none" strike="noStrike" cap="none">
              <a:solidFill>
                <a:srgbClr val="000000"/>
              </a:solidFill>
              <a:latin typeface="Arial"/>
              <a:ea typeface="Arial"/>
              <a:cs typeface="Arial"/>
              <a:sym typeface="Arial"/>
            </a:endParaRPr>
          </a:p>
        </p:txBody>
      </p:sp>
      <p:sp>
        <p:nvSpPr>
          <p:cNvPr id="285" name="Google Shape;285;g206049c2f9e_0_1"/>
          <p:cNvSpPr txBox="1"/>
          <p:nvPr/>
        </p:nvSpPr>
        <p:spPr>
          <a:xfrm>
            <a:off x="8386847" y="3168218"/>
            <a:ext cx="3519000" cy="861900"/>
          </a:xfrm>
          <a:prstGeom prst="rect">
            <a:avLst/>
          </a:prstGeom>
          <a:noFill/>
          <a:ln>
            <a:noFill/>
          </a:ln>
        </p:spPr>
        <p:txBody>
          <a:bodyPr spcFirstLastPara="1" wrap="square" lIns="91425" tIns="91425" rIns="91425" bIns="91425" anchor="t" anchorCtr="0">
            <a:spAutoFit/>
          </a:bodyPr>
          <a:lstStyle/>
          <a:p>
            <a:pPr marL="0" marR="0" lvl="0" indent="0" algn="ctr" rtl="0">
              <a:lnSpc>
                <a:spcPct val="120000"/>
              </a:lnSpc>
              <a:spcBef>
                <a:spcPts val="0"/>
              </a:spcBef>
              <a:spcAft>
                <a:spcPts val="0"/>
              </a:spcAft>
              <a:buClr>
                <a:srgbClr val="000000"/>
              </a:buClr>
              <a:buSzPts val="1800"/>
              <a:buFont typeface="Arial"/>
              <a:buNone/>
            </a:pPr>
            <a:r>
              <a:rPr lang="en-US" sz="2000" b="0" i="0" u="none" strike="noStrike" cap="none">
                <a:solidFill>
                  <a:schemeClr val="dk1"/>
                </a:solidFill>
                <a:latin typeface="Century Gothic"/>
                <a:ea typeface="Century Gothic"/>
                <a:cs typeface="Century Gothic"/>
                <a:sym typeface="Century Gothic"/>
              </a:rPr>
              <a:t>of plastic entering our </a:t>
            </a:r>
            <a:endParaRPr sz="2000" b="0" i="0" u="none" strike="noStrike" cap="none">
              <a:solidFill>
                <a:schemeClr val="dk1"/>
              </a:solidFill>
              <a:latin typeface="Century Gothic"/>
              <a:ea typeface="Century Gothic"/>
              <a:cs typeface="Century Gothic"/>
              <a:sym typeface="Century Gothic"/>
            </a:endParaRPr>
          </a:p>
          <a:p>
            <a:pPr marL="0" marR="0" lvl="0" indent="0" algn="ctr" rtl="0">
              <a:lnSpc>
                <a:spcPct val="120000"/>
              </a:lnSpc>
              <a:spcBef>
                <a:spcPts val="0"/>
              </a:spcBef>
              <a:spcAft>
                <a:spcPts val="0"/>
              </a:spcAft>
              <a:buClr>
                <a:srgbClr val="000000"/>
              </a:buClr>
              <a:buSzPts val="1800"/>
              <a:buFont typeface="Arial"/>
              <a:buNone/>
            </a:pPr>
            <a:r>
              <a:rPr lang="en-US" sz="2000" b="0" i="0" u="none" strike="noStrike" cap="none">
                <a:solidFill>
                  <a:schemeClr val="dk1"/>
                </a:solidFill>
                <a:latin typeface="Century Gothic"/>
                <a:ea typeface="Century Gothic"/>
                <a:cs typeface="Century Gothic"/>
                <a:sym typeface="Century Gothic"/>
              </a:rPr>
              <a:t>oceans each year.</a:t>
            </a:r>
            <a:endParaRPr sz="1600" b="0" i="0" u="none" strike="noStrike" cap="none">
              <a:solidFill>
                <a:srgbClr val="000000"/>
              </a:solidFill>
              <a:latin typeface="Arial"/>
              <a:ea typeface="Arial"/>
              <a:cs typeface="Arial"/>
              <a:sym typeface="Arial"/>
            </a:endParaRPr>
          </a:p>
        </p:txBody>
      </p:sp>
      <p:sp>
        <p:nvSpPr>
          <p:cNvPr id="286" name="Google Shape;286;g206049c2f9e_0_1"/>
          <p:cNvSpPr txBox="1"/>
          <p:nvPr/>
        </p:nvSpPr>
        <p:spPr>
          <a:xfrm>
            <a:off x="7696237" y="4114948"/>
            <a:ext cx="4733400" cy="1600800"/>
          </a:xfrm>
          <a:prstGeom prst="rect">
            <a:avLst/>
          </a:prstGeom>
          <a:noFill/>
          <a:ln>
            <a:noFill/>
          </a:ln>
        </p:spPr>
        <p:txBody>
          <a:bodyPr spcFirstLastPara="1" wrap="square" lIns="91425" tIns="91425" rIns="91425" bIns="91425" anchor="t" anchorCtr="0">
            <a:spAutoFit/>
          </a:bodyPr>
          <a:lstStyle/>
          <a:p>
            <a:pPr marL="0" marR="0" lvl="0" indent="0" algn="ctr" rtl="0">
              <a:lnSpc>
                <a:spcPct val="120000"/>
              </a:lnSpc>
              <a:spcBef>
                <a:spcPts val="0"/>
              </a:spcBef>
              <a:spcAft>
                <a:spcPts val="0"/>
              </a:spcAft>
              <a:buClr>
                <a:srgbClr val="000000"/>
              </a:buClr>
              <a:buSzPts val="1800"/>
              <a:buFont typeface="Arial"/>
              <a:buNone/>
            </a:pPr>
            <a:r>
              <a:rPr lang="en-US" sz="2000" b="0" i="0" u="none" strike="noStrike" cap="none">
                <a:solidFill>
                  <a:schemeClr val="dk1"/>
                </a:solidFill>
                <a:latin typeface="Century Gothic"/>
                <a:ea typeface="Century Gothic"/>
                <a:cs typeface="Century Gothic"/>
                <a:sym typeface="Century Gothic"/>
              </a:rPr>
              <a:t>That’s a lot of trash! </a:t>
            </a:r>
            <a:endParaRPr sz="2000" b="0" i="0" u="none" strike="noStrike" cap="none">
              <a:solidFill>
                <a:schemeClr val="dk1"/>
              </a:solidFill>
              <a:latin typeface="Century Gothic"/>
              <a:ea typeface="Century Gothic"/>
              <a:cs typeface="Century Gothic"/>
              <a:sym typeface="Century Gothic"/>
            </a:endParaRPr>
          </a:p>
          <a:p>
            <a:pPr marL="0" marR="0" lvl="0" indent="0" algn="ctr" rtl="0">
              <a:lnSpc>
                <a:spcPct val="120000"/>
              </a:lnSpc>
              <a:spcBef>
                <a:spcPts val="0"/>
              </a:spcBef>
              <a:spcAft>
                <a:spcPts val="0"/>
              </a:spcAft>
              <a:buClr>
                <a:srgbClr val="000000"/>
              </a:buClr>
              <a:buSzPts val="1800"/>
              <a:buFont typeface="Arial"/>
              <a:buNone/>
            </a:pPr>
            <a:r>
              <a:rPr lang="en-US" sz="2000" b="0" i="0" u="none" strike="noStrike" cap="none">
                <a:solidFill>
                  <a:schemeClr val="dk1"/>
                </a:solidFill>
                <a:latin typeface="Century Gothic"/>
                <a:ea typeface="Century Gothic"/>
                <a:cs typeface="Century Gothic"/>
                <a:sym typeface="Century Gothic"/>
              </a:rPr>
              <a:t>It equals TWO trash trucks filled </a:t>
            </a:r>
            <a:endParaRPr sz="2000" b="0" i="0" u="none" strike="noStrike" cap="none">
              <a:solidFill>
                <a:schemeClr val="dk1"/>
              </a:solidFill>
              <a:latin typeface="Century Gothic"/>
              <a:ea typeface="Century Gothic"/>
              <a:cs typeface="Century Gothic"/>
              <a:sym typeface="Century Gothic"/>
            </a:endParaRPr>
          </a:p>
          <a:p>
            <a:pPr marL="0" marR="0" lvl="0" indent="0" algn="ctr" rtl="0">
              <a:lnSpc>
                <a:spcPct val="120000"/>
              </a:lnSpc>
              <a:spcBef>
                <a:spcPts val="0"/>
              </a:spcBef>
              <a:spcAft>
                <a:spcPts val="0"/>
              </a:spcAft>
              <a:buClr>
                <a:srgbClr val="000000"/>
              </a:buClr>
              <a:buSzPts val="1800"/>
              <a:buFont typeface="Arial"/>
              <a:buNone/>
            </a:pPr>
            <a:r>
              <a:rPr lang="en-US" sz="2000" b="0" i="0" u="none" strike="noStrike" cap="none">
                <a:solidFill>
                  <a:schemeClr val="dk1"/>
                </a:solidFill>
                <a:latin typeface="Century Gothic"/>
                <a:ea typeface="Century Gothic"/>
                <a:cs typeface="Century Gothic"/>
                <a:sym typeface="Century Gothic"/>
              </a:rPr>
              <a:t>with plastic being dumped into </a:t>
            </a:r>
            <a:endParaRPr sz="2000" b="0" i="0" u="none" strike="noStrike" cap="none">
              <a:solidFill>
                <a:schemeClr val="dk1"/>
              </a:solidFill>
              <a:latin typeface="Century Gothic"/>
              <a:ea typeface="Century Gothic"/>
              <a:cs typeface="Century Gothic"/>
              <a:sym typeface="Century Gothic"/>
            </a:endParaRPr>
          </a:p>
          <a:p>
            <a:pPr marL="0" marR="0" lvl="0" indent="0" algn="ctr" rtl="0">
              <a:lnSpc>
                <a:spcPct val="120000"/>
              </a:lnSpc>
              <a:spcBef>
                <a:spcPts val="0"/>
              </a:spcBef>
              <a:spcAft>
                <a:spcPts val="0"/>
              </a:spcAft>
              <a:buClr>
                <a:srgbClr val="000000"/>
              </a:buClr>
              <a:buSzPts val="1800"/>
              <a:buFont typeface="Arial"/>
              <a:buNone/>
            </a:pPr>
            <a:r>
              <a:rPr lang="en-US" sz="2000" b="0" i="0" u="none" strike="noStrike" cap="none">
                <a:solidFill>
                  <a:schemeClr val="dk1"/>
                </a:solidFill>
                <a:latin typeface="Century Gothic"/>
                <a:ea typeface="Century Gothic"/>
                <a:cs typeface="Century Gothic"/>
                <a:sym typeface="Century Gothic"/>
              </a:rPr>
              <a:t>the ocean every minute. </a:t>
            </a: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1"/>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3" name="Google Shape;293;p21"/>
          <p:cNvSpPr txBox="1">
            <a:spLocks noGrp="1"/>
          </p:cNvSpPr>
          <p:nvPr>
            <p:ph type="title"/>
          </p:nvPr>
        </p:nvSpPr>
        <p:spPr>
          <a:xfrm>
            <a:off x="139832" y="-46300"/>
            <a:ext cx="28341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dirty="0">
                <a:solidFill>
                  <a:schemeClr val="lt1"/>
                </a:solidFill>
                <a:latin typeface="Arial"/>
                <a:ea typeface="Arial"/>
                <a:cs typeface="Arial"/>
                <a:sym typeface="Arial"/>
              </a:rPr>
              <a:t>Microplastics</a:t>
            </a:r>
            <a:endParaRPr dirty="0"/>
          </a:p>
        </p:txBody>
      </p:sp>
      <p:sp>
        <p:nvSpPr>
          <p:cNvPr id="294" name="Google Shape;294;p21"/>
          <p:cNvSpPr txBox="1">
            <a:spLocks noGrp="1"/>
          </p:cNvSpPr>
          <p:nvPr>
            <p:ph type="body" idx="1"/>
          </p:nvPr>
        </p:nvSpPr>
        <p:spPr>
          <a:xfrm>
            <a:off x="156275" y="1736314"/>
            <a:ext cx="6894900" cy="208331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800"/>
              <a:buNone/>
            </a:pPr>
            <a:r>
              <a:rPr lang="en-US" sz="1800" b="1" dirty="0"/>
              <a:t>94% </a:t>
            </a:r>
            <a:r>
              <a:rPr lang="en-US" sz="1800" dirty="0"/>
              <a:t>of microplastics that enter the rivers and streams of the Chesapeake watershed remain in watershed and the estuary and are not moving into the ocean. This, among other sources of stress and contamination, has the potential to impact species vital to the Bay ecosystem and economy.</a:t>
            </a:r>
            <a:endParaRPr sz="1400" b="1" dirty="0"/>
          </a:p>
        </p:txBody>
      </p:sp>
      <p:sp>
        <p:nvSpPr>
          <p:cNvPr id="295" name="Google Shape;295;p21"/>
          <p:cNvSpPr/>
          <p:nvPr/>
        </p:nvSpPr>
        <p:spPr>
          <a:xfrm>
            <a:off x="7241300" y="0"/>
            <a:ext cx="4950600" cy="396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Case study: Potomac River Striped Bass</a:t>
            </a:r>
            <a:endParaRPr sz="1400" b="0" i="0" u="none" strike="noStrike" cap="none">
              <a:solidFill>
                <a:srgbClr val="000000"/>
              </a:solidFill>
              <a:latin typeface="Arial"/>
              <a:ea typeface="Arial"/>
              <a:cs typeface="Arial"/>
              <a:sym typeface="Arial"/>
            </a:endParaRPr>
          </a:p>
        </p:txBody>
      </p:sp>
      <p:sp>
        <p:nvSpPr>
          <p:cNvPr id="296" name="Google Shape;296;p21"/>
          <p:cNvSpPr txBox="1"/>
          <p:nvPr/>
        </p:nvSpPr>
        <p:spPr>
          <a:xfrm>
            <a:off x="7238811" y="2650217"/>
            <a:ext cx="4950600" cy="389333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900" b="0" i="0" u="none" strike="noStrike" cap="none" dirty="0">
                <a:solidFill>
                  <a:srgbClr val="000000"/>
                </a:solidFill>
                <a:latin typeface="Century Gothic"/>
                <a:ea typeface="Century Gothic"/>
                <a:cs typeface="Century Gothic"/>
                <a:sym typeface="Century Gothic"/>
              </a:rPr>
              <a:t>An EPA contract with Tetra Tech studied the impact of plastics on Striped Bass in the Potomac River. The results show Striped Bass ingest microplastics, </a:t>
            </a:r>
            <a:r>
              <a:rPr lang="en-US" sz="1900" b="0" i="0" u="none" strike="noStrike" cap="none" dirty="0">
                <a:solidFill>
                  <a:schemeClr val="dk1"/>
                </a:solidFill>
                <a:latin typeface="Century Gothic"/>
                <a:ea typeface="Century Gothic"/>
                <a:cs typeface="Century Gothic"/>
                <a:sym typeface="Century Gothic"/>
              </a:rPr>
              <a:t>resulting in a build up in their gut. While there are fish consumption advisories across the Bay watershed, they don’t currently focus on microplastics. However, a microplastics monitoring program is being considered. Learn more about this study </a:t>
            </a:r>
            <a:r>
              <a:rPr lang="en-US" sz="1900" b="0" i="0" u="sng" strike="noStrike" cap="none" dirty="0">
                <a:solidFill>
                  <a:schemeClr val="dk2"/>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here</a:t>
            </a:r>
            <a:r>
              <a:rPr lang="en-US" sz="1900" b="0" i="0" u="none" strike="noStrike" cap="none" dirty="0">
                <a:solidFill>
                  <a:schemeClr val="dk1"/>
                </a:solidFill>
                <a:latin typeface="Century Gothic"/>
                <a:ea typeface="Century Gothic"/>
                <a:cs typeface="Century Gothic"/>
                <a:sym typeface="Century Gothic"/>
              </a:rPr>
              <a:t>. UMCES is also conducting microplastics research which you can learn more about </a:t>
            </a:r>
            <a:r>
              <a:rPr lang="en-US" sz="1900" b="0" i="0" u="sng" strike="noStrike" cap="none" dirty="0">
                <a:solidFill>
                  <a:schemeClr val="dk2"/>
                </a:solidFill>
                <a:latin typeface="Century Gothic"/>
                <a:ea typeface="Century Gothic"/>
                <a:cs typeface="Century Gothic"/>
                <a:sym typeface="Century Gothic"/>
                <a:hlinkClick r:id="rId4">
                  <a:extLst>
                    <a:ext uri="{A12FA001-AC4F-418D-AE19-62706E023703}">
                      <ahyp:hlinkClr xmlns:ahyp="http://schemas.microsoft.com/office/drawing/2018/hyperlinkcolor" val="tx"/>
                    </a:ext>
                  </a:extLst>
                </a:hlinkClick>
              </a:rPr>
              <a:t>here</a:t>
            </a:r>
            <a:r>
              <a:rPr lang="en-US" sz="1900" b="0" i="0" u="none" strike="noStrike" cap="none" dirty="0">
                <a:solidFill>
                  <a:schemeClr val="dk1"/>
                </a:solidFill>
                <a:latin typeface="Century Gothic"/>
                <a:ea typeface="Century Gothic"/>
                <a:cs typeface="Century Gothic"/>
                <a:sym typeface="Century Gothic"/>
              </a:rPr>
              <a:t>.</a:t>
            </a:r>
            <a:endParaRPr sz="1900" b="0" i="0" u="none" strike="noStrike" cap="none" dirty="0">
              <a:solidFill>
                <a:srgbClr val="000000"/>
              </a:solidFill>
              <a:latin typeface="Century Gothic"/>
              <a:ea typeface="Century Gothic"/>
              <a:cs typeface="Century Gothic"/>
              <a:sym typeface="Century Gothic"/>
            </a:endParaRPr>
          </a:p>
        </p:txBody>
      </p:sp>
      <p:pic>
        <p:nvPicPr>
          <p:cNvPr id="298" name="Google Shape;298;p21"/>
          <p:cNvPicPr preferRelativeResize="0"/>
          <p:nvPr/>
        </p:nvPicPr>
        <p:blipFill rotWithShape="1">
          <a:blip r:embed="rId5">
            <a:alphaModFix/>
          </a:blip>
          <a:srcRect/>
          <a:stretch/>
        </p:blipFill>
        <p:spPr>
          <a:xfrm>
            <a:off x="6194362" y="80912"/>
            <a:ext cx="610298" cy="610298"/>
          </a:xfrm>
          <a:prstGeom prst="rect">
            <a:avLst/>
          </a:prstGeom>
          <a:noFill/>
          <a:ln>
            <a:noFill/>
          </a:ln>
        </p:spPr>
      </p:pic>
      <p:sp>
        <p:nvSpPr>
          <p:cNvPr id="299" name="Google Shape;299;p21"/>
          <p:cNvSpPr txBox="1"/>
          <p:nvPr/>
        </p:nvSpPr>
        <p:spPr>
          <a:xfrm>
            <a:off x="127325" y="780113"/>
            <a:ext cx="6952800" cy="800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448A50"/>
                </a:solidFill>
                <a:latin typeface="Century Gothic"/>
                <a:ea typeface="Century Gothic"/>
                <a:cs typeface="Century Gothic"/>
                <a:sym typeface="Century Gothic"/>
              </a:rPr>
              <a:t>The restoration of the Chesapeake Bay watershed is at an increased risk of failure due to microplastics. </a:t>
            </a:r>
            <a:endParaRPr sz="2000" b="0" i="0" u="none" strike="noStrike" cap="none" dirty="0">
              <a:solidFill>
                <a:srgbClr val="448A50"/>
              </a:solidFill>
              <a:latin typeface="Century Gothic"/>
              <a:ea typeface="Century Gothic"/>
              <a:cs typeface="Century Gothic"/>
              <a:sym typeface="Century Gothic"/>
            </a:endParaRPr>
          </a:p>
        </p:txBody>
      </p:sp>
      <p:sp>
        <p:nvSpPr>
          <p:cNvPr id="300" name="Google Shape;300;p21"/>
          <p:cNvSpPr txBox="1"/>
          <p:nvPr/>
        </p:nvSpPr>
        <p:spPr>
          <a:xfrm>
            <a:off x="156275" y="3446428"/>
            <a:ext cx="6894900" cy="2631459"/>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800"/>
              <a:buFont typeface="Arial"/>
              <a:buNone/>
            </a:pPr>
            <a:r>
              <a:rPr lang="en-US" sz="2000" b="1" i="0" u="none" strike="noStrike" cap="none" dirty="0">
                <a:solidFill>
                  <a:srgbClr val="000000"/>
                </a:solidFill>
                <a:latin typeface="Century Gothic"/>
                <a:ea typeface="Century Gothic"/>
                <a:cs typeface="Century Gothic"/>
                <a:sym typeface="Century Gothic"/>
              </a:rPr>
              <a:t>What local government officials can do:</a:t>
            </a:r>
            <a:endParaRPr sz="2000" b="1" i="0" u="none" strike="noStrike" cap="none" dirty="0">
              <a:solidFill>
                <a:srgbClr val="000000"/>
              </a:solidFill>
              <a:latin typeface="Century Gothic"/>
              <a:ea typeface="Century Gothic"/>
              <a:cs typeface="Century Gothic"/>
              <a:sym typeface="Century Gothic"/>
            </a:endParaRPr>
          </a:p>
          <a:p>
            <a:pPr marL="457200" marR="0" lvl="0" indent="-336550" algn="l" rtl="0">
              <a:lnSpc>
                <a:spcPct val="150000"/>
              </a:lnSpc>
              <a:spcBef>
                <a:spcPts val="0"/>
              </a:spcBef>
              <a:spcAft>
                <a:spcPts val="0"/>
              </a:spcAft>
              <a:buClr>
                <a:srgbClr val="000000"/>
              </a:buClr>
              <a:buSzPts val="1700"/>
              <a:buFont typeface="Century Gothic"/>
              <a:buChar char="●"/>
            </a:pPr>
            <a:r>
              <a:rPr lang="en-US" sz="1800" b="0" i="0" u="none" strike="noStrike" cap="none" dirty="0">
                <a:solidFill>
                  <a:srgbClr val="000000"/>
                </a:solidFill>
                <a:latin typeface="Century Gothic"/>
                <a:ea typeface="Century Gothic"/>
                <a:cs typeface="Century Gothic"/>
                <a:sym typeface="Century Gothic"/>
              </a:rPr>
              <a:t>Ban single use plastics, implement </a:t>
            </a:r>
            <a:r>
              <a:rPr lang="en-US" sz="1800" b="1" i="0" u="none" strike="noStrike" cap="none" dirty="0">
                <a:solidFill>
                  <a:schemeClr val="accent1"/>
                </a:solidFill>
                <a:latin typeface="Century Gothic"/>
                <a:ea typeface="Century Gothic"/>
                <a:cs typeface="Century Gothic"/>
                <a:sym typeface="Century Gothic"/>
              </a:rPr>
              <a:t>trash traps.</a:t>
            </a:r>
            <a:endParaRPr sz="1800" b="1" i="0" u="none" strike="noStrike" cap="none" dirty="0">
              <a:solidFill>
                <a:schemeClr val="accent1"/>
              </a:solidFill>
              <a:latin typeface="Century Gothic"/>
              <a:ea typeface="Century Gothic"/>
              <a:cs typeface="Century Gothic"/>
              <a:sym typeface="Century Gothic"/>
            </a:endParaRPr>
          </a:p>
          <a:p>
            <a:pPr marL="457200" marR="0" lvl="0" indent="-336550" algn="l" rtl="0">
              <a:lnSpc>
                <a:spcPct val="150000"/>
              </a:lnSpc>
              <a:spcBef>
                <a:spcPts val="0"/>
              </a:spcBef>
              <a:spcAft>
                <a:spcPts val="0"/>
              </a:spcAft>
              <a:buClr>
                <a:srgbClr val="000000"/>
              </a:buClr>
              <a:buSzPts val="1700"/>
              <a:buFont typeface="Century Gothic"/>
              <a:buChar char="●"/>
            </a:pPr>
            <a:r>
              <a:rPr lang="en-US" sz="1800" b="0" i="0" u="none" strike="noStrike" cap="none" dirty="0">
                <a:solidFill>
                  <a:srgbClr val="000000"/>
                </a:solidFill>
                <a:latin typeface="Century Gothic"/>
                <a:ea typeface="Century Gothic"/>
                <a:cs typeface="Century Gothic"/>
                <a:sym typeface="Century Gothic"/>
              </a:rPr>
              <a:t>Adopt a plastics monitoring program.</a:t>
            </a:r>
            <a:endParaRPr sz="1800" b="0" i="0" u="none" strike="noStrike" cap="none" dirty="0">
              <a:solidFill>
                <a:srgbClr val="000000"/>
              </a:solidFill>
              <a:latin typeface="Century Gothic"/>
              <a:ea typeface="Century Gothic"/>
              <a:cs typeface="Century Gothic"/>
              <a:sym typeface="Century Gothic"/>
            </a:endParaRPr>
          </a:p>
          <a:p>
            <a:pPr marL="457200" marR="0" lvl="0" indent="-336550" algn="l" rtl="0">
              <a:lnSpc>
                <a:spcPct val="150000"/>
              </a:lnSpc>
              <a:spcBef>
                <a:spcPts val="0"/>
              </a:spcBef>
              <a:spcAft>
                <a:spcPts val="0"/>
              </a:spcAft>
              <a:buClr>
                <a:srgbClr val="000000"/>
              </a:buClr>
              <a:buSzPts val="1700"/>
              <a:buFont typeface="Century Gothic"/>
              <a:buChar char="●"/>
            </a:pPr>
            <a:r>
              <a:rPr lang="en-US" sz="1800" b="0" i="0" u="none" strike="noStrike" cap="none" dirty="0">
                <a:solidFill>
                  <a:srgbClr val="000000"/>
                </a:solidFill>
                <a:latin typeface="Century Gothic"/>
                <a:ea typeface="Century Gothic"/>
                <a:cs typeface="Century Gothic"/>
                <a:sym typeface="Century Gothic"/>
              </a:rPr>
              <a:t>Support/follow guidance of the </a:t>
            </a:r>
            <a:r>
              <a:rPr lang="en-US" sz="1800" b="0" i="0" u="sng" strike="noStrike" cap="none" dirty="0">
                <a:solidFill>
                  <a:schemeClr val="hlink"/>
                </a:solidFill>
                <a:latin typeface="Century Gothic"/>
                <a:ea typeface="Century Gothic"/>
                <a:cs typeface="Century Gothic"/>
                <a:sym typeface="Century Gothic"/>
                <a:hlinkClick r:id="rId6"/>
              </a:rPr>
              <a:t>Plastic Pollution Action Team</a:t>
            </a:r>
            <a:r>
              <a:rPr lang="en-US" sz="1800" b="0" i="0" u="none" strike="noStrike" cap="none" dirty="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a:p>
            <a:pPr marL="457200" marR="0" lvl="0" indent="-336550" algn="l" rtl="0">
              <a:lnSpc>
                <a:spcPct val="150000"/>
              </a:lnSpc>
              <a:spcBef>
                <a:spcPts val="0"/>
              </a:spcBef>
              <a:spcAft>
                <a:spcPts val="0"/>
              </a:spcAft>
              <a:buClr>
                <a:srgbClr val="000000"/>
              </a:buClr>
              <a:buSzPts val="1700"/>
              <a:buFont typeface="Century Gothic"/>
              <a:buChar char="●"/>
            </a:pPr>
            <a:r>
              <a:rPr lang="en-US" sz="1800" b="0" i="0" u="none" strike="noStrike" cap="none" dirty="0">
                <a:solidFill>
                  <a:srgbClr val="000000"/>
                </a:solidFill>
                <a:latin typeface="Century Gothic"/>
                <a:ea typeface="Century Gothic"/>
                <a:cs typeface="Century Gothic"/>
                <a:sym typeface="Century Gothic"/>
              </a:rPr>
              <a:t>Enhance waste collection systems.</a:t>
            </a:r>
            <a:endParaRPr sz="1700" b="1" i="0" u="none" strike="noStrike" cap="none" dirty="0">
              <a:solidFill>
                <a:schemeClr val="accent6"/>
              </a:solidFill>
              <a:latin typeface="Century Gothic"/>
              <a:ea typeface="Century Gothic"/>
              <a:cs typeface="Century Gothic"/>
              <a:sym typeface="Century Gothic"/>
            </a:endParaRPr>
          </a:p>
        </p:txBody>
      </p:sp>
      <p:pic>
        <p:nvPicPr>
          <p:cNvPr id="301" name="Google Shape;301;p21"/>
          <p:cNvPicPr preferRelativeResize="0"/>
          <p:nvPr/>
        </p:nvPicPr>
        <p:blipFill rotWithShape="1">
          <a:blip r:embed="rId7">
            <a:alphaModFix/>
          </a:blip>
          <a:srcRect/>
          <a:stretch/>
        </p:blipFill>
        <p:spPr>
          <a:xfrm>
            <a:off x="5067412" y="62377"/>
            <a:ext cx="647342" cy="647342"/>
          </a:xfrm>
          <a:prstGeom prst="rect">
            <a:avLst/>
          </a:prstGeom>
          <a:noFill/>
          <a:ln>
            <a:noFill/>
          </a:ln>
        </p:spPr>
      </p:pic>
      <p:pic>
        <p:nvPicPr>
          <p:cNvPr id="302" name="Google Shape;302;p21"/>
          <p:cNvPicPr preferRelativeResize="0"/>
          <p:nvPr/>
        </p:nvPicPr>
        <p:blipFill rotWithShape="1">
          <a:blip r:embed="rId8">
            <a:alphaModFix/>
          </a:blip>
          <a:srcRect/>
          <a:stretch/>
        </p:blipFill>
        <p:spPr>
          <a:xfrm>
            <a:off x="5584762" y="43147"/>
            <a:ext cx="685799" cy="685799"/>
          </a:xfrm>
          <a:prstGeom prst="rect">
            <a:avLst/>
          </a:prstGeom>
          <a:noFill/>
          <a:ln>
            <a:noFill/>
          </a:ln>
        </p:spPr>
      </p:pic>
      <p:sp>
        <p:nvSpPr>
          <p:cNvPr id="303" name="Google Shape;303;p21"/>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304" name="Google Shape;304;p21"/>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5" name="Google Shape;305;p21"/>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2" name="Picture 1">
            <a:extLst>
              <a:ext uri="{FF2B5EF4-FFF2-40B4-BE49-F238E27FC236}">
                <a16:creationId xmlns:a16="http://schemas.microsoft.com/office/drawing/2014/main" id="{56FB343E-40C3-4540-6D79-6AC6BF7693C1}"/>
              </a:ext>
            </a:extLst>
          </p:cNvPr>
          <p:cNvPicPr>
            <a:picLocks noChangeAspect="1"/>
          </p:cNvPicPr>
          <p:nvPr/>
        </p:nvPicPr>
        <p:blipFill rotWithShape="1">
          <a:blip r:embed="rId9"/>
          <a:srcRect t="16744" b="10190"/>
          <a:stretch/>
        </p:blipFill>
        <p:spPr>
          <a:xfrm>
            <a:off x="7241300" y="358574"/>
            <a:ext cx="4958635" cy="229164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083b2cd05f_0_274"/>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2" name="Google Shape;312;g2083b2cd05f_0_274"/>
          <p:cNvSpPr txBox="1">
            <a:spLocks noGrp="1"/>
          </p:cNvSpPr>
          <p:nvPr>
            <p:ph type="title"/>
          </p:nvPr>
        </p:nvSpPr>
        <p:spPr>
          <a:xfrm>
            <a:off x="139838" y="-46300"/>
            <a:ext cx="51459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Air Quality</a:t>
            </a:r>
            <a:endParaRPr/>
          </a:p>
        </p:txBody>
      </p:sp>
      <p:sp>
        <p:nvSpPr>
          <p:cNvPr id="313" name="Google Shape;313;g2083b2cd05f_0_274"/>
          <p:cNvSpPr txBox="1">
            <a:spLocks noGrp="1"/>
          </p:cNvSpPr>
          <p:nvPr>
            <p:ph type="body" idx="1"/>
          </p:nvPr>
        </p:nvSpPr>
        <p:spPr>
          <a:xfrm>
            <a:off x="152250" y="787475"/>
            <a:ext cx="11850600" cy="1830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rgbClr val="458A50"/>
              </a:buClr>
              <a:buSzPts val="1800"/>
              <a:buNone/>
            </a:pPr>
            <a:r>
              <a:rPr lang="en-US" sz="2000" dirty="0">
                <a:solidFill>
                  <a:srgbClr val="448A50"/>
                </a:solidFill>
              </a:rPr>
              <a:t>Air quality directly affects environmental health.</a:t>
            </a:r>
            <a:r>
              <a:rPr lang="en-US" sz="2000" dirty="0">
                <a:solidFill>
                  <a:srgbClr val="448A5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 </a:t>
            </a:r>
            <a:r>
              <a:rPr lang="en-US" sz="20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Poor air quality in the Bay’s </a:t>
            </a:r>
            <a:r>
              <a:rPr lang="en-US" sz="2000" b="1" dirty="0">
                <a:solidFill>
                  <a:schemeClr val="accen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airshed</a:t>
            </a:r>
            <a:r>
              <a:rPr lang="en-US" sz="2000" dirty="0">
                <a:solidFill>
                  <a:schemeClr val="accen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 </a:t>
            </a:r>
            <a:r>
              <a:rPr lang="en-US" sz="20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which is 9x larger than the Bay’s watershed, has negative impacts for people, our ecosystems and it hampers progress towards meeting </a:t>
            </a:r>
            <a:r>
              <a:rPr lang="en-US" sz="2000" b="1" dirty="0">
                <a:solidFill>
                  <a:schemeClr val="accen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Total Maximum Daily Load (TMDL)</a:t>
            </a:r>
            <a:r>
              <a:rPr lang="en-US" sz="20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 goals. </a:t>
            </a:r>
            <a:endParaRPr sz="2000" dirty="0"/>
          </a:p>
        </p:txBody>
      </p:sp>
      <p:sp>
        <p:nvSpPr>
          <p:cNvPr id="314" name="Google Shape;314;g2083b2cd05f_0_274"/>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315" name="Google Shape;315;g2083b2cd05f_0_274"/>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g2083b2cd05f_0_274"/>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grpSp>
        <p:nvGrpSpPr>
          <p:cNvPr id="317" name="Google Shape;317;g2083b2cd05f_0_274"/>
          <p:cNvGrpSpPr/>
          <p:nvPr/>
        </p:nvGrpSpPr>
        <p:grpSpPr>
          <a:xfrm>
            <a:off x="904691" y="3888769"/>
            <a:ext cx="10382616" cy="2379171"/>
            <a:chOff x="0" y="2693784"/>
            <a:chExt cx="7986628" cy="2041856"/>
          </a:xfrm>
        </p:grpSpPr>
        <p:sp>
          <p:nvSpPr>
            <p:cNvPr id="318" name="Google Shape;318;g2083b2cd05f_0_274"/>
            <p:cNvSpPr/>
            <p:nvPr/>
          </p:nvSpPr>
          <p:spPr>
            <a:xfrm>
              <a:off x="3688" y="3953534"/>
              <a:ext cx="1893600" cy="453000"/>
            </a:xfrm>
            <a:prstGeom prst="rect">
              <a:avLst/>
            </a:prstGeom>
            <a:solidFill>
              <a:srgbClr val="B6D7A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19" name="Google Shape;319;g2083b2cd05f_0_274"/>
            <p:cNvPicPr preferRelativeResize="0"/>
            <p:nvPr/>
          </p:nvPicPr>
          <p:blipFill rotWithShape="1">
            <a:blip r:embed="rId3">
              <a:alphaModFix/>
            </a:blip>
            <a:srcRect/>
            <a:stretch/>
          </p:blipFill>
          <p:spPr>
            <a:xfrm>
              <a:off x="0" y="2693803"/>
              <a:ext cx="1897605" cy="1264744"/>
            </a:xfrm>
            <a:prstGeom prst="rect">
              <a:avLst/>
            </a:prstGeom>
            <a:noFill/>
            <a:ln>
              <a:noFill/>
            </a:ln>
          </p:spPr>
        </p:pic>
        <p:pic>
          <p:nvPicPr>
            <p:cNvPr id="320" name="Google Shape;320;g2083b2cd05f_0_274"/>
            <p:cNvPicPr preferRelativeResize="0"/>
            <p:nvPr/>
          </p:nvPicPr>
          <p:blipFill rotWithShape="1">
            <a:blip r:embed="rId4">
              <a:alphaModFix/>
            </a:blip>
            <a:srcRect/>
            <a:stretch/>
          </p:blipFill>
          <p:spPr>
            <a:xfrm>
              <a:off x="2029643" y="2693803"/>
              <a:ext cx="1897631" cy="1264744"/>
            </a:xfrm>
            <a:prstGeom prst="rect">
              <a:avLst/>
            </a:prstGeom>
            <a:noFill/>
            <a:ln>
              <a:noFill/>
            </a:ln>
          </p:spPr>
        </p:pic>
        <p:pic>
          <p:nvPicPr>
            <p:cNvPr id="321" name="Google Shape;321;g2083b2cd05f_0_274"/>
            <p:cNvPicPr preferRelativeResize="0"/>
            <p:nvPr/>
          </p:nvPicPr>
          <p:blipFill rotWithShape="1">
            <a:blip r:embed="rId5">
              <a:alphaModFix/>
            </a:blip>
            <a:srcRect/>
            <a:stretch/>
          </p:blipFill>
          <p:spPr>
            <a:xfrm>
              <a:off x="4059313" y="2693784"/>
              <a:ext cx="1897641" cy="1264768"/>
            </a:xfrm>
            <a:prstGeom prst="rect">
              <a:avLst/>
            </a:prstGeom>
            <a:noFill/>
            <a:ln>
              <a:noFill/>
            </a:ln>
          </p:spPr>
        </p:pic>
        <p:pic>
          <p:nvPicPr>
            <p:cNvPr id="322" name="Google Shape;322;g2083b2cd05f_0_274"/>
            <p:cNvPicPr preferRelativeResize="0"/>
            <p:nvPr/>
          </p:nvPicPr>
          <p:blipFill rotWithShape="1">
            <a:blip r:embed="rId6">
              <a:alphaModFix/>
            </a:blip>
            <a:srcRect/>
            <a:stretch/>
          </p:blipFill>
          <p:spPr>
            <a:xfrm>
              <a:off x="6088990" y="2695646"/>
              <a:ext cx="1897638" cy="1261044"/>
            </a:xfrm>
            <a:prstGeom prst="rect">
              <a:avLst/>
            </a:prstGeom>
            <a:noFill/>
            <a:ln>
              <a:noFill/>
            </a:ln>
          </p:spPr>
        </p:pic>
        <p:sp>
          <p:nvSpPr>
            <p:cNvPr id="323" name="Google Shape;323;g2083b2cd05f_0_274"/>
            <p:cNvSpPr/>
            <p:nvPr/>
          </p:nvSpPr>
          <p:spPr>
            <a:xfrm>
              <a:off x="1832" y="4406540"/>
              <a:ext cx="1893600" cy="329100"/>
            </a:xfrm>
            <a:prstGeom prst="rect">
              <a:avLst/>
            </a:prstGeom>
            <a:solidFill>
              <a:srgbClr val="D9EAD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g2083b2cd05f_0_274"/>
            <p:cNvSpPr/>
            <p:nvPr/>
          </p:nvSpPr>
          <p:spPr>
            <a:xfrm>
              <a:off x="2032426" y="3953534"/>
              <a:ext cx="1893600" cy="453000"/>
            </a:xfrm>
            <a:prstGeom prst="rect">
              <a:avLst/>
            </a:prstGeom>
            <a:solidFill>
              <a:srgbClr val="B6D7A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g2083b2cd05f_0_274"/>
            <p:cNvSpPr/>
            <p:nvPr/>
          </p:nvSpPr>
          <p:spPr>
            <a:xfrm>
              <a:off x="2030569" y="4406540"/>
              <a:ext cx="1893600" cy="329100"/>
            </a:xfrm>
            <a:prstGeom prst="rect">
              <a:avLst/>
            </a:prstGeom>
            <a:solidFill>
              <a:srgbClr val="D9EAD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g2083b2cd05f_0_274"/>
            <p:cNvSpPr/>
            <p:nvPr/>
          </p:nvSpPr>
          <p:spPr>
            <a:xfrm>
              <a:off x="4062092" y="3953534"/>
              <a:ext cx="1893600" cy="453000"/>
            </a:xfrm>
            <a:prstGeom prst="rect">
              <a:avLst/>
            </a:prstGeom>
            <a:solidFill>
              <a:srgbClr val="B6D7A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g2083b2cd05f_0_274"/>
            <p:cNvSpPr/>
            <p:nvPr/>
          </p:nvSpPr>
          <p:spPr>
            <a:xfrm>
              <a:off x="4060236" y="4406540"/>
              <a:ext cx="1893600" cy="329100"/>
            </a:xfrm>
            <a:prstGeom prst="rect">
              <a:avLst/>
            </a:prstGeom>
            <a:solidFill>
              <a:srgbClr val="D9EAD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g2083b2cd05f_0_274"/>
            <p:cNvSpPr/>
            <p:nvPr/>
          </p:nvSpPr>
          <p:spPr>
            <a:xfrm>
              <a:off x="6090838" y="3953534"/>
              <a:ext cx="1893600" cy="453000"/>
            </a:xfrm>
            <a:prstGeom prst="rect">
              <a:avLst/>
            </a:prstGeom>
            <a:solidFill>
              <a:srgbClr val="B6D7A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g2083b2cd05f_0_274"/>
            <p:cNvSpPr/>
            <p:nvPr/>
          </p:nvSpPr>
          <p:spPr>
            <a:xfrm>
              <a:off x="6088981" y="4406540"/>
              <a:ext cx="1893600" cy="329100"/>
            </a:xfrm>
            <a:prstGeom prst="rect">
              <a:avLst/>
            </a:prstGeom>
            <a:solidFill>
              <a:srgbClr val="D9EAD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g2083b2cd05f_0_274"/>
            <p:cNvSpPr txBox="1"/>
            <p:nvPr/>
          </p:nvSpPr>
          <p:spPr>
            <a:xfrm>
              <a:off x="6435498" y="4025590"/>
              <a:ext cx="1280100" cy="303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100" b="1" i="0" u="none" strike="noStrike" cap="none">
                  <a:solidFill>
                    <a:srgbClr val="000000"/>
                  </a:solidFill>
                  <a:latin typeface="Century Gothic"/>
                  <a:ea typeface="Century Gothic"/>
                  <a:cs typeface="Century Gothic"/>
                  <a:sym typeface="Century Gothic"/>
                </a:rPr>
                <a:t>Natural</a:t>
              </a:r>
              <a:endParaRPr sz="1100" b="0" i="0" u="none" strike="noStrike" cap="none">
                <a:solidFill>
                  <a:srgbClr val="000000"/>
                </a:solidFill>
                <a:latin typeface="Century Gothic"/>
                <a:ea typeface="Century Gothic"/>
                <a:cs typeface="Century Gothic"/>
                <a:sym typeface="Century Gothic"/>
              </a:endParaRPr>
            </a:p>
          </p:txBody>
        </p:sp>
        <p:sp>
          <p:nvSpPr>
            <p:cNvPr id="331" name="Google Shape;331;g2083b2cd05f_0_274"/>
            <p:cNvSpPr txBox="1"/>
            <p:nvPr/>
          </p:nvSpPr>
          <p:spPr>
            <a:xfrm>
              <a:off x="11985" y="4434890"/>
              <a:ext cx="1789800" cy="264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800" b="0" i="0" u="none" strike="noStrike" cap="none">
                  <a:solidFill>
                    <a:srgbClr val="000000"/>
                  </a:solidFill>
                  <a:latin typeface="Century Gothic"/>
                  <a:ea typeface="Century Gothic"/>
                  <a:cs typeface="Century Gothic"/>
                  <a:sym typeface="Century Gothic"/>
                </a:rPr>
                <a:t>Power Plants, Gas Stations</a:t>
              </a:r>
              <a:endParaRPr sz="400" b="0" i="0" u="none" strike="noStrike" cap="none">
                <a:solidFill>
                  <a:srgbClr val="000000"/>
                </a:solidFill>
                <a:latin typeface="Century Gothic"/>
                <a:ea typeface="Century Gothic"/>
                <a:cs typeface="Century Gothic"/>
                <a:sym typeface="Century Gothic"/>
              </a:endParaRPr>
            </a:p>
          </p:txBody>
        </p:sp>
        <p:sp>
          <p:nvSpPr>
            <p:cNvPr id="332" name="Google Shape;332;g2083b2cd05f_0_274"/>
            <p:cNvSpPr txBox="1"/>
            <p:nvPr/>
          </p:nvSpPr>
          <p:spPr>
            <a:xfrm>
              <a:off x="2210750" y="4385525"/>
              <a:ext cx="1611900" cy="348600"/>
            </a:xfrm>
            <a:prstGeom prst="rect">
              <a:avLst/>
            </a:prstGeom>
            <a:noFill/>
            <a:ln>
              <a:noFill/>
            </a:ln>
          </p:spPr>
          <p:txBody>
            <a:bodyPr spcFirstLastPara="1" wrap="square" lIns="91425" tIns="91425" rIns="91425" bIns="91425" anchor="t" anchorCtr="0">
              <a:spAutoFit/>
            </a:bodyPr>
            <a:lstStyle/>
            <a:p>
              <a:pPr marL="0" marR="0" lvl="0" indent="0" algn="ctr" rtl="0">
                <a:lnSpc>
                  <a:spcPct val="80000"/>
                </a:lnSpc>
                <a:spcBef>
                  <a:spcPts val="0"/>
                </a:spcBef>
                <a:spcAft>
                  <a:spcPts val="0"/>
                </a:spcAft>
                <a:buClr>
                  <a:srgbClr val="000000"/>
                </a:buClr>
                <a:buSzPts val="1600"/>
                <a:buFont typeface="Arial"/>
                <a:buNone/>
              </a:pPr>
              <a:r>
                <a:rPr lang="en-US" sz="900" b="0" i="0" u="none" strike="noStrike" cap="none" dirty="0">
                  <a:solidFill>
                    <a:srgbClr val="000000"/>
                  </a:solidFill>
                  <a:latin typeface="Century Gothic"/>
                  <a:ea typeface="Century Gothic"/>
                  <a:cs typeface="Century Gothic"/>
                  <a:sym typeface="Century Gothic"/>
                </a:rPr>
                <a:t>Cars, Airplanes, Construction Equipment</a:t>
              </a:r>
              <a:endParaRPr sz="500" b="0" i="0" u="none" strike="noStrike" cap="none" dirty="0">
                <a:solidFill>
                  <a:srgbClr val="000000"/>
                </a:solidFill>
                <a:latin typeface="Century Gothic"/>
                <a:ea typeface="Century Gothic"/>
                <a:cs typeface="Century Gothic"/>
                <a:sym typeface="Century Gothic"/>
              </a:endParaRPr>
            </a:p>
          </p:txBody>
        </p:sp>
        <p:sp>
          <p:nvSpPr>
            <p:cNvPr id="333" name="Google Shape;333;g2083b2cd05f_0_274"/>
            <p:cNvSpPr txBox="1"/>
            <p:nvPr/>
          </p:nvSpPr>
          <p:spPr>
            <a:xfrm>
              <a:off x="4153250" y="4385515"/>
              <a:ext cx="1722900" cy="348600"/>
            </a:xfrm>
            <a:prstGeom prst="rect">
              <a:avLst/>
            </a:prstGeom>
            <a:noFill/>
            <a:ln>
              <a:noFill/>
            </a:ln>
          </p:spPr>
          <p:txBody>
            <a:bodyPr spcFirstLastPara="1" wrap="square" lIns="91425" tIns="91425" rIns="91425" bIns="91425" anchor="t" anchorCtr="0">
              <a:spAutoFit/>
            </a:bodyPr>
            <a:lstStyle/>
            <a:p>
              <a:pPr marL="0" marR="0" lvl="0" indent="0" algn="ctr" rtl="0">
                <a:lnSpc>
                  <a:spcPct val="80000"/>
                </a:lnSpc>
                <a:spcBef>
                  <a:spcPts val="0"/>
                </a:spcBef>
                <a:spcAft>
                  <a:spcPts val="0"/>
                </a:spcAft>
                <a:buClr>
                  <a:srgbClr val="000000"/>
                </a:buClr>
                <a:buSzPts val="1600"/>
                <a:buFont typeface="Arial"/>
                <a:buNone/>
              </a:pPr>
              <a:r>
                <a:rPr lang="en-US" sz="900" b="0" i="0" u="none" strike="noStrike" cap="none">
                  <a:solidFill>
                    <a:srgbClr val="000000"/>
                  </a:solidFill>
                  <a:latin typeface="Century Gothic"/>
                  <a:ea typeface="Century Gothic"/>
                  <a:cs typeface="Century Gothic"/>
                  <a:sym typeface="Century Gothic"/>
                </a:rPr>
                <a:t>Poultry and livestock operations – ammonia</a:t>
              </a:r>
              <a:endParaRPr sz="500" b="0" i="0" u="none" strike="noStrike" cap="none">
                <a:solidFill>
                  <a:srgbClr val="000000"/>
                </a:solidFill>
                <a:latin typeface="Century Gothic"/>
                <a:ea typeface="Century Gothic"/>
                <a:cs typeface="Century Gothic"/>
                <a:sym typeface="Century Gothic"/>
              </a:endParaRPr>
            </a:p>
          </p:txBody>
        </p:sp>
        <p:sp>
          <p:nvSpPr>
            <p:cNvPr id="334" name="Google Shape;334;g2083b2cd05f_0_274"/>
            <p:cNvSpPr txBox="1"/>
            <p:nvPr/>
          </p:nvSpPr>
          <p:spPr>
            <a:xfrm>
              <a:off x="6188201" y="4434890"/>
              <a:ext cx="1683300" cy="277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900" b="0" i="0" u="none" strike="noStrike" cap="none">
                  <a:solidFill>
                    <a:srgbClr val="000000"/>
                  </a:solidFill>
                  <a:latin typeface="Century Gothic"/>
                  <a:ea typeface="Century Gothic"/>
                  <a:cs typeface="Century Gothic"/>
                  <a:sym typeface="Century Gothic"/>
                </a:rPr>
                <a:t>Lightning, Forest Fires</a:t>
              </a:r>
              <a:endParaRPr sz="500" b="0" i="0" u="none" strike="noStrike" cap="none">
                <a:solidFill>
                  <a:srgbClr val="000000"/>
                </a:solidFill>
                <a:latin typeface="Century Gothic"/>
                <a:ea typeface="Century Gothic"/>
                <a:cs typeface="Century Gothic"/>
                <a:sym typeface="Century Gothic"/>
              </a:endParaRPr>
            </a:p>
          </p:txBody>
        </p:sp>
        <p:sp>
          <p:nvSpPr>
            <p:cNvPr id="335" name="Google Shape;335;g2083b2cd05f_0_274"/>
            <p:cNvSpPr txBox="1"/>
            <p:nvPr/>
          </p:nvSpPr>
          <p:spPr>
            <a:xfrm>
              <a:off x="228572" y="3932861"/>
              <a:ext cx="1488300" cy="449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100" b="1" i="0" u="none" strike="noStrike" cap="none">
                  <a:solidFill>
                    <a:srgbClr val="000000"/>
                  </a:solidFill>
                  <a:latin typeface="Century Gothic"/>
                  <a:ea typeface="Century Gothic"/>
                  <a:cs typeface="Century Gothic"/>
                  <a:sym typeface="Century Gothic"/>
                </a:rPr>
                <a:t>Stationary or </a:t>
              </a:r>
              <a:endParaRPr sz="11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r>
                <a:rPr lang="en-US" sz="1100" b="1" i="0" u="none" strike="noStrike" cap="none">
                  <a:solidFill>
                    <a:srgbClr val="000000"/>
                  </a:solidFill>
                  <a:latin typeface="Century Gothic"/>
                  <a:ea typeface="Century Gothic"/>
                  <a:cs typeface="Century Gothic"/>
                  <a:sym typeface="Century Gothic"/>
                </a:rPr>
                <a:t>Point Source</a:t>
              </a:r>
              <a:endParaRPr sz="1100" b="0" i="0" u="none" strike="noStrike" cap="none">
                <a:solidFill>
                  <a:srgbClr val="000000"/>
                </a:solidFill>
                <a:latin typeface="Century Gothic"/>
                <a:ea typeface="Century Gothic"/>
                <a:cs typeface="Century Gothic"/>
                <a:sym typeface="Century Gothic"/>
              </a:endParaRPr>
            </a:p>
          </p:txBody>
        </p:sp>
        <p:sp>
          <p:nvSpPr>
            <p:cNvPr id="336" name="Google Shape;336;g2083b2cd05f_0_274"/>
            <p:cNvSpPr txBox="1"/>
            <p:nvPr/>
          </p:nvSpPr>
          <p:spPr>
            <a:xfrm>
              <a:off x="2210752" y="4025590"/>
              <a:ext cx="1557600" cy="303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100" b="1" i="0" u="none" strike="noStrike" cap="none">
                  <a:solidFill>
                    <a:srgbClr val="000000"/>
                  </a:solidFill>
                  <a:latin typeface="Century Gothic"/>
                  <a:ea typeface="Century Gothic"/>
                  <a:cs typeface="Century Gothic"/>
                  <a:sym typeface="Century Gothic"/>
                </a:rPr>
                <a:t>Mobile</a:t>
              </a:r>
              <a:endParaRPr sz="1100" b="0" i="0" u="none" strike="noStrike" cap="none">
                <a:solidFill>
                  <a:srgbClr val="000000"/>
                </a:solidFill>
                <a:latin typeface="Century Gothic"/>
                <a:ea typeface="Century Gothic"/>
                <a:cs typeface="Century Gothic"/>
                <a:sym typeface="Century Gothic"/>
              </a:endParaRPr>
            </a:p>
          </p:txBody>
        </p:sp>
        <p:sp>
          <p:nvSpPr>
            <p:cNvPr id="337" name="Google Shape;337;g2083b2cd05f_0_274"/>
            <p:cNvSpPr txBox="1"/>
            <p:nvPr/>
          </p:nvSpPr>
          <p:spPr>
            <a:xfrm>
              <a:off x="4213765" y="4025590"/>
              <a:ext cx="1581600" cy="303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100" b="1" i="0" u="none" strike="noStrike" cap="none">
                  <a:solidFill>
                    <a:srgbClr val="000000"/>
                  </a:solidFill>
                  <a:latin typeface="Century Gothic"/>
                  <a:ea typeface="Century Gothic"/>
                  <a:cs typeface="Century Gothic"/>
                  <a:sym typeface="Century Gothic"/>
                </a:rPr>
                <a:t>Agricultural</a:t>
              </a:r>
              <a:endParaRPr sz="1100" b="0" i="0" u="none" strike="noStrike" cap="none">
                <a:solidFill>
                  <a:srgbClr val="000000"/>
                </a:solidFill>
                <a:latin typeface="Century Gothic"/>
                <a:ea typeface="Century Gothic"/>
                <a:cs typeface="Century Gothic"/>
                <a:sym typeface="Century Gothic"/>
              </a:endParaRPr>
            </a:p>
          </p:txBody>
        </p:sp>
      </p:grpSp>
      <p:grpSp>
        <p:nvGrpSpPr>
          <p:cNvPr id="338" name="Google Shape;338;g2083b2cd05f_0_274"/>
          <p:cNvGrpSpPr/>
          <p:nvPr/>
        </p:nvGrpSpPr>
        <p:grpSpPr>
          <a:xfrm>
            <a:off x="2140025" y="3091025"/>
            <a:ext cx="7911949" cy="769500"/>
            <a:chOff x="-6042562" y="6222125"/>
            <a:chExt cx="7911949" cy="769500"/>
          </a:xfrm>
        </p:grpSpPr>
        <p:sp>
          <p:nvSpPr>
            <p:cNvPr id="339" name="Google Shape;339;g2083b2cd05f_0_274"/>
            <p:cNvSpPr txBox="1"/>
            <p:nvPr/>
          </p:nvSpPr>
          <p:spPr>
            <a:xfrm>
              <a:off x="-5264613" y="6372488"/>
              <a:ext cx="7134000" cy="477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5500"/>
                <a:buFont typeface="Arial"/>
                <a:buNone/>
              </a:pPr>
              <a:r>
                <a:rPr lang="en-US" sz="1900" b="0" i="0" u="none" strike="noStrike" cap="none">
                  <a:solidFill>
                    <a:srgbClr val="000000"/>
                  </a:solidFill>
                  <a:latin typeface="Montserrat"/>
                  <a:ea typeface="Montserrat"/>
                  <a:cs typeface="Montserrat"/>
                  <a:sym typeface="Montserrat"/>
                </a:rPr>
                <a:t>of the nitrogen entering the Bay is from airborne sources.</a:t>
              </a:r>
              <a:endParaRPr sz="1900" b="0" i="0" u="none" strike="noStrike" cap="none">
                <a:solidFill>
                  <a:srgbClr val="000000"/>
                </a:solidFill>
                <a:latin typeface="Montserrat"/>
                <a:ea typeface="Montserrat"/>
                <a:cs typeface="Montserrat"/>
                <a:sym typeface="Montserrat"/>
              </a:endParaRPr>
            </a:p>
          </p:txBody>
        </p:sp>
        <p:sp>
          <p:nvSpPr>
            <p:cNvPr id="340" name="Google Shape;340;g2083b2cd05f_0_274"/>
            <p:cNvSpPr txBox="1"/>
            <p:nvPr/>
          </p:nvSpPr>
          <p:spPr>
            <a:xfrm>
              <a:off x="-6042562" y="6222125"/>
              <a:ext cx="764700" cy="769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500"/>
                <a:buFont typeface="Arial"/>
                <a:buNone/>
              </a:pPr>
              <a:r>
                <a:rPr lang="en-US" sz="3800" b="1" i="0" u="none" strike="noStrike" cap="none">
                  <a:solidFill>
                    <a:srgbClr val="458A50"/>
                  </a:solidFill>
                  <a:latin typeface="Montserrat"/>
                  <a:ea typeface="Montserrat"/>
                  <a:cs typeface="Montserrat"/>
                  <a:sym typeface="Montserrat"/>
                </a:rPr>
                <a:t>⅓</a:t>
              </a:r>
              <a:endParaRPr sz="300" b="0" i="0" u="none" strike="noStrike" cap="none">
                <a:solidFill>
                  <a:srgbClr val="000000"/>
                </a:solidFill>
                <a:latin typeface="Arial"/>
                <a:ea typeface="Arial"/>
                <a:cs typeface="Arial"/>
                <a:sym typeface="Arial"/>
              </a:endParaRPr>
            </a:p>
          </p:txBody>
        </p:sp>
      </p:grpSp>
      <p:sp>
        <p:nvSpPr>
          <p:cNvPr id="341" name="Google Shape;341;g2083b2cd05f_0_274"/>
          <p:cNvSpPr txBox="1"/>
          <p:nvPr/>
        </p:nvSpPr>
        <p:spPr>
          <a:xfrm>
            <a:off x="1064238" y="1957725"/>
            <a:ext cx="3173700" cy="1169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1000"/>
              </a:spcBef>
              <a:spcAft>
                <a:spcPts val="0"/>
              </a:spcAft>
              <a:buClr>
                <a:srgbClr val="000000"/>
              </a:buClr>
              <a:buSzPts val="1700"/>
              <a:buFont typeface="Arial"/>
              <a:buNone/>
            </a:pPr>
            <a:r>
              <a:rPr lang="en-US" sz="1600" b="0" i="0" u="none" strike="noStrike" cap="none">
                <a:solidFill>
                  <a:schemeClr val="dk1"/>
                </a:solidFill>
                <a:latin typeface="Century Gothic"/>
                <a:ea typeface="Century Gothic"/>
                <a:cs typeface="Century Gothic"/>
                <a:sym typeface="Century Gothic"/>
              </a:rPr>
              <a:t>Air pollution contributes to respiratory issues (like asthma), heart disease and is linked to lung cancer.</a:t>
            </a:r>
            <a:endParaRPr sz="1600" b="0" i="0" u="none" strike="noStrike" cap="none">
              <a:solidFill>
                <a:srgbClr val="000000"/>
              </a:solidFill>
              <a:latin typeface="Arial"/>
              <a:ea typeface="Arial"/>
              <a:cs typeface="Arial"/>
              <a:sym typeface="Arial"/>
            </a:endParaRPr>
          </a:p>
        </p:txBody>
      </p:sp>
      <p:pic>
        <p:nvPicPr>
          <p:cNvPr id="342" name="Google Shape;342;g2083b2cd05f_0_274"/>
          <p:cNvPicPr preferRelativeResize="0"/>
          <p:nvPr/>
        </p:nvPicPr>
        <p:blipFill rotWithShape="1">
          <a:blip r:embed="rId7">
            <a:alphaModFix/>
          </a:blip>
          <a:srcRect/>
          <a:stretch/>
        </p:blipFill>
        <p:spPr>
          <a:xfrm>
            <a:off x="228563" y="2079845"/>
            <a:ext cx="610299" cy="610299"/>
          </a:xfrm>
          <a:prstGeom prst="rect">
            <a:avLst/>
          </a:prstGeom>
          <a:noFill/>
          <a:ln>
            <a:noFill/>
          </a:ln>
        </p:spPr>
      </p:pic>
      <p:pic>
        <p:nvPicPr>
          <p:cNvPr id="343" name="Google Shape;343;g2083b2cd05f_0_274"/>
          <p:cNvPicPr preferRelativeResize="0"/>
          <p:nvPr/>
        </p:nvPicPr>
        <p:blipFill rotWithShape="1">
          <a:blip r:embed="rId8">
            <a:alphaModFix/>
          </a:blip>
          <a:srcRect/>
          <a:stretch/>
        </p:blipFill>
        <p:spPr>
          <a:xfrm>
            <a:off x="4615750" y="2024922"/>
            <a:ext cx="685799" cy="685799"/>
          </a:xfrm>
          <a:prstGeom prst="rect">
            <a:avLst/>
          </a:prstGeom>
          <a:noFill/>
          <a:ln>
            <a:noFill/>
          </a:ln>
        </p:spPr>
      </p:pic>
      <p:sp>
        <p:nvSpPr>
          <p:cNvPr id="344" name="Google Shape;344;g2083b2cd05f_0_274"/>
          <p:cNvSpPr txBox="1"/>
          <p:nvPr/>
        </p:nvSpPr>
        <p:spPr>
          <a:xfrm>
            <a:off x="5438150" y="1986825"/>
            <a:ext cx="6717000" cy="1169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600" b="0" i="0" u="none" strike="noStrike" cap="none" dirty="0">
                <a:solidFill>
                  <a:srgbClr val="000000"/>
                </a:solidFill>
                <a:latin typeface="Century Gothic"/>
                <a:ea typeface="Century Gothic"/>
                <a:cs typeface="Century Gothic"/>
                <a:sym typeface="Century Gothic"/>
              </a:rPr>
              <a:t>Pregnant women exposed to </a:t>
            </a:r>
            <a:r>
              <a:rPr lang="en-US" sz="1600" b="1" i="0" u="none" strike="noStrike" cap="none" dirty="0">
                <a:solidFill>
                  <a:schemeClr val="accent1"/>
                </a:solidFill>
                <a:latin typeface="Century Gothic"/>
                <a:ea typeface="Century Gothic"/>
                <a:cs typeface="Century Gothic"/>
                <a:sym typeface="Century Gothic"/>
              </a:rPr>
              <a:t>Particulate Matter (PM)</a:t>
            </a:r>
            <a:r>
              <a:rPr lang="en-US" sz="1600" b="0" i="0" u="none" strike="noStrike" cap="none" dirty="0">
                <a:solidFill>
                  <a:srgbClr val="000000"/>
                </a:solidFill>
                <a:latin typeface="Century Gothic"/>
                <a:ea typeface="Century Gothic"/>
                <a:cs typeface="Century Gothic"/>
                <a:sym typeface="Century Gothic"/>
              </a:rPr>
              <a:t> during the third trimester are at a higher risk of the baby developing autism or other development issues. There are costs associated with classroom support for students with different capabilities/needs.</a:t>
            </a:r>
            <a:endParaRPr sz="16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23"/>
          <p:cNvSpPr/>
          <p:nvPr/>
        </p:nvSpPr>
        <p:spPr>
          <a:xfrm>
            <a:off x="-12" y="3859350"/>
            <a:ext cx="5367900" cy="396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Case study: Washington, D.C.</a:t>
            </a:r>
            <a:endParaRPr sz="1400" b="0" i="0" u="none" strike="noStrike" cap="none">
              <a:solidFill>
                <a:srgbClr val="000000"/>
              </a:solidFill>
              <a:latin typeface="Arial"/>
              <a:ea typeface="Arial"/>
              <a:cs typeface="Arial"/>
              <a:sym typeface="Arial"/>
            </a:endParaRPr>
          </a:p>
        </p:txBody>
      </p:sp>
      <p:sp>
        <p:nvSpPr>
          <p:cNvPr id="351" name="Google Shape;351;p23"/>
          <p:cNvSpPr txBox="1">
            <a:spLocks noGrp="1"/>
          </p:cNvSpPr>
          <p:nvPr>
            <p:ph type="title"/>
          </p:nvPr>
        </p:nvSpPr>
        <p:spPr>
          <a:xfrm>
            <a:off x="139837" y="-46300"/>
            <a:ext cx="6867632"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Understanding Needs and Perceptions</a:t>
            </a:r>
            <a:endParaRPr/>
          </a:p>
        </p:txBody>
      </p:sp>
      <p:sp>
        <p:nvSpPr>
          <p:cNvPr id="352" name="Google Shape;352;p23"/>
          <p:cNvSpPr/>
          <p:nvPr/>
        </p:nvSpPr>
        <p:spPr>
          <a:xfrm>
            <a:off x="0" y="151277"/>
            <a:ext cx="5519854"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23"/>
          <p:cNvSpPr txBox="1"/>
          <p:nvPr/>
        </p:nvSpPr>
        <p:spPr>
          <a:xfrm>
            <a:off x="139838" y="-46300"/>
            <a:ext cx="5520000" cy="8646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Air Quality</a:t>
            </a:r>
            <a:endParaRPr sz="2800" b="0" i="0" u="none" strike="noStrike" cap="none">
              <a:solidFill>
                <a:schemeClr val="dk2"/>
              </a:solidFill>
              <a:latin typeface="Impact"/>
              <a:ea typeface="Impact"/>
              <a:cs typeface="Impact"/>
              <a:sym typeface="Impact"/>
            </a:endParaRPr>
          </a:p>
        </p:txBody>
      </p:sp>
      <p:sp>
        <p:nvSpPr>
          <p:cNvPr id="354" name="Google Shape;354;p23"/>
          <p:cNvSpPr/>
          <p:nvPr/>
        </p:nvSpPr>
        <p:spPr>
          <a:xfrm>
            <a:off x="6819550" y="1907100"/>
            <a:ext cx="5367900" cy="396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Case study: National Park Service </a:t>
            </a:r>
            <a:endParaRPr sz="1400" b="0" i="0" u="none" strike="noStrike" cap="none">
              <a:solidFill>
                <a:srgbClr val="000000"/>
              </a:solidFill>
              <a:latin typeface="Arial"/>
              <a:ea typeface="Arial"/>
              <a:cs typeface="Arial"/>
              <a:sym typeface="Arial"/>
            </a:endParaRPr>
          </a:p>
        </p:txBody>
      </p:sp>
      <p:sp>
        <p:nvSpPr>
          <p:cNvPr id="355" name="Google Shape;355;p23"/>
          <p:cNvSpPr txBox="1"/>
          <p:nvPr/>
        </p:nvSpPr>
        <p:spPr>
          <a:xfrm>
            <a:off x="-1" y="5486213"/>
            <a:ext cx="5367900" cy="738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400" b="0" i="0" u="none" strike="noStrike" cap="none" dirty="0">
                <a:solidFill>
                  <a:schemeClr val="dk1"/>
                </a:solidFill>
                <a:latin typeface="Century Gothic"/>
                <a:ea typeface="Century Gothic"/>
                <a:cs typeface="Century Gothic"/>
                <a:sym typeface="Century Gothic"/>
              </a:rPr>
              <a:t>DC developed a clean fleet of buses to decrease harmful emissions, air pollution, reduce costs, and increase the use of public transportation. Learn more about the fleet </a:t>
            </a:r>
            <a:r>
              <a:rPr lang="en-US" sz="1400" b="0" i="0" u="sng" strike="noStrike" cap="none" dirty="0">
                <a:solidFill>
                  <a:schemeClr val="hlink"/>
                </a:solidFill>
                <a:latin typeface="Century Gothic"/>
                <a:ea typeface="Century Gothic"/>
                <a:cs typeface="Century Gothic"/>
                <a:sym typeface="Century Gothic"/>
                <a:hlinkClick r:id="rId3"/>
              </a:rPr>
              <a:t>here</a:t>
            </a:r>
            <a:r>
              <a:rPr lang="en-US" sz="1400" b="0" i="0" u="none" strike="noStrike" cap="none" dirty="0">
                <a:solidFill>
                  <a:schemeClr val="dk1"/>
                </a:solidFill>
                <a:latin typeface="Century Gothic"/>
                <a:ea typeface="Century Gothic"/>
                <a:cs typeface="Century Gothic"/>
                <a:sym typeface="Century Gothic"/>
              </a:rPr>
              <a:t>. </a:t>
            </a:r>
            <a:endParaRPr sz="1400" b="0" i="0" u="none" strike="noStrike" cap="none" dirty="0">
              <a:solidFill>
                <a:schemeClr val="dk1"/>
              </a:solidFill>
              <a:latin typeface="Century Gothic"/>
              <a:ea typeface="Century Gothic"/>
              <a:cs typeface="Century Gothic"/>
              <a:sym typeface="Century Gothic"/>
            </a:endParaRPr>
          </a:p>
        </p:txBody>
      </p:sp>
      <p:sp>
        <p:nvSpPr>
          <p:cNvPr id="356" name="Google Shape;356;p23"/>
          <p:cNvSpPr txBox="1"/>
          <p:nvPr/>
        </p:nvSpPr>
        <p:spPr>
          <a:xfrm>
            <a:off x="906250" y="1474725"/>
            <a:ext cx="11185800" cy="21303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600"/>
              <a:buFont typeface="Arial"/>
              <a:buNone/>
            </a:pPr>
            <a:r>
              <a:rPr lang="en-US" sz="1600" b="0" i="0" u="none" strike="noStrike" cap="none" dirty="0">
                <a:solidFill>
                  <a:srgbClr val="0E101A"/>
                </a:solidFill>
                <a:latin typeface="Century Gothic"/>
                <a:ea typeface="Century Gothic"/>
                <a:cs typeface="Century Gothic"/>
                <a:sym typeface="Century Gothic"/>
              </a:rPr>
              <a:t>Adopting </a:t>
            </a:r>
            <a:r>
              <a:rPr lang="en-US" sz="1600" b="1" i="0" u="none" strike="noStrike" cap="none" dirty="0">
                <a:solidFill>
                  <a:srgbClr val="0E101A"/>
                </a:solidFill>
                <a:latin typeface="Century Gothic"/>
                <a:ea typeface="Century Gothic"/>
                <a:cs typeface="Century Gothic"/>
                <a:sym typeface="Century Gothic"/>
              </a:rPr>
              <a:t>green infrastructure</a:t>
            </a:r>
            <a:r>
              <a:rPr lang="en-US" sz="1600" b="0" i="0" u="none" strike="noStrike" cap="none" dirty="0">
                <a:solidFill>
                  <a:srgbClr val="0E101A"/>
                </a:solidFill>
                <a:latin typeface="Century Gothic"/>
                <a:ea typeface="Century Gothic"/>
                <a:cs typeface="Century Gothic"/>
                <a:sym typeface="Century Gothic"/>
              </a:rPr>
              <a:t> solutions helps people and the planet. Installing tree barriers, green roofs, urban forests, and roadside vegetative barriers reduces the </a:t>
            </a:r>
            <a:endParaRPr sz="1600" b="0" i="0" u="none" strike="noStrike" cap="none" dirty="0">
              <a:solidFill>
                <a:srgbClr val="0E101A"/>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cap="none" dirty="0">
                <a:solidFill>
                  <a:srgbClr val="0E101A"/>
                </a:solidFill>
                <a:latin typeface="Century Gothic"/>
                <a:ea typeface="Century Gothic"/>
                <a:cs typeface="Century Gothic"/>
                <a:sym typeface="Century Gothic"/>
              </a:rPr>
              <a:t>negative impacts of air pollution. While installing green </a:t>
            </a:r>
            <a:endParaRPr sz="1600" b="0" i="0" u="none" strike="noStrike" cap="none" dirty="0">
              <a:solidFill>
                <a:srgbClr val="0E101A"/>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cap="none" dirty="0">
                <a:solidFill>
                  <a:srgbClr val="0E101A"/>
                </a:solidFill>
                <a:latin typeface="Century Gothic"/>
                <a:ea typeface="Century Gothic"/>
                <a:cs typeface="Century Gothic"/>
                <a:sym typeface="Century Gothic"/>
              </a:rPr>
              <a:t>infrastructure projects is aimed at controlling </a:t>
            </a:r>
            <a:endParaRPr sz="1600" b="0" i="0" u="none" strike="noStrike" cap="none" dirty="0">
              <a:solidFill>
                <a:srgbClr val="0E101A"/>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cap="none" dirty="0">
                <a:solidFill>
                  <a:srgbClr val="0E101A"/>
                </a:solidFill>
                <a:latin typeface="Century Gothic"/>
                <a:ea typeface="Century Gothic"/>
                <a:cs typeface="Century Gothic"/>
                <a:sym typeface="Century Gothic"/>
              </a:rPr>
              <a:t>contaminated stormwater runoff, there are co-benefits </a:t>
            </a:r>
            <a:endParaRPr sz="1600" b="0" i="0" u="none" strike="noStrike" cap="none" dirty="0">
              <a:solidFill>
                <a:srgbClr val="0E101A"/>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cap="none" dirty="0">
                <a:solidFill>
                  <a:srgbClr val="0E101A"/>
                </a:solidFill>
                <a:latin typeface="Century Gothic"/>
                <a:ea typeface="Century Gothic"/>
                <a:cs typeface="Century Gothic"/>
                <a:sym typeface="Century Gothic"/>
              </a:rPr>
              <a:t>for improving air quality from taking these preventative </a:t>
            </a:r>
            <a:endParaRPr sz="1600" b="0" i="0" u="none" strike="noStrike" cap="none" dirty="0">
              <a:solidFill>
                <a:srgbClr val="0E101A"/>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cap="none" dirty="0">
                <a:solidFill>
                  <a:srgbClr val="0E101A"/>
                </a:solidFill>
                <a:latin typeface="Century Gothic"/>
                <a:ea typeface="Century Gothic"/>
                <a:cs typeface="Century Gothic"/>
                <a:sym typeface="Century Gothic"/>
              </a:rPr>
              <a:t>measures.</a:t>
            </a:r>
            <a:endParaRPr sz="1600" b="0" i="0" u="none" strike="noStrike" cap="none" dirty="0">
              <a:solidFill>
                <a:schemeClr val="dk1"/>
              </a:solidFill>
              <a:latin typeface="Century Gothic"/>
              <a:ea typeface="Century Gothic"/>
              <a:cs typeface="Century Gothic"/>
              <a:sym typeface="Century Gothic"/>
            </a:endParaRPr>
          </a:p>
        </p:txBody>
      </p:sp>
      <p:pic>
        <p:nvPicPr>
          <p:cNvPr id="357" name="Google Shape;357;p23"/>
          <p:cNvPicPr preferRelativeResize="0"/>
          <p:nvPr/>
        </p:nvPicPr>
        <p:blipFill rotWithShape="1">
          <a:blip r:embed="rId4">
            <a:alphaModFix/>
          </a:blip>
          <a:srcRect/>
          <a:stretch/>
        </p:blipFill>
        <p:spPr>
          <a:xfrm>
            <a:off x="181429" y="1611803"/>
            <a:ext cx="647342" cy="647342"/>
          </a:xfrm>
          <a:prstGeom prst="rect">
            <a:avLst/>
          </a:prstGeom>
          <a:noFill/>
          <a:ln>
            <a:noFill/>
          </a:ln>
        </p:spPr>
      </p:pic>
      <p:pic>
        <p:nvPicPr>
          <p:cNvPr id="358" name="Google Shape;358;p23"/>
          <p:cNvPicPr preferRelativeResize="0"/>
          <p:nvPr/>
        </p:nvPicPr>
        <p:blipFill rotWithShape="1">
          <a:blip r:embed="rId5">
            <a:alphaModFix/>
          </a:blip>
          <a:srcRect/>
          <a:stretch/>
        </p:blipFill>
        <p:spPr>
          <a:xfrm>
            <a:off x="199951" y="789025"/>
            <a:ext cx="610298" cy="610298"/>
          </a:xfrm>
          <a:prstGeom prst="rect">
            <a:avLst/>
          </a:prstGeom>
          <a:noFill/>
          <a:ln>
            <a:noFill/>
          </a:ln>
        </p:spPr>
      </p:pic>
      <p:sp>
        <p:nvSpPr>
          <p:cNvPr id="359" name="Google Shape;359;p23"/>
          <p:cNvSpPr txBox="1"/>
          <p:nvPr/>
        </p:nvSpPr>
        <p:spPr>
          <a:xfrm>
            <a:off x="906250" y="797625"/>
            <a:ext cx="11049600" cy="677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1000"/>
              </a:spcBef>
              <a:spcAft>
                <a:spcPts val="0"/>
              </a:spcAft>
              <a:buClr>
                <a:srgbClr val="000000"/>
              </a:buClr>
              <a:buSzPts val="1700"/>
              <a:buFont typeface="Arial"/>
              <a:buNone/>
            </a:pPr>
            <a:r>
              <a:rPr lang="en-US" sz="1600" b="0" i="0" u="none" strike="noStrike" cap="none" dirty="0">
                <a:solidFill>
                  <a:schemeClr val="dk1"/>
                </a:solidFill>
                <a:latin typeface="Century Gothic"/>
                <a:ea typeface="Century Gothic"/>
                <a:cs typeface="Century Gothic"/>
                <a:sym typeface="Century Gothic"/>
              </a:rPr>
              <a:t>Nationwide trees and forests, and the ecosystem services they provide, are valued at 6.8 billion U.S. dollars due to the benefits of removing pollutants like Particulate Matter (PM) on human health.</a:t>
            </a:r>
            <a:endParaRPr sz="1600" b="0" i="0" u="none" strike="noStrike" cap="none" dirty="0">
              <a:solidFill>
                <a:schemeClr val="dk1"/>
              </a:solidFill>
              <a:latin typeface="Century Gothic"/>
              <a:ea typeface="Century Gothic"/>
              <a:cs typeface="Century Gothic"/>
              <a:sym typeface="Century Gothic"/>
            </a:endParaRPr>
          </a:p>
        </p:txBody>
      </p:sp>
      <p:sp>
        <p:nvSpPr>
          <p:cNvPr id="360" name="Google Shape;360;p23"/>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361" name="Google Shape;361;p23"/>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2" name="Google Shape;362;p23"/>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
        <p:nvSpPr>
          <p:cNvPr id="363" name="Google Shape;363;p23"/>
          <p:cNvSpPr txBox="1"/>
          <p:nvPr/>
        </p:nvSpPr>
        <p:spPr>
          <a:xfrm>
            <a:off x="6757425" y="3738525"/>
            <a:ext cx="5367900" cy="2555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Century Gothic"/>
                <a:ea typeface="Century Gothic"/>
                <a:cs typeface="Century Gothic"/>
                <a:sym typeface="Century Gothic"/>
              </a:rPr>
              <a:t>Air quality in national parks is monitored by the National Park Service. A recent analysis of several parks within the National Capital Area determined that the trees in these parks remove over </a:t>
            </a:r>
            <a:r>
              <a:rPr lang="en-US" sz="1400" b="1" i="0" u="none" strike="noStrike" cap="none" dirty="0">
                <a:solidFill>
                  <a:srgbClr val="000000"/>
                </a:solidFill>
                <a:latin typeface="Century Gothic"/>
                <a:ea typeface="Century Gothic"/>
                <a:cs typeface="Century Gothic"/>
                <a:sym typeface="Century Gothic"/>
              </a:rPr>
              <a:t>1.2 million tons</a:t>
            </a:r>
            <a:r>
              <a:rPr lang="en-US" sz="1400" b="0" i="0" u="none" strike="noStrike" cap="none" dirty="0">
                <a:solidFill>
                  <a:srgbClr val="000000"/>
                </a:solidFill>
                <a:latin typeface="Century Gothic"/>
                <a:ea typeface="Century Gothic"/>
                <a:cs typeface="Century Gothic"/>
                <a:sym typeface="Century Gothic"/>
              </a:rPr>
              <a:t> of air pollution every year. Trees absorb gaseous pollution like sulfur dioxide and carbon monoxide and particulate matter pollution is captured by leaves where it is later washed off by rain and transferred to the soil. The monetary value of this ecosystem service for just the Rock Creek, Monocacy, and Catoctin parks alone is over $2.7 million per year. Find out more </a:t>
            </a:r>
            <a:r>
              <a:rPr lang="en-US" sz="1400" b="0" i="0" u="sng" strike="noStrike" cap="none" dirty="0">
                <a:solidFill>
                  <a:schemeClr val="hlink"/>
                </a:solidFill>
                <a:latin typeface="Century Gothic"/>
                <a:ea typeface="Century Gothic"/>
                <a:cs typeface="Century Gothic"/>
                <a:sym typeface="Century Gothic"/>
                <a:hlinkClick r:id="rId6"/>
              </a:rPr>
              <a:t>here</a:t>
            </a:r>
            <a:r>
              <a:rPr lang="en-US"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p:txBody>
      </p:sp>
      <p:pic>
        <p:nvPicPr>
          <p:cNvPr id="364" name="Google Shape;364;p23"/>
          <p:cNvPicPr preferRelativeResize="0"/>
          <p:nvPr/>
        </p:nvPicPr>
        <p:blipFill rotWithShape="1">
          <a:blip r:embed="rId7">
            <a:alphaModFix/>
          </a:blip>
          <a:srcRect b="52521"/>
          <a:stretch/>
        </p:blipFill>
        <p:spPr>
          <a:xfrm>
            <a:off x="6819550" y="2303699"/>
            <a:ext cx="5367900" cy="1434825"/>
          </a:xfrm>
          <a:prstGeom prst="rect">
            <a:avLst/>
          </a:prstGeom>
          <a:noFill/>
          <a:ln>
            <a:noFill/>
          </a:ln>
        </p:spPr>
      </p:pic>
      <p:pic>
        <p:nvPicPr>
          <p:cNvPr id="365" name="Google Shape;365;p23"/>
          <p:cNvPicPr preferRelativeResize="0"/>
          <p:nvPr/>
        </p:nvPicPr>
        <p:blipFill rotWithShape="1">
          <a:blip r:embed="rId8">
            <a:alphaModFix/>
          </a:blip>
          <a:srcRect t="29432" b="14257"/>
          <a:stretch/>
        </p:blipFill>
        <p:spPr>
          <a:xfrm>
            <a:off x="-237" y="4255950"/>
            <a:ext cx="5367900" cy="11697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16"/>
          <p:cNvSpPr txBox="1"/>
          <p:nvPr/>
        </p:nvSpPr>
        <p:spPr>
          <a:xfrm>
            <a:off x="127325" y="1553125"/>
            <a:ext cx="11992800" cy="7941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800"/>
              <a:buFont typeface="Arial"/>
              <a:buNone/>
            </a:pPr>
            <a:r>
              <a:rPr lang="en-US" sz="1800" b="0" i="0" u="none" strike="noStrike" cap="none">
                <a:solidFill>
                  <a:srgbClr val="1B1B1B"/>
                </a:solidFill>
                <a:highlight>
                  <a:srgbClr val="FFFFFF"/>
                </a:highlight>
                <a:latin typeface="Century Gothic"/>
                <a:ea typeface="Century Gothic"/>
                <a:cs typeface="Century Gothic"/>
                <a:sym typeface="Century Gothic"/>
              </a:rPr>
              <a:t>In the past, lead has been used in paints, ceramics, pipes, plumbing, batteries, gasoline, makeup  and more.</a:t>
            </a:r>
            <a:endParaRPr sz="1800" b="0" i="0" u="none" strike="noStrike" cap="none">
              <a:solidFill>
                <a:srgbClr val="000000"/>
              </a:solidFill>
              <a:latin typeface="Century Gothic"/>
              <a:ea typeface="Century Gothic"/>
              <a:cs typeface="Century Gothic"/>
              <a:sym typeface="Century Gothic"/>
            </a:endParaRPr>
          </a:p>
        </p:txBody>
      </p:sp>
      <p:sp>
        <p:nvSpPr>
          <p:cNvPr id="372" name="Google Shape;372;p16"/>
          <p:cNvSpPr/>
          <p:nvPr/>
        </p:nvSpPr>
        <p:spPr>
          <a:xfrm>
            <a:off x="0" y="151277"/>
            <a:ext cx="5519854"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3" name="Google Shape;373;p16"/>
          <p:cNvSpPr txBox="1">
            <a:spLocks noGrp="1"/>
          </p:cNvSpPr>
          <p:nvPr>
            <p:ph type="title"/>
          </p:nvPr>
        </p:nvSpPr>
        <p:spPr>
          <a:xfrm>
            <a:off x="139851" y="-46300"/>
            <a:ext cx="55200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Lead</a:t>
            </a:r>
            <a:endParaRPr/>
          </a:p>
        </p:txBody>
      </p:sp>
      <p:sp>
        <p:nvSpPr>
          <p:cNvPr id="374" name="Google Shape;374;p16"/>
          <p:cNvSpPr txBox="1">
            <a:spLocks noGrp="1"/>
          </p:cNvSpPr>
          <p:nvPr>
            <p:ph type="body" idx="1"/>
          </p:nvPr>
        </p:nvSpPr>
        <p:spPr>
          <a:xfrm>
            <a:off x="127325" y="755250"/>
            <a:ext cx="11992800" cy="6858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SzPts val="2800"/>
              <a:buNone/>
            </a:pPr>
            <a:r>
              <a:rPr lang="en-US" sz="2000">
                <a:solidFill>
                  <a:srgbClr val="458A50"/>
                </a:solidFill>
              </a:rPr>
              <a:t>Lead </a:t>
            </a:r>
            <a:r>
              <a:rPr lang="en-US" sz="2000">
                <a:solidFill>
                  <a:srgbClr val="458A50"/>
                </a:solidFill>
                <a:highlight>
                  <a:schemeClr val="lt1"/>
                </a:highlight>
              </a:rPr>
              <a:t>is a naturally-occurring element found in the air, water and soil. Lead has some beneficial uses but is toxic to humans and animals.</a:t>
            </a:r>
            <a:endParaRPr sz="2000">
              <a:solidFill>
                <a:srgbClr val="458A50"/>
              </a:solidFill>
              <a:highlight>
                <a:srgbClr val="FFFFFF"/>
              </a:highlight>
            </a:endParaRPr>
          </a:p>
        </p:txBody>
      </p:sp>
      <p:pic>
        <p:nvPicPr>
          <p:cNvPr id="375" name="Google Shape;375;p16"/>
          <p:cNvPicPr preferRelativeResize="0"/>
          <p:nvPr/>
        </p:nvPicPr>
        <p:blipFill rotWithShape="1">
          <a:blip r:embed="rId3">
            <a:alphaModFix/>
          </a:blip>
          <a:srcRect/>
          <a:stretch/>
        </p:blipFill>
        <p:spPr>
          <a:xfrm>
            <a:off x="4084176" y="138926"/>
            <a:ext cx="610299" cy="610299"/>
          </a:xfrm>
          <a:prstGeom prst="rect">
            <a:avLst/>
          </a:prstGeom>
          <a:noFill/>
          <a:ln>
            <a:noFill/>
          </a:ln>
        </p:spPr>
      </p:pic>
      <p:pic>
        <p:nvPicPr>
          <p:cNvPr id="376" name="Google Shape;376;p16"/>
          <p:cNvPicPr preferRelativeResize="0"/>
          <p:nvPr/>
        </p:nvPicPr>
        <p:blipFill rotWithShape="1">
          <a:blip r:embed="rId4">
            <a:alphaModFix/>
          </a:blip>
          <a:srcRect/>
          <a:stretch/>
        </p:blipFill>
        <p:spPr>
          <a:xfrm>
            <a:off x="3550087" y="127745"/>
            <a:ext cx="610299" cy="610299"/>
          </a:xfrm>
          <a:prstGeom prst="rect">
            <a:avLst/>
          </a:prstGeom>
          <a:noFill/>
          <a:ln>
            <a:noFill/>
          </a:ln>
        </p:spPr>
      </p:pic>
      <p:pic>
        <p:nvPicPr>
          <p:cNvPr id="377" name="Google Shape;377;p16"/>
          <p:cNvPicPr preferRelativeResize="0"/>
          <p:nvPr/>
        </p:nvPicPr>
        <p:blipFill rotWithShape="1">
          <a:blip r:embed="rId5">
            <a:alphaModFix/>
          </a:blip>
          <a:srcRect/>
          <a:stretch/>
        </p:blipFill>
        <p:spPr>
          <a:xfrm>
            <a:off x="3015987" y="127712"/>
            <a:ext cx="610298" cy="610298"/>
          </a:xfrm>
          <a:prstGeom prst="rect">
            <a:avLst/>
          </a:prstGeom>
          <a:noFill/>
          <a:ln>
            <a:noFill/>
          </a:ln>
        </p:spPr>
      </p:pic>
      <p:pic>
        <p:nvPicPr>
          <p:cNvPr id="378" name="Google Shape;378;p16"/>
          <p:cNvPicPr preferRelativeResize="0"/>
          <p:nvPr/>
        </p:nvPicPr>
        <p:blipFill rotWithShape="1">
          <a:blip r:embed="rId6">
            <a:alphaModFix/>
          </a:blip>
          <a:srcRect/>
          <a:stretch/>
        </p:blipFill>
        <p:spPr>
          <a:xfrm>
            <a:off x="4618237" y="120402"/>
            <a:ext cx="647342" cy="647342"/>
          </a:xfrm>
          <a:prstGeom prst="rect">
            <a:avLst/>
          </a:prstGeom>
          <a:noFill/>
          <a:ln>
            <a:noFill/>
          </a:ln>
        </p:spPr>
      </p:pic>
      <p:sp>
        <p:nvSpPr>
          <p:cNvPr id="379" name="Google Shape;379;p16"/>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380" name="Google Shape;380;p16"/>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1" name="Google Shape;381;p16"/>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
        <p:nvSpPr>
          <p:cNvPr id="382" name="Google Shape;382;p16"/>
          <p:cNvSpPr txBox="1"/>
          <p:nvPr/>
        </p:nvSpPr>
        <p:spPr>
          <a:xfrm>
            <a:off x="5417975" y="4929250"/>
            <a:ext cx="6311400" cy="13482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800"/>
              <a:buFont typeface="Arial"/>
              <a:buNone/>
            </a:pPr>
            <a:r>
              <a:rPr lang="en-US" sz="1800" b="1" i="0" u="none" strike="noStrike" cap="none">
                <a:solidFill>
                  <a:srgbClr val="000000"/>
                </a:solidFill>
                <a:latin typeface="Century Gothic"/>
                <a:ea typeface="Century Gothic"/>
                <a:cs typeface="Century Gothic"/>
                <a:sym typeface="Century Gothic"/>
              </a:rPr>
              <a:t>CDC Lead Resources for Further Learning:</a:t>
            </a:r>
            <a:endParaRPr sz="1800" b="1"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US" sz="1800" b="0" i="0" u="sng" strike="noStrike" cap="none">
                <a:solidFill>
                  <a:srgbClr val="1155CC"/>
                </a:solidFill>
                <a:latin typeface="Century Gothic"/>
                <a:ea typeface="Century Gothic"/>
                <a:cs typeface="Century Gothic"/>
                <a:sym typeface="Century Gothic"/>
                <a:hlinkClick r:id="rId7">
                  <a:extLst>
                    <a:ext uri="{A12FA001-AC4F-418D-AE19-62706E023703}">
                      <ahyp:hlinkClr xmlns:ahyp="http://schemas.microsoft.com/office/drawing/2018/hyperlinkcolor" val="tx"/>
                    </a:ext>
                  </a:extLst>
                </a:hlinkClick>
              </a:rPr>
              <a:t>CDC Lead Poisoning Prevention Resource Hub</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US" sz="1800" b="0" i="0" u="sng" strike="noStrike" cap="none">
                <a:solidFill>
                  <a:srgbClr val="1155CC"/>
                </a:solidFill>
                <a:latin typeface="Century Gothic"/>
                <a:ea typeface="Century Gothic"/>
                <a:cs typeface="Century Gothic"/>
                <a:sym typeface="Century Gothic"/>
                <a:hlinkClick r:id="rId8">
                  <a:extLst>
                    <a:ext uri="{A12FA001-AC4F-418D-AE19-62706E023703}">
                      <ahyp:hlinkClr xmlns:ahyp="http://schemas.microsoft.com/office/drawing/2018/hyperlinkcolor" val="tx"/>
                    </a:ext>
                  </a:extLst>
                </a:hlinkClick>
              </a:rPr>
              <a:t>CDC Lead Surveillance Data by State</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US" sz="1800" b="0" i="0" u="sng" strike="noStrike" cap="none">
                <a:solidFill>
                  <a:srgbClr val="1155CC"/>
                </a:solidFill>
                <a:latin typeface="Century Gothic"/>
                <a:ea typeface="Century Gothic"/>
                <a:cs typeface="Century Gothic"/>
                <a:sym typeface="Century Gothic"/>
                <a:hlinkClick r:id="rId9">
                  <a:extLst>
                    <a:ext uri="{A12FA001-AC4F-418D-AE19-62706E023703}">
                      <ahyp:hlinkClr xmlns:ahyp="http://schemas.microsoft.com/office/drawing/2018/hyperlinkcolor" val="tx"/>
                    </a:ext>
                  </a:extLst>
                </a:hlinkClick>
              </a:rPr>
              <a:t>CDC Blood Lead Levels in Children Handout</a:t>
            </a:r>
            <a:endParaRPr sz="1400" b="0" i="0" u="none" strike="noStrike" cap="none">
              <a:solidFill>
                <a:srgbClr val="000000"/>
              </a:solidFill>
              <a:latin typeface="Arial"/>
              <a:ea typeface="Arial"/>
              <a:cs typeface="Arial"/>
              <a:sym typeface="Arial"/>
            </a:endParaRPr>
          </a:p>
        </p:txBody>
      </p:sp>
      <p:pic>
        <p:nvPicPr>
          <p:cNvPr id="383" name="Google Shape;383;p16"/>
          <p:cNvPicPr preferRelativeResize="0"/>
          <p:nvPr/>
        </p:nvPicPr>
        <p:blipFill rotWithShape="1">
          <a:blip r:embed="rId10">
            <a:alphaModFix/>
          </a:blip>
          <a:srcRect/>
          <a:stretch/>
        </p:blipFill>
        <p:spPr>
          <a:xfrm>
            <a:off x="-12" y="2357550"/>
            <a:ext cx="5332624" cy="3539626"/>
          </a:xfrm>
          <a:prstGeom prst="rect">
            <a:avLst/>
          </a:prstGeom>
          <a:noFill/>
          <a:ln>
            <a:noFill/>
          </a:ln>
        </p:spPr>
      </p:pic>
      <p:sp>
        <p:nvSpPr>
          <p:cNvPr id="384" name="Google Shape;384;p16"/>
          <p:cNvSpPr txBox="1"/>
          <p:nvPr/>
        </p:nvSpPr>
        <p:spPr>
          <a:xfrm>
            <a:off x="5519850" y="2069875"/>
            <a:ext cx="6522000" cy="2789100"/>
          </a:xfrm>
          <a:prstGeom prst="rect">
            <a:avLst/>
          </a:prstGeom>
          <a:noFill/>
          <a:ln>
            <a:noFill/>
          </a:ln>
        </p:spPr>
        <p:txBody>
          <a:bodyPr spcFirstLastPara="1" wrap="square" lIns="91425" tIns="91425" rIns="91425" bIns="91425" anchor="t" anchorCtr="0">
            <a:spAutoFit/>
          </a:bodyPr>
          <a:lstStyle/>
          <a:p>
            <a:pPr marL="457200" marR="0" lvl="0" indent="-342900" algn="l" rtl="0">
              <a:lnSpc>
                <a:spcPct val="120000"/>
              </a:lnSpc>
              <a:spcBef>
                <a:spcPts val="0"/>
              </a:spcBef>
              <a:spcAft>
                <a:spcPts val="0"/>
              </a:spcAft>
              <a:buClr>
                <a:srgbClr val="1B1B1B"/>
              </a:buClr>
              <a:buSzPts val="1800"/>
              <a:buFont typeface="Century Gothic"/>
              <a:buChar char="●"/>
            </a:pPr>
            <a:r>
              <a:rPr lang="en-US" sz="1800" b="0" i="0" u="none" strike="noStrike" cap="none" dirty="0">
                <a:solidFill>
                  <a:srgbClr val="1B1B1B"/>
                </a:solidFill>
                <a:highlight>
                  <a:schemeClr val="lt1"/>
                </a:highlight>
                <a:latin typeface="Century Gothic"/>
                <a:ea typeface="Century Gothic"/>
                <a:cs typeface="Century Gothic"/>
                <a:sym typeface="Century Gothic"/>
              </a:rPr>
              <a:t>Exposure to lead can cause: lower IQ, neurobehavioral issues including: ADHD, hearing issues and renal, immune and cardiovascular problems, among other avoidable health risks.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20000"/>
              </a:lnSpc>
              <a:spcBef>
                <a:spcPts val="0"/>
              </a:spcBef>
              <a:spcAft>
                <a:spcPts val="0"/>
              </a:spcAft>
              <a:buClr>
                <a:srgbClr val="000000"/>
              </a:buClr>
              <a:buSzPts val="1800"/>
              <a:buFont typeface="Century Gothic"/>
              <a:buChar char="●"/>
            </a:pPr>
            <a:r>
              <a:rPr lang="en-US" sz="1800" b="0" i="0" u="none" strike="noStrike" cap="none" dirty="0">
                <a:solidFill>
                  <a:srgbClr val="000000"/>
                </a:solidFill>
                <a:latin typeface="Century Gothic"/>
                <a:ea typeface="Century Gothic"/>
                <a:cs typeface="Century Gothic"/>
                <a:sym typeface="Century Gothic"/>
              </a:rPr>
              <a:t>Childhood exposure to lead, even in small amounts, is linked to issues with academic performance, learning, behavior, hearing, and speech that will need to be addressed in schools.</a:t>
            </a:r>
            <a:endParaRPr sz="1400" b="0" i="0" u="none" strike="noStrike" cap="none" dirty="0">
              <a:solidFill>
                <a:srgbClr val="000000"/>
              </a:solidFill>
              <a:latin typeface="Montserrat"/>
              <a:ea typeface="Montserrat"/>
              <a:cs typeface="Montserrat"/>
              <a:sym typeface="Montserrat"/>
            </a:endParaRPr>
          </a:p>
        </p:txBody>
      </p:sp>
      <p:sp>
        <p:nvSpPr>
          <p:cNvPr id="4" name="Google Shape;199;g1ab82c3190e_0_1">
            <a:extLst>
              <a:ext uri="{FF2B5EF4-FFF2-40B4-BE49-F238E27FC236}">
                <a16:creationId xmlns:a16="http://schemas.microsoft.com/office/drawing/2014/main" id="{7026BB2F-D810-7953-9C15-43B12D1A6059}"/>
              </a:ext>
            </a:extLst>
          </p:cNvPr>
          <p:cNvSpPr/>
          <p:nvPr/>
        </p:nvSpPr>
        <p:spPr>
          <a:xfrm>
            <a:off x="0" y="5765681"/>
            <a:ext cx="5332612" cy="515566"/>
          </a:xfrm>
          <a:prstGeom prst="rect">
            <a:avLst/>
          </a:prstGeom>
          <a:solidFill>
            <a:srgbClr val="D9EAD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000">
                <a:solidFill>
                  <a:schemeClr val="tx1"/>
                </a:solidFill>
                <a:latin typeface="Century Gothic" panose="020B0502020202020204" pitchFamily="34" charset="0"/>
              </a:rPr>
              <a:t>Students from </a:t>
            </a:r>
            <a:r>
              <a:rPr lang="en-US" sz="1000" dirty="0">
                <a:solidFill>
                  <a:schemeClr val="tx1"/>
                </a:solidFill>
                <a:latin typeface="Century Gothic" panose="020B0502020202020204" pitchFamily="34" charset="0"/>
              </a:rPr>
              <a:t>a school in Baltimore, MD, where lead exposure is impacting children, visit the </a:t>
            </a:r>
            <a:r>
              <a:rPr lang="en-US" sz="1000" dirty="0" err="1">
                <a:solidFill>
                  <a:schemeClr val="tx1"/>
                </a:solidFill>
                <a:latin typeface="Century Gothic" panose="020B0502020202020204" pitchFamily="34" charset="0"/>
              </a:rPr>
              <a:t>Masonville</a:t>
            </a:r>
            <a:r>
              <a:rPr lang="en-US" sz="1000" dirty="0">
                <a:solidFill>
                  <a:schemeClr val="tx1"/>
                </a:solidFill>
                <a:latin typeface="Century Gothic" panose="020B0502020202020204" pitchFamily="34" charset="0"/>
              </a:rPr>
              <a:t> Cove Environmental Education Center. The shoreline of the Center is an example of a successful project that capped toxic contaminants.</a:t>
            </a:r>
            <a:endParaRPr sz="1000" b="0" i="0" u="none" strike="noStrike" cap="none" dirty="0">
              <a:solidFill>
                <a:schemeClr val="tx1"/>
              </a:solidFill>
              <a:latin typeface="Century Gothic" panose="020B0502020202020204" pitchFamily="34" charset="0"/>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g1b82df47d55_2_36"/>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1" name="Google Shape;391;g1b82df47d55_2_36"/>
          <p:cNvSpPr txBox="1">
            <a:spLocks noGrp="1"/>
          </p:cNvSpPr>
          <p:nvPr>
            <p:ph type="title"/>
          </p:nvPr>
        </p:nvSpPr>
        <p:spPr>
          <a:xfrm>
            <a:off x="139851" y="-46300"/>
            <a:ext cx="55200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Lead</a:t>
            </a:r>
            <a:endParaRPr/>
          </a:p>
        </p:txBody>
      </p:sp>
      <p:pic>
        <p:nvPicPr>
          <p:cNvPr id="392" name="Google Shape;392;g1b82df47d55_2_36"/>
          <p:cNvPicPr preferRelativeResize="0"/>
          <p:nvPr/>
        </p:nvPicPr>
        <p:blipFill rotWithShape="1">
          <a:blip r:embed="rId3">
            <a:alphaModFix/>
          </a:blip>
          <a:srcRect/>
          <a:stretch/>
        </p:blipFill>
        <p:spPr>
          <a:xfrm>
            <a:off x="7461675" y="398700"/>
            <a:ext cx="4725600" cy="2592523"/>
          </a:xfrm>
          <a:prstGeom prst="rect">
            <a:avLst/>
          </a:prstGeom>
          <a:noFill/>
          <a:ln>
            <a:noFill/>
          </a:ln>
        </p:spPr>
      </p:pic>
      <p:sp>
        <p:nvSpPr>
          <p:cNvPr id="393" name="Google Shape;393;g1b82df47d55_2_36"/>
          <p:cNvSpPr/>
          <p:nvPr/>
        </p:nvSpPr>
        <p:spPr>
          <a:xfrm>
            <a:off x="7461750" y="2100"/>
            <a:ext cx="4725600" cy="492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Case study: Baltimore, Maryland</a:t>
            </a:r>
            <a:endParaRPr sz="1400" b="0" i="0" u="none" strike="noStrike" cap="none">
              <a:solidFill>
                <a:srgbClr val="000000"/>
              </a:solidFill>
              <a:latin typeface="Arial"/>
              <a:ea typeface="Arial"/>
              <a:cs typeface="Arial"/>
              <a:sym typeface="Arial"/>
            </a:endParaRPr>
          </a:p>
        </p:txBody>
      </p:sp>
      <p:sp>
        <p:nvSpPr>
          <p:cNvPr id="394" name="Google Shape;394;g1b82df47d55_2_36"/>
          <p:cNvSpPr txBox="1"/>
          <p:nvPr/>
        </p:nvSpPr>
        <p:spPr>
          <a:xfrm>
            <a:off x="7375800" y="2991225"/>
            <a:ext cx="4816200" cy="36819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0"/>
              </a:spcBef>
              <a:spcAft>
                <a:spcPts val="0"/>
              </a:spcAft>
              <a:buClr>
                <a:srgbClr val="000000"/>
              </a:buClr>
              <a:buSzPts val="1800"/>
              <a:buFont typeface="Arial"/>
              <a:buNone/>
            </a:pPr>
            <a:r>
              <a:rPr lang="en-US" sz="1600" b="0" i="0" u="none" strike="noStrike" cap="none">
                <a:solidFill>
                  <a:srgbClr val="000000"/>
                </a:solidFill>
                <a:latin typeface="Century Gothic"/>
                <a:ea typeface="Century Gothic"/>
                <a:cs typeface="Century Gothic"/>
                <a:sym typeface="Century Gothic"/>
              </a:rPr>
              <a:t>In 2015, Chesapeake Physicians for Social Responsibility used </a:t>
            </a:r>
            <a:r>
              <a:rPr lang="en-US" sz="1600" b="0" i="0" u="sng" strike="noStrike" cap="none">
                <a:solidFill>
                  <a:schemeClr val="hlink"/>
                </a:solidFill>
                <a:latin typeface="Century Gothic"/>
                <a:ea typeface="Century Gothic"/>
                <a:cs typeface="Century Gothic"/>
                <a:sym typeface="Century Gothic"/>
                <a:hlinkClick r:id="rId4"/>
              </a:rPr>
              <a:t>data</a:t>
            </a:r>
            <a:r>
              <a:rPr lang="en-US" sz="1600" b="0" i="0" u="none" strike="noStrike" cap="none">
                <a:solidFill>
                  <a:srgbClr val="000000"/>
                </a:solidFill>
                <a:latin typeface="Century Gothic"/>
                <a:ea typeface="Century Gothic"/>
                <a:cs typeface="Century Gothic"/>
                <a:sym typeface="Century Gothic"/>
              </a:rPr>
              <a:t> from Maryland’s Department of the Environment to show that children in several counties have elevated levels of lead in their blood. In some Baltimore neighborhoods, </a:t>
            </a:r>
            <a:r>
              <a:rPr lang="en-US" sz="1600" b="1" i="0" u="none" strike="noStrike" cap="none">
                <a:solidFill>
                  <a:srgbClr val="000000"/>
                </a:solidFill>
                <a:latin typeface="Century Gothic"/>
                <a:ea typeface="Century Gothic"/>
                <a:cs typeface="Century Gothic"/>
                <a:sym typeface="Century Gothic"/>
              </a:rPr>
              <a:t>one in every six children </a:t>
            </a:r>
            <a:r>
              <a:rPr lang="en-US" sz="1600" b="0" i="0" u="none" strike="noStrike" cap="none">
                <a:solidFill>
                  <a:srgbClr val="000000"/>
                </a:solidFill>
                <a:latin typeface="Century Gothic"/>
                <a:ea typeface="Century Gothic"/>
                <a:cs typeface="Century Gothic"/>
                <a:sym typeface="Century Gothic"/>
              </a:rPr>
              <a:t>has elevated lead levels. This is a </a:t>
            </a:r>
            <a:r>
              <a:rPr lang="en-US" sz="1600" b="1" i="0" u="none" strike="noStrike" cap="none">
                <a:solidFill>
                  <a:srgbClr val="000000"/>
                </a:solidFill>
                <a:latin typeface="Century Gothic"/>
                <a:ea typeface="Century Gothic"/>
                <a:cs typeface="Century Gothic"/>
                <a:sym typeface="Century Gothic"/>
              </a:rPr>
              <a:t>public health crisis. </a:t>
            </a:r>
            <a:r>
              <a:rPr lang="en-US" sz="1600" b="0" i="0" u="none" strike="noStrike" cap="none">
                <a:solidFill>
                  <a:srgbClr val="000000"/>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A 2020 update reveals that adopting a proactive standard, where testing and enforcement occurs, dramatically decreases the likelihood of lead exposure. Learn about the data, policies, and changes happening across Maryland </a:t>
            </a:r>
            <a:r>
              <a:rPr lang="en-US" sz="1600" b="0" i="0" u="sng" strike="noStrike" cap="none">
                <a:solidFill>
                  <a:schemeClr val="hlink"/>
                </a:solidFill>
                <a:latin typeface="Century Gothic"/>
                <a:ea typeface="Century Gothic"/>
                <a:cs typeface="Century Gothic"/>
                <a:sym typeface="Century Gothic"/>
                <a:hlinkClick r:id="rId5"/>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here</a:t>
            </a:r>
            <a:r>
              <a:rPr lang="en-US" sz="1600" b="0" i="0" u="none" strike="noStrike" cap="none">
                <a:solidFill>
                  <a:srgbClr val="000000"/>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a:t>
            </a:r>
            <a:endParaRPr sz="1600" b="0" i="0" u="none" strike="noStrike" cap="none">
              <a:solidFill>
                <a:srgbClr val="000000"/>
              </a:solidFill>
              <a:latin typeface="Century Gothic"/>
              <a:ea typeface="Century Gothic"/>
              <a:cs typeface="Century Gothic"/>
              <a:sym typeface="Century Gothic"/>
            </a:endParaRPr>
          </a:p>
        </p:txBody>
      </p:sp>
      <p:sp>
        <p:nvSpPr>
          <p:cNvPr id="395" name="Google Shape;395;g1b82df47d55_2_36"/>
          <p:cNvSpPr txBox="1"/>
          <p:nvPr/>
        </p:nvSpPr>
        <p:spPr>
          <a:xfrm>
            <a:off x="57900" y="3109700"/>
            <a:ext cx="3544200" cy="492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Century Gothic"/>
                <a:ea typeface="Century Gothic"/>
                <a:cs typeface="Century Gothic"/>
                <a:sym typeface="Century Gothic"/>
              </a:rPr>
              <a:t>What else can be done?</a:t>
            </a:r>
            <a:endParaRPr sz="2000" b="1" i="0" u="none" strike="noStrike" cap="none">
              <a:solidFill>
                <a:srgbClr val="000000"/>
              </a:solidFill>
              <a:latin typeface="Century Gothic"/>
              <a:ea typeface="Century Gothic"/>
              <a:cs typeface="Century Gothic"/>
              <a:sym typeface="Century Gothic"/>
            </a:endParaRPr>
          </a:p>
        </p:txBody>
      </p:sp>
      <p:sp>
        <p:nvSpPr>
          <p:cNvPr id="396" name="Google Shape;396;g1b82df47d55_2_36"/>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397" name="Google Shape;397;g1b82df47d55_2_36"/>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8" name="Google Shape;398;g1b82df47d55_2_36"/>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grpSp>
        <p:nvGrpSpPr>
          <p:cNvPr id="399" name="Google Shape;399;g1b82df47d55_2_36"/>
          <p:cNvGrpSpPr/>
          <p:nvPr/>
        </p:nvGrpSpPr>
        <p:grpSpPr>
          <a:xfrm>
            <a:off x="5332382" y="3864881"/>
            <a:ext cx="1383017" cy="1383017"/>
            <a:chOff x="634275" y="1394377"/>
            <a:chExt cx="1849200" cy="1849200"/>
          </a:xfrm>
        </p:grpSpPr>
        <p:sp>
          <p:nvSpPr>
            <p:cNvPr id="400" name="Google Shape;400;g1b82df47d55_2_36"/>
            <p:cNvSpPr/>
            <p:nvPr/>
          </p:nvSpPr>
          <p:spPr>
            <a:xfrm>
              <a:off x="634275" y="1394377"/>
              <a:ext cx="1849200" cy="1849200"/>
            </a:xfrm>
            <a:prstGeom prst="ellipse">
              <a:avLst/>
            </a:prstGeom>
            <a:solidFill>
              <a:srgbClr val="1933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401" name="Google Shape;401;g1b82df47d55_2_36"/>
            <p:cNvPicPr preferRelativeResize="0"/>
            <p:nvPr/>
          </p:nvPicPr>
          <p:blipFill rotWithShape="1">
            <a:blip r:embed="rId6">
              <a:alphaModFix/>
            </a:blip>
            <a:srcRect/>
            <a:stretch/>
          </p:blipFill>
          <p:spPr>
            <a:xfrm>
              <a:off x="1141975" y="1846715"/>
              <a:ext cx="834151" cy="944877"/>
            </a:xfrm>
            <a:prstGeom prst="rect">
              <a:avLst/>
            </a:prstGeom>
            <a:noFill/>
            <a:ln>
              <a:noFill/>
            </a:ln>
          </p:spPr>
        </p:pic>
      </p:grpSp>
      <p:pic>
        <p:nvPicPr>
          <p:cNvPr id="402" name="Google Shape;402;g1b82df47d55_2_36"/>
          <p:cNvPicPr preferRelativeResize="0"/>
          <p:nvPr/>
        </p:nvPicPr>
        <p:blipFill rotWithShape="1">
          <a:blip r:embed="rId7">
            <a:alphaModFix/>
          </a:blip>
          <a:srcRect/>
          <a:stretch/>
        </p:blipFill>
        <p:spPr>
          <a:xfrm>
            <a:off x="2931899" y="3864876"/>
            <a:ext cx="1383066" cy="1383025"/>
          </a:xfrm>
          <a:prstGeom prst="rect">
            <a:avLst/>
          </a:prstGeom>
          <a:noFill/>
          <a:ln>
            <a:noFill/>
          </a:ln>
        </p:spPr>
      </p:pic>
      <p:sp>
        <p:nvSpPr>
          <p:cNvPr id="403" name="Google Shape;403;g1b82df47d55_2_36"/>
          <p:cNvSpPr txBox="1"/>
          <p:nvPr/>
        </p:nvSpPr>
        <p:spPr>
          <a:xfrm>
            <a:off x="4823875" y="5267925"/>
            <a:ext cx="2509800" cy="615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000000"/>
                </a:solidFill>
                <a:latin typeface="Century Gothic"/>
                <a:ea typeface="Century Gothic"/>
                <a:cs typeface="Century Gothic"/>
                <a:sym typeface="Century Gothic"/>
              </a:rPr>
              <a:t>Policy development to regulate lead.</a:t>
            </a:r>
            <a:endParaRPr sz="1400" b="1" i="0" u="none" strike="noStrike" cap="none" dirty="0">
              <a:solidFill>
                <a:srgbClr val="000000"/>
              </a:solidFill>
              <a:latin typeface="Century Gothic"/>
              <a:ea typeface="Century Gothic"/>
              <a:cs typeface="Century Gothic"/>
              <a:sym typeface="Century Gothic"/>
            </a:endParaRPr>
          </a:p>
        </p:txBody>
      </p:sp>
      <p:sp>
        <p:nvSpPr>
          <p:cNvPr id="404" name="Google Shape;404;g1b82df47d55_2_36"/>
          <p:cNvSpPr txBox="1"/>
          <p:nvPr/>
        </p:nvSpPr>
        <p:spPr>
          <a:xfrm>
            <a:off x="-317575" y="5267925"/>
            <a:ext cx="3000000" cy="615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entury Gothic"/>
                <a:ea typeface="Century Gothic"/>
                <a:cs typeface="Century Gothic"/>
                <a:sym typeface="Century Gothic"/>
              </a:rPr>
              <a:t>Increase monitoring </a:t>
            </a:r>
            <a:endParaRPr sz="14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entury Gothic"/>
                <a:ea typeface="Century Gothic"/>
                <a:cs typeface="Century Gothic"/>
                <a:sym typeface="Century Gothic"/>
              </a:rPr>
              <a:t>and intervention.</a:t>
            </a:r>
            <a:endParaRPr sz="1400" b="1" i="0" u="none" strike="noStrike" cap="none">
              <a:solidFill>
                <a:srgbClr val="000000"/>
              </a:solidFill>
              <a:latin typeface="Century Gothic"/>
              <a:ea typeface="Century Gothic"/>
              <a:cs typeface="Century Gothic"/>
              <a:sym typeface="Century Gothic"/>
            </a:endParaRPr>
          </a:p>
        </p:txBody>
      </p:sp>
      <p:sp>
        <p:nvSpPr>
          <p:cNvPr id="405" name="Google Shape;405;g1b82df47d55_2_36"/>
          <p:cNvSpPr txBox="1"/>
          <p:nvPr/>
        </p:nvSpPr>
        <p:spPr>
          <a:xfrm>
            <a:off x="2381550" y="5267925"/>
            <a:ext cx="2509800" cy="1046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entury Gothic"/>
                <a:ea typeface="Century Gothic"/>
                <a:cs typeface="Century Gothic"/>
                <a:sym typeface="Century Gothic"/>
              </a:rPr>
              <a:t>Engage with local health </a:t>
            </a:r>
            <a:endParaRPr sz="14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entury Gothic"/>
                <a:ea typeface="Century Gothic"/>
                <a:cs typeface="Century Gothic"/>
                <a:sym typeface="Century Gothic"/>
              </a:rPr>
              <a:t>professionals on</a:t>
            </a:r>
            <a:endParaRPr sz="1400" b="1"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entury Gothic"/>
                <a:ea typeface="Century Gothic"/>
                <a:cs typeface="Century Gothic"/>
                <a:sym typeface="Century Gothic"/>
              </a:rPr>
              <a:t>developing policies for lead and lead poisoning.</a:t>
            </a:r>
            <a:endParaRPr sz="1400" b="1" i="0" u="none" strike="noStrike" cap="none">
              <a:solidFill>
                <a:srgbClr val="000000"/>
              </a:solidFill>
              <a:latin typeface="Century Gothic"/>
              <a:ea typeface="Century Gothic"/>
              <a:cs typeface="Century Gothic"/>
              <a:sym typeface="Century Gothic"/>
            </a:endParaRPr>
          </a:p>
        </p:txBody>
      </p:sp>
      <p:sp>
        <p:nvSpPr>
          <p:cNvPr id="406" name="Google Shape;406;g1b82df47d55_2_36"/>
          <p:cNvSpPr txBox="1"/>
          <p:nvPr/>
        </p:nvSpPr>
        <p:spPr>
          <a:xfrm>
            <a:off x="57900" y="1415600"/>
            <a:ext cx="3333900" cy="93900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000000"/>
              </a:buClr>
              <a:buSzPts val="3600"/>
              <a:buFont typeface="Arial"/>
              <a:buNone/>
            </a:pPr>
            <a:r>
              <a:rPr lang="en-US" sz="5500" b="1" i="0" u="none" strike="noStrike" cap="none">
                <a:solidFill>
                  <a:srgbClr val="458A50"/>
                </a:solidFill>
                <a:latin typeface="Century Gothic"/>
                <a:ea typeface="Century Gothic"/>
                <a:cs typeface="Century Gothic"/>
                <a:sym typeface="Century Gothic"/>
              </a:rPr>
              <a:t>$9 billion</a:t>
            </a:r>
            <a:endParaRPr sz="5500" b="0" i="0" u="none" strike="noStrike" cap="none">
              <a:solidFill>
                <a:srgbClr val="000000"/>
              </a:solidFill>
              <a:latin typeface="Arial"/>
              <a:ea typeface="Arial"/>
              <a:cs typeface="Arial"/>
              <a:sym typeface="Arial"/>
            </a:endParaRPr>
          </a:p>
        </p:txBody>
      </p:sp>
      <p:sp>
        <p:nvSpPr>
          <p:cNvPr id="407" name="Google Shape;407;g1b82df47d55_2_36"/>
          <p:cNvSpPr/>
          <p:nvPr/>
        </p:nvSpPr>
        <p:spPr>
          <a:xfrm>
            <a:off x="2956325" y="1241900"/>
            <a:ext cx="4419600" cy="1585200"/>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dk1"/>
              </a:buClr>
              <a:buSzPts val="1800"/>
              <a:buFont typeface="Century Gothic"/>
              <a:buNone/>
            </a:pPr>
            <a:r>
              <a:rPr lang="en-US" sz="2400" b="0" i="0" u="none" strike="noStrike" cap="none">
                <a:solidFill>
                  <a:schemeClr val="dk1"/>
                </a:solidFill>
                <a:latin typeface="Century Gothic"/>
                <a:ea typeface="Century Gothic"/>
                <a:cs typeface="Century Gothic"/>
                <a:sym typeface="Century Gothic"/>
              </a:rPr>
              <a:t>in 2022-2023 EPA funds to replace lead pipes and sewage systems to eliminate lead in waterways</a:t>
            </a:r>
            <a:endParaRPr sz="2400" b="0" i="0" u="none" strike="noStrike" cap="none">
              <a:solidFill>
                <a:schemeClr val="dk1"/>
              </a:solidFill>
              <a:latin typeface="Calibri"/>
              <a:ea typeface="Calibri"/>
              <a:cs typeface="Calibri"/>
              <a:sym typeface="Calibri"/>
            </a:endParaRPr>
          </a:p>
        </p:txBody>
      </p:sp>
      <p:sp>
        <p:nvSpPr>
          <p:cNvPr id="408" name="Google Shape;408;g1b82df47d55_2_36"/>
          <p:cNvSpPr txBox="1"/>
          <p:nvPr/>
        </p:nvSpPr>
        <p:spPr>
          <a:xfrm>
            <a:off x="127325" y="696288"/>
            <a:ext cx="30816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Century Gothic"/>
                <a:ea typeface="Century Gothic"/>
                <a:cs typeface="Century Gothic"/>
                <a:sym typeface="Century Gothic"/>
              </a:rPr>
              <a:t>What is being done?</a:t>
            </a:r>
            <a:endParaRPr sz="2000" b="1" i="0" u="none" strike="noStrike" cap="none">
              <a:solidFill>
                <a:srgbClr val="000000"/>
              </a:solidFill>
              <a:latin typeface="Century Gothic"/>
              <a:ea typeface="Century Gothic"/>
              <a:cs typeface="Century Gothic"/>
              <a:sym typeface="Century Gothic"/>
            </a:endParaRPr>
          </a:p>
        </p:txBody>
      </p:sp>
      <p:pic>
        <p:nvPicPr>
          <p:cNvPr id="409" name="Google Shape;409;g1b82df47d55_2_36"/>
          <p:cNvPicPr preferRelativeResize="0"/>
          <p:nvPr/>
        </p:nvPicPr>
        <p:blipFill rotWithShape="1">
          <a:blip r:embed="rId8">
            <a:alphaModFix/>
          </a:blip>
          <a:srcRect/>
          <a:stretch/>
        </p:blipFill>
        <p:spPr>
          <a:xfrm>
            <a:off x="531400" y="3763799"/>
            <a:ext cx="1383075" cy="13830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1a8ace9df78_0_92"/>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6" name="Google Shape;416;g1a8ace9df78_0_92"/>
          <p:cNvSpPr txBox="1">
            <a:spLocks noGrp="1"/>
          </p:cNvSpPr>
          <p:nvPr>
            <p:ph type="title"/>
          </p:nvPr>
        </p:nvSpPr>
        <p:spPr>
          <a:xfrm>
            <a:off x="139838" y="-46300"/>
            <a:ext cx="51459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dirty="0">
                <a:solidFill>
                  <a:schemeClr val="lt1"/>
                </a:solidFill>
                <a:latin typeface="Arial"/>
                <a:ea typeface="Arial"/>
                <a:cs typeface="Arial"/>
                <a:sym typeface="Arial"/>
              </a:rPr>
              <a:t>Wastewater</a:t>
            </a:r>
            <a:endParaRPr dirty="0"/>
          </a:p>
        </p:txBody>
      </p:sp>
      <p:sp>
        <p:nvSpPr>
          <p:cNvPr id="417" name="Google Shape;417;g1a8ace9df78_0_92"/>
          <p:cNvSpPr txBox="1"/>
          <p:nvPr/>
        </p:nvSpPr>
        <p:spPr>
          <a:xfrm>
            <a:off x="243000" y="742100"/>
            <a:ext cx="11553600" cy="2339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chemeClr val="accent1"/>
                </a:solidFill>
                <a:latin typeface="Century Gothic"/>
                <a:ea typeface="Century Gothic"/>
                <a:cs typeface="Century Gothic"/>
                <a:sym typeface="Century Gothic"/>
              </a:rPr>
              <a:t>Wastewater</a:t>
            </a:r>
            <a:r>
              <a:rPr lang="en-US" sz="2000" b="0" i="0" u="none" strike="noStrike" cap="none" dirty="0">
                <a:solidFill>
                  <a:srgbClr val="448A50"/>
                </a:solidFill>
                <a:latin typeface="Century Gothic"/>
                <a:ea typeface="Century Gothic"/>
                <a:cs typeface="Century Gothic"/>
                <a:sym typeface="Century Gothic"/>
              </a:rPr>
              <a:t> is typically treated in one of two ways: onsite by a septic system or through municipal sewerage system and wastewater treatment plants. </a:t>
            </a:r>
            <a:r>
              <a:rPr lang="en-US" sz="2000" b="0" i="0" u="none" strike="noStrike" cap="none" dirty="0">
                <a:solidFill>
                  <a:srgbClr val="1B1B1B"/>
                </a:solidFill>
                <a:latin typeface="Century Gothic"/>
                <a:ea typeface="Century Gothic"/>
                <a:cs typeface="Century Gothic"/>
                <a:sym typeface="Century Gothic"/>
              </a:rPr>
              <a:t>Municipal wastewater treatment facilities work to remove contaminants from household and industrial waste before releasing it back into local waterways. Wastewater </a:t>
            </a:r>
            <a:r>
              <a:rPr lang="en-US" sz="2000" b="0" i="0" u="none" strike="noStrike" cap="none" dirty="0">
                <a:solidFill>
                  <a:schemeClr val="dk1"/>
                </a:solidFill>
                <a:latin typeface="Century Gothic"/>
                <a:ea typeface="Century Gothic"/>
                <a:cs typeface="Century Gothic"/>
                <a:sym typeface="Century Gothic"/>
              </a:rPr>
              <a:t>commonly includes human waste, and pollutants like viruses, bacteria, oils, chemicals, metals, pesticides, pharmaceuticals, microplastics, and nutrients like </a:t>
            </a:r>
            <a:r>
              <a:rPr lang="en-US" sz="2000" b="0" i="0" u="none" strike="noStrike" cap="none" dirty="0">
                <a:solidFill>
                  <a:schemeClr val="dk1"/>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nitrogen and phosphorus.</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1B1B1B"/>
              </a:solidFill>
              <a:latin typeface="Century Gothic"/>
              <a:ea typeface="Century Gothic"/>
              <a:cs typeface="Century Gothic"/>
              <a:sym typeface="Century Gothic"/>
            </a:endParaRPr>
          </a:p>
        </p:txBody>
      </p:sp>
      <p:pic>
        <p:nvPicPr>
          <p:cNvPr id="418" name="Google Shape;418;g1a8ace9df78_0_92"/>
          <p:cNvPicPr preferRelativeResize="0"/>
          <p:nvPr/>
        </p:nvPicPr>
        <p:blipFill rotWithShape="1">
          <a:blip r:embed="rId3">
            <a:alphaModFix/>
          </a:blip>
          <a:srcRect/>
          <a:stretch/>
        </p:blipFill>
        <p:spPr>
          <a:xfrm>
            <a:off x="0" y="3243775"/>
            <a:ext cx="4587652" cy="3070874"/>
          </a:xfrm>
          <a:prstGeom prst="rect">
            <a:avLst/>
          </a:prstGeom>
          <a:noFill/>
          <a:ln>
            <a:noFill/>
          </a:ln>
        </p:spPr>
      </p:pic>
      <p:sp>
        <p:nvSpPr>
          <p:cNvPr id="419" name="Google Shape;419;g1a8ace9df78_0_92"/>
          <p:cNvSpPr txBox="1"/>
          <p:nvPr/>
        </p:nvSpPr>
        <p:spPr>
          <a:xfrm>
            <a:off x="5512275" y="3171651"/>
            <a:ext cx="6609600" cy="1569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entury Gothic"/>
                <a:ea typeface="Century Gothic"/>
                <a:cs typeface="Century Gothic"/>
                <a:sym typeface="Century Gothic"/>
              </a:rPr>
              <a:t>Wastewater entering local waterways from sewage overflows, nutrient runoff and system failures impairs the water quality of the Bay, endangers fish and wildlife and puts humans at an increased risk of disease and/or infection.</a:t>
            </a:r>
            <a:endParaRPr sz="1800" b="0" i="0" u="none" strike="noStrike" cap="none" dirty="0">
              <a:solidFill>
                <a:schemeClr val="dk1"/>
              </a:solidFill>
              <a:latin typeface="Montserrat"/>
              <a:ea typeface="Montserrat"/>
              <a:cs typeface="Montserrat"/>
              <a:sym typeface="Montserrat"/>
            </a:endParaRPr>
          </a:p>
        </p:txBody>
      </p:sp>
      <p:sp>
        <p:nvSpPr>
          <p:cNvPr id="420" name="Google Shape;420;g1a8ace9df78_0_92"/>
          <p:cNvSpPr txBox="1"/>
          <p:nvPr/>
        </p:nvSpPr>
        <p:spPr>
          <a:xfrm>
            <a:off x="5512275" y="4816863"/>
            <a:ext cx="6609600" cy="1569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Increased rates of septic failures are anticipated due to sea level rise across the region. This further endangers humans by exposing people to drinking water contaminants and dangerous toxins, like </a:t>
            </a:r>
            <a:r>
              <a:rPr lang="en-US" sz="1800" b="1" i="1" u="none" strike="noStrike" cap="none" dirty="0">
                <a:solidFill>
                  <a:srgbClr val="8B8B8B"/>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Vibrio</a:t>
            </a:r>
            <a:r>
              <a:rPr lang="en-US" sz="1800" b="0" i="0" u="none" strike="noStrike" cap="none" dirty="0">
                <a:solidFill>
                  <a:schemeClr val="dk1"/>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 </a:t>
            </a:r>
            <a:r>
              <a:rPr lang="en-US" sz="1800" b="1" i="0" u="none" strike="noStrike" cap="none" dirty="0">
                <a:solidFill>
                  <a:srgbClr val="8B8B8B"/>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rPr>
              <a:t>bacteria</a:t>
            </a:r>
            <a:r>
              <a:rPr lang="en-US" sz="1800" b="0" i="0" u="none" strike="noStrike" cap="none" dirty="0">
                <a:solidFill>
                  <a:schemeClr val="dk1"/>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rPr>
              <a:t> that cause blood and skin infections.</a:t>
            </a:r>
            <a:endParaRPr sz="1200" b="0" i="0" u="none" strike="noStrike" cap="none" dirty="0">
              <a:solidFill>
                <a:schemeClr val="dk1"/>
              </a:solidFill>
              <a:latin typeface="Arial"/>
              <a:ea typeface="Arial"/>
              <a:cs typeface="Arial"/>
              <a:sym typeface="Arial"/>
            </a:endParaRPr>
          </a:p>
        </p:txBody>
      </p:sp>
      <p:sp>
        <p:nvSpPr>
          <p:cNvPr id="421" name="Google Shape;421;g1a8ace9df78_0_92"/>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422" name="Google Shape;422;g1a8ace9df78_0_92"/>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3" name="Google Shape;423;g1a8ace9df78_0_92"/>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424" name="Google Shape;424;g1a8ace9df78_0_92"/>
          <p:cNvPicPr preferRelativeResize="0"/>
          <p:nvPr/>
        </p:nvPicPr>
        <p:blipFill rotWithShape="1">
          <a:blip r:embed="rId4">
            <a:alphaModFix/>
          </a:blip>
          <a:srcRect/>
          <a:stretch/>
        </p:blipFill>
        <p:spPr>
          <a:xfrm>
            <a:off x="4726300" y="3311039"/>
            <a:ext cx="647342" cy="647342"/>
          </a:xfrm>
          <a:prstGeom prst="rect">
            <a:avLst/>
          </a:prstGeom>
          <a:noFill/>
          <a:ln>
            <a:noFill/>
          </a:ln>
        </p:spPr>
      </p:pic>
      <p:pic>
        <p:nvPicPr>
          <p:cNvPr id="425" name="Google Shape;425;g1a8ace9df78_0_92"/>
          <p:cNvPicPr preferRelativeResize="0"/>
          <p:nvPr/>
        </p:nvPicPr>
        <p:blipFill rotWithShape="1">
          <a:blip r:embed="rId5">
            <a:alphaModFix/>
          </a:blip>
          <a:srcRect/>
          <a:stretch/>
        </p:blipFill>
        <p:spPr>
          <a:xfrm>
            <a:off x="4760887" y="4816870"/>
            <a:ext cx="610299" cy="6102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2" name="Picture 1">
            <a:extLst>
              <a:ext uri="{FF2B5EF4-FFF2-40B4-BE49-F238E27FC236}">
                <a16:creationId xmlns:a16="http://schemas.microsoft.com/office/drawing/2014/main" id="{51CB09A2-AC4C-5BFF-65C6-A5F3714EA6A0}"/>
              </a:ext>
            </a:extLst>
          </p:cNvPr>
          <p:cNvPicPr>
            <a:picLocks noChangeAspect="1"/>
          </p:cNvPicPr>
          <p:nvPr/>
        </p:nvPicPr>
        <p:blipFill>
          <a:blip r:embed="rId3"/>
          <a:stretch>
            <a:fillRect/>
          </a:stretch>
        </p:blipFill>
        <p:spPr>
          <a:xfrm>
            <a:off x="1928354" y="18192"/>
            <a:ext cx="16610016" cy="7182708"/>
          </a:xfrm>
          <a:prstGeom prst="rect">
            <a:avLst/>
          </a:prstGeom>
        </p:spPr>
      </p:pic>
      <p:sp>
        <p:nvSpPr>
          <p:cNvPr id="100" name="Google Shape;100;p2"/>
          <p:cNvSpPr/>
          <p:nvPr/>
        </p:nvSpPr>
        <p:spPr>
          <a:xfrm>
            <a:off x="0" y="178022"/>
            <a:ext cx="5036110"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 name="Google Shape;101;p2"/>
          <p:cNvSpPr txBox="1">
            <a:spLocks noGrp="1"/>
          </p:cNvSpPr>
          <p:nvPr>
            <p:ph type="title"/>
          </p:nvPr>
        </p:nvSpPr>
        <p:spPr>
          <a:xfrm>
            <a:off x="135924" y="18192"/>
            <a:ext cx="4664676" cy="85268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Table of Contents</a:t>
            </a:r>
            <a:endParaRPr/>
          </a:p>
        </p:txBody>
      </p:sp>
      <p:sp>
        <p:nvSpPr>
          <p:cNvPr id="102" name="Google Shape;102;p2"/>
          <p:cNvSpPr/>
          <p:nvPr/>
        </p:nvSpPr>
        <p:spPr>
          <a:xfrm>
            <a:off x="4199257" y="1"/>
            <a:ext cx="4171876" cy="6877202"/>
          </a:xfrm>
          <a:custGeom>
            <a:avLst/>
            <a:gdLst/>
            <a:ahLst/>
            <a:cxnLst/>
            <a:rect l="l" t="t" r="r" b="b"/>
            <a:pathLst>
              <a:path w="16388" h="10014" extrusionOk="0">
                <a:moveTo>
                  <a:pt x="6463" y="0"/>
                </a:moveTo>
                <a:lnTo>
                  <a:pt x="16388" y="0"/>
                </a:lnTo>
                <a:cubicBezTo>
                  <a:pt x="15467" y="0"/>
                  <a:pt x="7494" y="466"/>
                  <a:pt x="7620" y="4876"/>
                </a:cubicBezTo>
                <a:cubicBezTo>
                  <a:pt x="7746" y="9286"/>
                  <a:pt x="15467" y="10000"/>
                  <a:pt x="16388" y="10000"/>
                </a:cubicBezTo>
                <a:lnTo>
                  <a:pt x="6870" y="10014"/>
                </a:lnTo>
                <a:cubicBezTo>
                  <a:pt x="5949" y="10014"/>
                  <a:pt x="69" y="6834"/>
                  <a:pt x="1" y="5165"/>
                </a:cubicBezTo>
                <a:cubicBezTo>
                  <a:pt x="-67" y="3496"/>
                  <a:pt x="5542" y="0"/>
                  <a:pt x="6463"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 name="Google Shape;103;p2"/>
          <p:cNvSpPr txBox="1">
            <a:spLocks noGrp="1"/>
          </p:cNvSpPr>
          <p:nvPr>
            <p:ph type="body" idx="1"/>
          </p:nvPr>
        </p:nvSpPr>
        <p:spPr>
          <a:xfrm>
            <a:off x="1322300" y="1219672"/>
            <a:ext cx="4521900" cy="45183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chemeClr val="dk1"/>
              </a:buClr>
              <a:buSzPts val="1540"/>
              <a:buNone/>
            </a:pPr>
            <a:r>
              <a:rPr lang="en-US" sz="1840" u="sng" dirty="0">
                <a:solidFill>
                  <a:schemeClr val="hlink"/>
                </a:solidFill>
                <a:latin typeface="Century Gothic"/>
                <a:ea typeface="Century Gothic"/>
                <a:cs typeface="Century Gothic"/>
                <a:sym typeface="Century Gothic"/>
                <a:hlinkClick r:id="" action="ppaction://hlinkshowjump?jump=nextslide"/>
              </a:rPr>
              <a:t>Purpose</a:t>
            </a:r>
            <a:endParaRPr sz="1840" dirty="0">
              <a:latin typeface="Century Gothic"/>
              <a:ea typeface="Century Gothic"/>
              <a:cs typeface="Century Gothic"/>
              <a:sym typeface="Century Gothic"/>
            </a:endParaRPr>
          </a:p>
          <a:p>
            <a:pPr marL="0" lvl="0" indent="0" algn="l" rtl="0">
              <a:lnSpc>
                <a:spcPct val="110000"/>
              </a:lnSpc>
              <a:spcBef>
                <a:spcPts val="1000"/>
              </a:spcBef>
              <a:spcAft>
                <a:spcPts val="0"/>
              </a:spcAft>
              <a:buClr>
                <a:schemeClr val="dk1"/>
              </a:buClr>
              <a:buSzPts val="1540"/>
              <a:buNone/>
            </a:pPr>
            <a:r>
              <a:rPr lang="en-US" sz="1840" u="sng" dirty="0">
                <a:solidFill>
                  <a:schemeClr val="hlink"/>
                </a:solidFill>
                <a:latin typeface="Century Gothic"/>
                <a:ea typeface="Century Gothic"/>
                <a:cs typeface="Century Gothic"/>
                <a:sym typeface="Century Gothic"/>
                <a:hlinkClick r:id="rId4" action="ppaction://hlinksldjump"/>
              </a:rPr>
              <a:t>What You’ll Learn</a:t>
            </a:r>
            <a:endParaRPr sz="1840" dirty="0">
              <a:latin typeface="Century Gothic"/>
              <a:ea typeface="Century Gothic"/>
              <a:cs typeface="Century Gothic"/>
              <a:sym typeface="Century Gothic"/>
            </a:endParaRPr>
          </a:p>
          <a:p>
            <a:pPr marL="0" lvl="0" indent="0" algn="l" rtl="0">
              <a:lnSpc>
                <a:spcPct val="110000"/>
              </a:lnSpc>
              <a:spcBef>
                <a:spcPts val="1000"/>
              </a:spcBef>
              <a:spcAft>
                <a:spcPts val="0"/>
              </a:spcAft>
              <a:buClr>
                <a:schemeClr val="dk1"/>
              </a:buClr>
              <a:buSzPts val="1540"/>
              <a:buNone/>
            </a:pPr>
            <a:r>
              <a:rPr lang="en-US" sz="1840" u="sng" dirty="0">
                <a:solidFill>
                  <a:schemeClr val="hlink"/>
                </a:solidFill>
                <a:hlinkClick r:id="rId5" action="ppaction://hlinksldjump"/>
              </a:rPr>
              <a:t>Linking Toxins to Health</a:t>
            </a:r>
            <a:endParaRPr sz="1840" dirty="0">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endParaRPr>
          </a:p>
          <a:p>
            <a:pPr marL="0" lvl="0" indent="0" algn="l" rtl="0">
              <a:lnSpc>
                <a:spcPct val="110000"/>
              </a:lnSpc>
              <a:spcBef>
                <a:spcPts val="1000"/>
              </a:spcBef>
              <a:spcAft>
                <a:spcPts val="0"/>
              </a:spcAft>
              <a:buClr>
                <a:schemeClr val="dk1"/>
              </a:buClr>
              <a:buSzPts val="1540"/>
              <a:buNone/>
            </a:pPr>
            <a:r>
              <a:rPr lang="en-US" sz="1840" u="sng" dirty="0">
                <a:solidFill>
                  <a:schemeClr val="hlink"/>
                </a:solidFill>
                <a:hlinkClick r:id="rId6" action="ppaction://hlinksldjump"/>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Air and Water Contaminants</a:t>
            </a:r>
            <a:r>
              <a:rPr lang="en-US" sz="1840" u="sng" dirty="0">
                <a:solidFill>
                  <a:schemeClr val="hlink"/>
                </a:solidFill>
                <a:hlinkClick r:id="rId7" action="ppaction://hlinksldjump"/>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 </a:t>
            </a:r>
            <a:endParaRPr sz="1840" u="sng"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endParaRPr>
          </a:p>
          <a:p>
            <a:pPr marL="0" lvl="0" indent="0" algn="l" rtl="0">
              <a:lnSpc>
                <a:spcPct val="110000"/>
              </a:lnSpc>
              <a:spcBef>
                <a:spcPts val="1000"/>
              </a:spcBef>
              <a:spcAft>
                <a:spcPts val="0"/>
              </a:spcAft>
              <a:buClr>
                <a:schemeClr val="dk1"/>
              </a:buClr>
              <a:buSzPts val="1540"/>
              <a:buNone/>
            </a:pPr>
            <a:r>
              <a:rPr lang="en-US" sz="1840" u="sng" dirty="0">
                <a:solidFill>
                  <a:schemeClr val="hlink"/>
                </a:solidFill>
                <a:hlinkClick r:id="rId8" action="ppaction://hlinksldjump"/>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Diversity, Equity, Inclusion, Justice </a:t>
            </a:r>
            <a:endParaRPr sz="1840" u="sng" dirty="0"/>
          </a:p>
          <a:p>
            <a:pPr marL="0" lvl="0" indent="0" algn="l" rtl="0">
              <a:lnSpc>
                <a:spcPct val="110000"/>
              </a:lnSpc>
              <a:spcBef>
                <a:spcPts val="1000"/>
              </a:spcBef>
              <a:spcAft>
                <a:spcPts val="0"/>
              </a:spcAft>
              <a:buClr>
                <a:schemeClr val="dk1"/>
              </a:buClr>
              <a:buSzPts val="1540"/>
              <a:buNone/>
            </a:pPr>
            <a:r>
              <a:rPr lang="en-US" sz="1840" u="sng" dirty="0">
                <a:solidFill>
                  <a:schemeClr val="hlink"/>
                </a:solidFill>
                <a:latin typeface="Century Gothic"/>
                <a:ea typeface="Century Gothic"/>
                <a:cs typeface="Century Gothic"/>
                <a:sym typeface="Century Gothic"/>
                <a:hlinkClick r:id="rId9" action="ppaction://hlinksldjump"/>
              </a:rPr>
              <a:t>To Learn More</a:t>
            </a:r>
            <a:endParaRPr sz="1840" u="sng" dirty="0">
              <a:latin typeface="Century Gothic"/>
              <a:ea typeface="Century Gothic"/>
              <a:cs typeface="Century Gothic"/>
              <a:sym typeface="Century Gothic"/>
            </a:endParaRPr>
          </a:p>
          <a:p>
            <a:pPr marL="0" lvl="0" indent="0" algn="l" rtl="0">
              <a:lnSpc>
                <a:spcPct val="110000"/>
              </a:lnSpc>
              <a:spcBef>
                <a:spcPts val="1000"/>
              </a:spcBef>
              <a:spcAft>
                <a:spcPts val="0"/>
              </a:spcAft>
              <a:buClr>
                <a:schemeClr val="dk1"/>
              </a:buClr>
              <a:buSzPts val="1540"/>
              <a:buNone/>
            </a:pPr>
            <a:r>
              <a:rPr lang="en-US" sz="1840" u="sng" dirty="0">
                <a:solidFill>
                  <a:schemeClr val="hlink"/>
                </a:solidFill>
                <a:hlinkClick r:id="rId10" action="ppaction://hlinksldjump"/>
              </a:rPr>
              <a:t>Glossary</a:t>
            </a:r>
            <a:endParaRPr sz="1840" dirty="0"/>
          </a:p>
        </p:txBody>
      </p:sp>
      <p:sp>
        <p:nvSpPr>
          <p:cNvPr id="104" name="Google Shape;104;p2"/>
          <p:cNvSpPr txBox="1"/>
          <p:nvPr/>
        </p:nvSpPr>
        <p:spPr>
          <a:xfrm>
            <a:off x="995300" y="1143472"/>
            <a:ext cx="3345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entury Gothic"/>
                <a:ea typeface="Century Gothic"/>
                <a:cs typeface="Century Gothic"/>
                <a:sym typeface="Century Gothic"/>
              </a:rPr>
              <a:t>1</a:t>
            </a:r>
            <a:endParaRPr sz="1400" b="0" i="0" u="none" strike="noStrike" cap="none">
              <a:solidFill>
                <a:srgbClr val="000000"/>
              </a:solidFill>
              <a:latin typeface="Arial"/>
              <a:ea typeface="Arial"/>
              <a:cs typeface="Arial"/>
              <a:sym typeface="Arial"/>
            </a:endParaRPr>
          </a:p>
        </p:txBody>
      </p:sp>
      <p:sp>
        <p:nvSpPr>
          <p:cNvPr id="105" name="Google Shape;105;p2"/>
          <p:cNvSpPr txBox="1"/>
          <p:nvPr/>
        </p:nvSpPr>
        <p:spPr>
          <a:xfrm>
            <a:off x="995300" y="1578235"/>
            <a:ext cx="3345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entury Gothic"/>
                <a:ea typeface="Century Gothic"/>
                <a:cs typeface="Century Gothic"/>
                <a:sym typeface="Century Gothic"/>
              </a:rPr>
              <a:t>2</a:t>
            </a:r>
            <a:endParaRPr sz="1400" b="0" i="0" u="none" strike="noStrike" cap="none">
              <a:solidFill>
                <a:srgbClr val="000000"/>
              </a:solidFill>
              <a:latin typeface="Arial"/>
              <a:ea typeface="Arial"/>
              <a:cs typeface="Arial"/>
              <a:sym typeface="Arial"/>
            </a:endParaRPr>
          </a:p>
        </p:txBody>
      </p:sp>
      <p:sp>
        <p:nvSpPr>
          <p:cNvPr id="106" name="Google Shape;106;p2"/>
          <p:cNvSpPr txBox="1"/>
          <p:nvPr/>
        </p:nvSpPr>
        <p:spPr>
          <a:xfrm>
            <a:off x="995300" y="2012998"/>
            <a:ext cx="3345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entury Gothic"/>
                <a:ea typeface="Century Gothic"/>
                <a:cs typeface="Century Gothic"/>
                <a:sym typeface="Century Gothic"/>
              </a:rPr>
              <a:t>3</a:t>
            </a:r>
            <a:endParaRPr sz="1400" b="0" i="0" u="none" strike="noStrike" cap="none">
              <a:solidFill>
                <a:srgbClr val="000000"/>
              </a:solidFill>
              <a:latin typeface="Arial"/>
              <a:ea typeface="Arial"/>
              <a:cs typeface="Arial"/>
              <a:sym typeface="Arial"/>
            </a:endParaRPr>
          </a:p>
        </p:txBody>
      </p:sp>
      <p:sp>
        <p:nvSpPr>
          <p:cNvPr id="107" name="Google Shape;107;p2"/>
          <p:cNvSpPr txBox="1"/>
          <p:nvPr/>
        </p:nvSpPr>
        <p:spPr>
          <a:xfrm>
            <a:off x="995300" y="2447761"/>
            <a:ext cx="3345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entury Gothic"/>
                <a:ea typeface="Century Gothic"/>
                <a:cs typeface="Century Gothic"/>
                <a:sym typeface="Century Gothic"/>
              </a:rPr>
              <a:t>4</a:t>
            </a:r>
            <a:endParaRPr sz="1400" b="0" i="0" u="none" strike="noStrike" cap="none">
              <a:solidFill>
                <a:srgbClr val="000000"/>
              </a:solidFill>
              <a:latin typeface="Arial"/>
              <a:ea typeface="Arial"/>
              <a:cs typeface="Arial"/>
              <a:sym typeface="Arial"/>
            </a:endParaRPr>
          </a:p>
        </p:txBody>
      </p:sp>
      <p:sp>
        <p:nvSpPr>
          <p:cNvPr id="108" name="Google Shape;108;p2"/>
          <p:cNvSpPr txBox="1"/>
          <p:nvPr/>
        </p:nvSpPr>
        <p:spPr>
          <a:xfrm>
            <a:off x="995300" y="2882524"/>
            <a:ext cx="3345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entury Gothic"/>
                <a:ea typeface="Century Gothic"/>
                <a:cs typeface="Century Gothic"/>
                <a:sym typeface="Century Gothic"/>
              </a:rPr>
              <a:t>5</a:t>
            </a:r>
            <a:endParaRPr sz="1400" b="0" i="0" u="none" strike="noStrike" cap="none">
              <a:solidFill>
                <a:srgbClr val="000000"/>
              </a:solidFill>
              <a:latin typeface="Arial"/>
              <a:ea typeface="Arial"/>
              <a:cs typeface="Arial"/>
              <a:sym typeface="Arial"/>
            </a:endParaRPr>
          </a:p>
        </p:txBody>
      </p:sp>
      <p:sp>
        <p:nvSpPr>
          <p:cNvPr id="109" name="Google Shape;109;p2"/>
          <p:cNvSpPr txBox="1"/>
          <p:nvPr/>
        </p:nvSpPr>
        <p:spPr>
          <a:xfrm>
            <a:off x="995300" y="3317287"/>
            <a:ext cx="3345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entury Gothic"/>
                <a:ea typeface="Century Gothic"/>
                <a:cs typeface="Century Gothic"/>
                <a:sym typeface="Century Gothic"/>
              </a:rPr>
              <a:t>6</a:t>
            </a:r>
            <a:endParaRPr sz="1400" b="0" i="0" u="none" strike="noStrike" cap="none">
              <a:solidFill>
                <a:srgbClr val="000000"/>
              </a:solidFill>
              <a:latin typeface="Arial"/>
              <a:ea typeface="Arial"/>
              <a:cs typeface="Arial"/>
              <a:sym typeface="Arial"/>
            </a:endParaRPr>
          </a:p>
        </p:txBody>
      </p:sp>
      <p:sp>
        <p:nvSpPr>
          <p:cNvPr id="110" name="Google Shape;110;p2"/>
          <p:cNvSpPr txBox="1"/>
          <p:nvPr/>
        </p:nvSpPr>
        <p:spPr>
          <a:xfrm>
            <a:off x="995300" y="3752050"/>
            <a:ext cx="3345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entury Gothic"/>
                <a:ea typeface="Century Gothic"/>
                <a:cs typeface="Century Gothic"/>
                <a:sym typeface="Century Gothic"/>
              </a:rPr>
              <a:t>7</a:t>
            </a:r>
            <a:endParaRPr sz="1400" b="0" i="0" u="none" strike="noStrike" cap="none">
              <a:solidFill>
                <a:srgbClr val="000000"/>
              </a:solidFill>
              <a:latin typeface="Arial"/>
              <a:ea typeface="Arial"/>
              <a:cs typeface="Arial"/>
              <a:sym typeface="Arial"/>
            </a:endParaRPr>
          </a:p>
        </p:txBody>
      </p:sp>
      <p:grpSp>
        <p:nvGrpSpPr>
          <p:cNvPr id="111" name="Google Shape;111;p2"/>
          <p:cNvGrpSpPr/>
          <p:nvPr/>
        </p:nvGrpSpPr>
        <p:grpSpPr>
          <a:xfrm>
            <a:off x="2" y="6274578"/>
            <a:ext cx="7487477" cy="369332"/>
            <a:chOff x="1" y="6258465"/>
            <a:chExt cx="4491732" cy="369332"/>
          </a:xfrm>
        </p:grpSpPr>
        <p:sp>
          <p:nvSpPr>
            <p:cNvPr id="112" name="Google Shape;112;p2"/>
            <p:cNvSpPr/>
            <p:nvPr/>
          </p:nvSpPr>
          <p:spPr>
            <a:xfrm>
              <a:off x="1" y="6269566"/>
              <a:ext cx="4393867" cy="353504"/>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 name="Google Shape;113;p2"/>
            <p:cNvSpPr txBox="1"/>
            <p:nvPr/>
          </p:nvSpPr>
          <p:spPr>
            <a:xfrm>
              <a:off x="163287" y="6258465"/>
              <a:ext cx="432844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Module 11: Your Health and the Environment</a:t>
              </a:r>
              <a:endParaRPr sz="1400" b="0" i="0" u="none" strike="noStrike" cap="none">
                <a:solidFill>
                  <a:srgbClr val="000000"/>
                </a:solidFill>
                <a:latin typeface="Arial"/>
                <a:ea typeface="Arial"/>
                <a:cs typeface="Arial"/>
                <a:sym typeface="Arial"/>
              </a:endParaRPr>
            </a:p>
          </p:txBody>
        </p:sp>
      </p:grpSp>
      <p:sp>
        <p:nvSpPr>
          <p:cNvPr id="114" name="Google Shape;114;p2"/>
          <p:cNvSpPr txBox="1"/>
          <p:nvPr/>
        </p:nvSpPr>
        <p:spPr>
          <a:xfrm>
            <a:off x="995309" y="5557376"/>
            <a:ext cx="5429554"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2"/>
                </a:solidFill>
                <a:latin typeface="Century Gothic"/>
                <a:ea typeface="Century Gothic"/>
                <a:cs typeface="Century Gothic"/>
                <a:sym typeface="Century Gothic"/>
              </a:rPr>
              <a:t>*Please refer to individual slide notes for data references and information sources.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431" name="Google Shape;431;g1b82df47d55_2_54"/>
          <p:cNvPicPr preferRelativeResize="0"/>
          <p:nvPr/>
        </p:nvPicPr>
        <p:blipFill rotWithShape="1">
          <a:blip r:embed="rId3">
            <a:alphaModFix/>
          </a:blip>
          <a:srcRect t="7417" b="20279"/>
          <a:stretch/>
        </p:blipFill>
        <p:spPr>
          <a:xfrm>
            <a:off x="7147225" y="359325"/>
            <a:ext cx="5040148" cy="2313248"/>
          </a:xfrm>
          <a:prstGeom prst="rect">
            <a:avLst/>
          </a:prstGeom>
          <a:noFill/>
          <a:ln>
            <a:noFill/>
          </a:ln>
        </p:spPr>
      </p:pic>
      <p:sp>
        <p:nvSpPr>
          <p:cNvPr id="433" name="Google Shape;433;g1b82df47d55_2_54"/>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4" name="Google Shape;434;g1b82df47d55_2_54"/>
          <p:cNvSpPr txBox="1">
            <a:spLocks noGrp="1"/>
          </p:cNvSpPr>
          <p:nvPr>
            <p:ph type="title"/>
          </p:nvPr>
        </p:nvSpPr>
        <p:spPr>
          <a:xfrm>
            <a:off x="139851" y="-46300"/>
            <a:ext cx="55200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dirty="0">
                <a:solidFill>
                  <a:schemeClr val="lt1"/>
                </a:solidFill>
                <a:latin typeface="Arial"/>
                <a:ea typeface="Arial"/>
                <a:cs typeface="Arial"/>
                <a:sym typeface="Arial"/>
              </a:rPr>
              <a:t>Wastewater</a:t>
            </a:r>
            <a:endParaRPr dirty="0"/>
          </a:p>
        </p:txBody>
      </p:sp>
      <p:sp>
        <p:nvSpPr>
          <p:cNvPr id="435" name="Google Shape;435;g1b82df47d55_2_54"/>
          <p:cNvSpPr txBox="1">
            <a:spLocks noGrp="1"/>
          </p:cNvSpPr>
          <p:nvPr>
            <p:ph type="body" idx="1"/>
          </p:nvPr>
        </p:nvSpPr>
        <p:spPr>
          <a:xfrm>
            <a:off x="211350" y="952869"/>
            <a:ext cx="6726300" cy="1244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458A50"/>
              </a:buClr>
              <a:buSzPts val="1800"/>
              <a:buFont typeface="Arial"/>
              <a:buNone/>
            </a:pPr>
            <a:r>
              <a:rPr lang="en-US" sz="2000">
                <a:solidFill>
                  <a:srgbClr val="458A5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As more people move into the Bay watershed, more waste will be produced </a:t>
            </a:r>
            <a:r>
              <a:rPr lang="en-US" sz="2000">
                <a:solidFill>
                  <a:srgbClr val="458A5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2"/>
                  </a:ext>
                </a:extLst>
              </a:rPr>
              <a:t>and flow into sewage treatment plants.</a:t>
            </a:r>
            <a:r>
              <a:rPr lang="en-US" sz="2000">
                <a:solidFill>
                  <a:srgbClr val="458A5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 </a:t>
            </a:r>
            <a:endParaRPr sz="2000">
              <a:solidFill>
                <a:srgbClr val="458A50"/>
              </a:solidFill>
            </a:endParaRPr>
          </a:p>
          <a:p>
            <a:pPr marL="0" lvl="0" indent="0" algn="l" rtl="0">
              <a:lnSpc>
                <a:spcPct val="100000"/>
              </a:lnSpc>
              <a:spcBef>
                <a:spcPts val="0"/>
              </a:spcBef>
              <a:spcAft>
                <a:spcPts val="0"/>
              </a:spcAft>
              <a:buSzPts val="2800"/>
              <a:buNone/>
            </a:pPr>
            <a:endParaRPr sz="2200" b="1">
              <a:solidFill>
                <a:srgbClr val="458A50"/>
              </a:solidFill>
            </a:endParaRPr>
          </a:p>
        </p:txBody>
      </p:sp>
      <p:sp>
        <p:nvSpPr>
          <p:cNvPr id="436" name="Google Shape;436;g1b82df47d55_2_54"/>
          <p:cNvSpPr/>
          <p:nvPr/>
        </p:nvSpPr>
        <p:spPr>
          <a:xfrm>
            <a:off x="7147308" y="2099"/>
            <a:ext cx="5040000" cy="396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Century Gothic"/>
                <a:ea typeface="Century Gothic"/>
                <a:cs typeface="Century Gothic"/>
                <a:sym typeface="Century Gothic"/>
              </a:rPr>
              <a:t>Case study: Coastal Virginia </a:t>
            </a:r>
            <a:endParaRPr sz="1400" b="0" i="0" u="none" strike="noStrike" cap="none" dirty="0">
              <a:solidFill>
                <a:srgbClr val="000000"/>
              </a:solidFill>
              <a:latin typeface="Arial"/>
              <a:ea typeface="Arial"/>
              <a:cs typeface="Arial"/>
              <a:sym typeface="Arial"/>
            </a:endParaRPr>
          </a:p>
        </p:txBody>
      </p:sp>
      <p:sp>
        <p:nvSpPr>
          <p:cNvPr id="437" name="Google Shape;437;g1b82df47d55_2_54"/>
          <p:cNvSpPr txBox="1"/>
          <p:nvPr/>
        </p:nvSpPr>
        <p:spPr>
          <a:xfrm>
            <a:off x="56400" y="2197275"/>
            <a:ext cx="6936000" cy="3509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entury Gothic"/>
                <a:ea typeface="Century Gothic"/>
                <a:cs typeface="Century Gothic"/>
                <a:sym typeface="Century Gothic"/>
              </a:rPr>
              <a:t>Upgrades to wastewater treatment plants to repair or prevent failures can cost billions. While costs are expensive upfront, it saves more money in the long run due to the effectiveness of </a:t>
            </a:r>
            <a:r>
              <a:rPr lang="en-US" sz="1800" b="1" i="0" u="none" strike="noStrike" cap="none" dirty="0">
                <a:solidFill>
                  <a:schemeClr val="accent1"/>
                </a:solidFill>
                <a:latin typeface="Century Gothic"/>
                <a:ea typeface="Century Gothic"/>
                <a:cs typeface="Century Gothic"/>
                <a:sym typeface="Century Gothic"/>
              </a:rPr>
              <a:t>Biological Nutrient Removal (BNR)</a:t>
            </a:r>
            <a:r>
              <a:rPr lang="en-US" sz="1800" b="0" i="0" u="none" strike="noStrike" cap="none" dirty="0">
                <a:solidFill>
                  <a:schemeClr val="dk1"/>
                </a:solidFill>
                <a:latin typeface="Century Gothic"/>
                <a:ea typeface="Century Gothic"/>
                <a:cs typeface="Century Gothic"/>
                <a:sym typeface="Century Gothic"/>
              </a:rPr>
              <a:t> and </a:t>
            </a:r>
            <a:r>
              <a:rPr lang="en-US" sz="1800" b="1" i="0" u="none" strike="noStrike" cap="none" dirty="0">
                <a:solidFill>
                  <a:schemeClr val="accent1"/>
                </a:solidFill>
                <a:latin typeface="Century Gothic"/>
                <a:ea typeface="Century Gothic"/>
                <a:cs typeface="Century Gothic"/>
                <a:sym typeface="Century Gothic"/>
              </a:rPr>
              <a:t>Enhanced Nutrient Removal (ENR)</a:t>
            </a:r>
            <a:r>
              <a:rPr lang="en-US" sz="1800" b="0" i="0" u="none" strike="noStrike" cap="none" dirty="0">
                <a:solidFill>
                  <a:schemeClr val="dk1"/>
                </a:solidFill>
                <a:latin typeface="Century Gothic"/>
                <a:ea typeface="Century Gothic"/>
                <a:cs typeface="Century Gothic"/>
                <a:sym typeface="Century Gothic"/>
              </a:rPr>
              <a:t> technologies that remove chemicals, including PCBs.</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entury Gothic"/>
                <a:ea typeface="Century Gothic"/>
                <a:cs typeface="Century Gothic"/>
                <a:sym typeface="Century Gothic"/>
              </a:rPr>
              <a:t>In addition to upgrades at treatment plants, Maryland, Pennsylvania and Virginia have adopted nutrient-trading programs which are designed to decrease the amount of nitrogen and phosphorus pollution entering the Chesapeake Bay watershed.</a:t>
            </a:r>
            <a:endParaRPr sz="1800" b="0" i="0" u="none" strike="noStrike" cap="none" dirty="0">
              <a:solidFill>
                <a:schemeClr val="dk1"/>
              </a:solidFill>
              <a:latin typeface="Century Gothic"/>
              <a:ea typeface="Century Gothic"/>
              <a:cs typeface="Century Gothic"/>
              <a:sym typeface="Century Gothic"/>
            </a:endParaRPr>
          </a:p>
        </p:txBody>
      </p:sp>
      <p:pic>
        <p:nvPicPr>
          <p:cNvPr id="438" name="Google Shape;438;g1b82df47d55_2_54"/>
          <p:cNvPicPr preferRelativeResize="0"/>
          <p:nvPr/>
        </p:nvPicPr>
        <p:blipFill rotWithShape="1">
          <a:blip r:embed="rId4">
            <a:alphaModFix/>
          </a:blip>
          <a:srcRect/>
          <a:stretch/>
        </p:blipFill>
        <p:spPr>
          <a:xfrm>
            <a:off x="4045912" y="92124"/>
            <a:ext cx="610298" cy="610298"/>
          </a:xfrm>
          <a:prstGeom prst="rect">
            <a:avLst/>
          </a:prstGeom>
          <a:noFill/>
          <a:ln>
            <a:noFill/>
          </a:ln>
        </p:spPr>
      </p:pic>
      <p:pic>
        <p:nvPicPr>
          <p:cNvPr id="439" name="Google Shape;439;g1b82df47d55_2_54"/>
          <p:cNvPicPr preferRelativeResize="0"/>
          <p:nvPr/>
        </p:nvPicPr>
        <p:blipFill rotWithShape="1">
          <a:blip r:embed="rId5">
            <a:alphaModFix/>
          </a:blip>
          <a:srcRect/>
          <a:stretch/>
        </p:blipFill>
        <p:spPr>
          <a:xfrm>
            <a:off x="4561637" y="73602"/>
            <a:ext cx="647342" cy="647342"/>
          </a:xfrm>
          <a:prstGeom prst="rect">
            <a:avLst/>
          </a:prstGeom>
          <a:noFill/>
          <a:ln>
            <a:noFill/>
          </a:ln>
        </p:spPr>
      </p:pic>
      <p:sp>
        <p:nvSpPr>
          <p:cNvPr id="440" name="Google Shape;440;g1b82df47d55_2_54"/>
          <p:cNvSpPr txBox="1"/>
          <p:nvPr/>
        </p:nvSpPr>
        <p:spPr>
          <a:xfrm>
            <a:off x="7151625" y="2672575"/>
            <a:ext cx="5040300" cy="3513752"/>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1000"/>
              </a:spcBef>
              <a:spcAft>
                <a:spcPts val="0"/>
              </a:spcAft>
              <a:buClr>
                <a:srgbClr val="000000"/>
              </a:buClr>
              <a:buSzPts val="1800"/>
              <a:buFont typeface="Arial"/>
              <a:buNone/>
            </a:pPr>
            <a:r>
              <a:rPr lang="en-US" sz="1600" b="0" i="0" u="none" strike="noStrike" cap="none" dirty="0">
                <a:solidFill>
                  <a:srgbClr val="1B1B1B"/>
                </a:solidFill>
                <a:latin typeface="Century Gothic"/>
                <a:ea typeface="Century Gothic"/>
                <a:cs typeface="Century Gothic"/>
                <a:sym typeface="Century Gothic"/>
              </a:rPr>
              <a:t>I</a:t>
            </a:r>
            <a:r>
              <a:rPr lang="en-US" sz="1600" b="0" i="0" u="none" strike="noStrike" cap="none" dirty="0">
                <a:solidFill>
                  <a:srgbClr val="1B1B1B"/>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4"/>
                  </a:ext>
                </a:extLst>
              </a:rPr>
              <a:t>n Gloucester Point, Virginia, sea level rise causes flooding, overly saturated soil, and is linked to septic systems failures in the Middle Peninsula</a:t>
            </a:r>
            <a:r>
              <a:rPr lang="en-US" sz="1600" b="0" i="0" u="none" strike="noStrike" cap="none" dirty="0">
                <a:solidFill>
                  <a:srgbClr val="1B1B1B"/>
                </a:solidFill>
                <a:latin typeface="Century Gothic"/>
                <a:ea typeface="Century Gothic"/>
                <a:cs typeface="Century Gothic"/>
                <a:sym typeface="Century Gothic"/>
              </a:rPr>
              <a:t> region. Septic failures result in sewage leakages and creates a dangerous situation for humans and animals who live in and depend on the Bay and its resources. As a result, several key issues have been highlighted as areas for local officials to improve upon. 1) Gather more data on septic systems, 2) Create policies that take the financial burden of repairs off citizens, 3.) Increase regulations and enforce laws. Learn more about this work </a:t>
            </a:r>
            <a:r>
              <a:rPr lang="en-US" sz="1600" b="0" i="0" u="sng" strike="noStrike" cap="none" dirty="0">
                <a:solidFill>
                  <a:schemeClr val="hlink"/>
                </a:solidFill>
                <a:latin typeface="Century Gothic"/>
                <a:ea typeface="Century Gothic"/>
                <a:cs typeface="Century Gothic"/>
                <a:sym typeface="Century Gothic"/>
                <a:hlinkClick r:id="rId6"/>
              </a:rPr>
              <a:t>here.</a:t>
            </a:r>
            <a:endParaRPr sz="1000" b="0" i="0" u="none" strike="noStrike" cap="none" dirty="0">
              <a:solidFill>
                <a:srgbClr val="1B1B1B"/>
              </a:solidFill>
              <a:latin typeface="Century Gothic"/>
              <a:ea typeface="Century Gothic"/>
              <a:cs typeface="Century Gothic"/>
              <a:sym typeface="Century Gothic"/>
            </a:endParaRPr>
          </a:p>
        </p:txBody>
      </p:sp>
      <p:sp>
        <p:nvSpPr>
          <p:cNvPr id="441" name="Google Shape;441;g1b82df47d55_2_54"/>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442" name="Google Shape;442;g1b82df47d55_2_54"/>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43" name="Google Shape;443;g1b82df47d55_2_54"/>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g1b82df47d55_2_10"/>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0" name="Google Shape;450;g1b82df47d55_2_10"/>
          <p:cNvSpPr txBox="1">
            <a:spLocks noGrp="1"/>
          </p:cNvSpPr>
          <p:nvPr>
            <p:ph type="title"/>
          </p:nvPr>
        </p:nvSpPr>
        <p:spPr>
          <a:xfrm>
            <a:off x="139853" y="-46300"/>
            <a:ext cx="62199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dirty="0">
                <a:solidFill>
                  <a:schemeClr val="lt1"/>
                </a:solidFill>
                <a:latin typeface="Arial"/>
                <a:ea typeface="Arial"/>
                <a:cs typeface="Arial"/>
                <a:sym typeface="Arial"/>
              </a:rPr>
              <a:t>Waste Disposal</a:t>
            </a:r>
            <a:endParaRPr dirty="0"/>
          </a:p>
        </p:txBody>
      </p:sp>
      <p:sp>
        <p:nvSpPr>
          <p:cNvPr id="451" name="Google Shape;451;g1b82df47d55_2_10"/>
          <p:cNvSpPr txBox="1">
            <a:spLocks noGrp="1"/>
          </p:cNvSpPr>
          <p:nvPr>
            <p:ph type="body" idx="1"/>
          </p:nvPr>
        </p:nvSpPr>
        <p:spPr>
          <a:xfrm>
            <a:off x="272200" y="757779"/>
            <a:ext cx="11680200" cy="68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458A50"/>
              </a:buClr>
              <a:buSzPts val="1800"/>
              <a:buNone/>
            </a:pPr>
            <a:r>
              <a:rPr lang="en-US" sz="2000">
                <a:solidFill>
                  <a:srgbClr val="448A50"/>
                </a:solidFill>
              </a:rPr>
              <a:t>How waste, created by humans, is handled can impact environmental health. The two main methods are incineration (burning waste) and landfilling (burying waste).</a:t>
            </a:r>
            <a:endParaRPr sz="2000">
              <a:solidFill>
                <a:schemeClr val="dk1"/>
              </a:solidFill>
            </a:endParaRPr>
          </a:p>
        </p:txBody>
      </p:sp>
      <p:pic>
        <p:nvPicPr>
          <p:cNvPr id="452" name="Google Shape;452;g1b82df47d55_2_10"/>
          <p:cNvPicPr preferRelativeResize="0"/>
          <p:nvPr/>
        </p:nvPicPr>
        <p:blipFill rotWithShape="1">
          <a:blip r:embed="rId3">
            <a:alphaModFix/>
          </a:blip>
          <a:srcRect/>
          <a:stretch/>
        </p:blipFill>
        <p:spPr>
          <a:xfrm>
            <a:off x="475934" y="3982473"/>
            <a:ext cx="2779341" cy="1968502"/>
          </a:xfrm>
          <a:prstGeom prst="rect">
            <a:avLst/>
          </a:prstGeom>
          <a:noFill/>
          <a:ln>
            <a:noFill/>
          </a:ln>
        </p:spPr>
      </p:pic>
      <p:sp>
        <p:nvSpPr>
          <p:cNvPr id="453" name="Google Shape;453;g1b82df47d55_2_10"/>
          <p:cNvSpPr txBox="1"/>
          <p:nvPr/>
        </p:nvSpPr>
        <p:spPr>
          <a:xfrm>
            <a:off x="3447350" y="1751050"/>
            <a:ext cx="8505000" cy="16623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2000"/>
              <a:buFont typeface="Arial"/>
              <a:buNone/>
            </a:pPr>
            <a:r>
              <a:rPr lang="en-US" sz="2000" b="1" i="0" u="none" strike="noStrike" cap="none">
                <a:solidFill>
                  <a:schemeClr val="dk1"/>
                </a:solidFill>
                <a:latin typeface="Century Gothic"/>
                <a:ea typeface="Century Gothic"/>
                <a:cs typeface="Century Gothic"/>
                <a:sym typeface="Century Gothic"/>
              </a:rPr>
              <a:t>Incineration</a:t>
            </a:r>
            <a:endParaRPr sz="2000" b="1"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While incineration facilities can convert waste-to-energy, the byproduct is toxic ash that ends up in landfills. Incineration also releases cancer-causing chemicals and poses a greater risk for low-income and minority groups who often live near incinerators.</a:t>
            </a:r>
            <a:endParaRPr sz="1800" b="0" i="0" u="none" strike="noStrike" cap="none">
              <a:solidFill>
                <a:srgbClr val="000000"/>
              </a:solidFill>
              <a:latin typeface="Century Gothic"/>
              <a:ea typeface="Century Gothic"/>
              <a:cs typeface="Century Gothic"/>
              <a:sym typeface="Century Gothic"/>
            </a:endParaRPr>
          </a:p>
        </p:txBody>
      </p:sp>
      <p:pic>
        <p:nvPicPr>
          <p:cNvPr id="454" name="Google Shape;454;g1b82df47d55_2_10"/>
          <p:cNvPicPr preferRelativeResize="0"/>
          <p:nvPr/>
        </p:nvPicPr>
        <p:blipFill rotWithShape="1">
          <a:blip r:embed="rId4">
            <a:alphaModFix/>
          </a:blip>
          <a:srcRect/>
          <a:stretch/>
        </p:blipFill>
        <p:spPr>
          <a:xfrm>
            <a:off x="11407112" y="26852"/>
            <a:ext cx="647342" cy="647342"/>
          </a:xfrm>
          <a:prstGeom prst="rect">
            <a:avLst/>
          </a:prstGeom>
          <a:noFill/>
          <a:ln>
            <a:noFill/>
          </a:ln>
        </p:spPr>
      </p:pic>
      <p:pic>
        <p:nvPicPr>
          <p:cNvPr id="455" name="Google Shape;455;g1b82df47d55_2_10"/>
          <p:cNvPicPr preferRelativeResize="0"/>
          <p:nvPr/>
        </p:nvPicPr>
        <p:blipFill rotWithShape="1">
          <a:blip r:embed="rId5">
            <a:alphaModFix/>
          </a:blip>
          <a:srcRect/>
          <a:stretch/>
        </p:blipFill>
        <p:spPr>
          <a:xfrm>
            <a:off x="10873012" y="45382"/>
            <a:ext cx="610299" cy="610299"/>
          </a:xfrm>
          <a:prstGeom prst="rect">
            <a:avLst/>
          </a:prstGeom>
          <a:noFill/>
          <a:ln>
            <a:noFill/>
          </a:ln>
        </p:spPr>
      </p:pic>
      <p:pic>
        <p:nvPicPr>
          <p:cNvPr id="456" name="Google Shape;456;g1b82df47d55_2_10"/>
          <p:cNvPicPr preferRelativeResize="0"/>
          <p:nvPr/>
        </p:nvPicPr>
        <p:blipFill rotWithShape="1">
          <a:blip r:embed="rId6">
            <a:alphaModFix/>
          </a:blip>
          <a:srcRect/>
          <a:stretch/>
        </p:blipFill>
        <p:spPr>
          <a:xfrm>
            <a:off x="475926" y="1739962"/>
            <a:ext cx="2779351" cy="1852448"/>
          </a:xfrm>
          <a:prstGeom prst="rect">
            <a:avLst/>
          </a:prstGeom>
          <a:noFill/>
          <a:ln>
            <a:noFill/>
          </a:ln>
        </p:spPr>
      </p:pic>
      <p:sp>
        <p:nvSpPr>
          <p:cNvPr id="457" name="Google Shape;457;g1b82df47d55_2_10"/>
          <p:cNvSpPr txBox="1"/>
          <p:nvPr/>
        </p:nvSpPr>
        <p:spPr>
          <a:xfrm>
            <a:off x="3447350" y="3818550"/>
            <a:ext cx="8505000" cy="22164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2000"/>
              <a:buFont typeface="Arial"/>
              <a:buNone/>
            </a:pPr>
            <a:r>
              <a:rPr lang="en-US" sz="2000" b="1" i="0" u="none" strike="noStrike" cap="none" dirty="0">
                <a:solidFill>
                  <a:srgbClr val="000000"/>
                </a:solidFill>
                <a:latin typeface="Century Gothic"/>
                <a:ea typeface="Century Gothic"/>
                <a:cs typeface="Century Gothic"/>
                <a:sym typeface="Century Gothic"/>
              </a:rPr>
              <a:t>Landfilling</a:t>
            </a:r>
            <a:endParaRPr sz="20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Century Gothic"/>
                <a:ea typeface="Century Gothic"/>
                <a:cs typeface="Century Gothic"/>
                <a:sym typeface="Century Gothic"/>
              </a:rPr>
              <a:t>There are several types of landfills that sort waste based on its properties. Municipal Solid Waste (MSW) is the everyday waste we create and is the landfill most people think of when taking a trip to the local dump. Other types of landfills were created to handle other waste like industrial waste, Coal Combustion Residuals (CCR) and coal ash, hazardous waste, Construction and Demolition (C&amp;D) and PCBs.</a:t>
            </a:r>
            <a:endParaRPr sz="1800" b="0" i="0" u="none" strike="noStrike" cap="none" dirty="0">
              <a:solidFill>
                <a:srgbClr val="000000"/>
              </a:solidFill>
              <a:latin typeface="Century Gothic"/>
              <a:ea typeface="Century Gothic"/>
              <a:cs typeface="Century Gothic"/>
              <a:sym typeface="Century Gothic"/>
            </a:endParaRPr>
          </a:p>
        </p:txBody>
      </p:sp>
      <p:sp>
        <p:nvSpPr>
          <p:cNvPr id="458" name="Google Shape;458;g1b82df47d55_2_10"/>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459" name="Google Shape;459;g1b82df47d55_2_10"/>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g1b82df47d55_2_10"/>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7" name="Google Shape;467;g1d3a1965cce_0_36"/>
          <p:cNvSpPr txBox="1">
            <a:spLocks noGrp="1"/>
          </p:cNvSpPr>
          <p:nvPr>
            <p:ph type="title"/>
          </p:nvPr>
        </p:nvSpPr>
        <p:spPr>
          <a:xfrm>
            <a:off x="139837" y="-46300"/>
            <a:ext cx="68676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Understanding Needs and Perceptions</a:t>
            </a:r>
            <a:endParaRPr/>
          </a:p>
        </p:txBody>
      </p:sp>
      <p:sp>
        <p:nvSpPr>
          <p:cNvPr id="468" name="Google Shape;468;g1d3a1965cce_0_36"/>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9" name="Google Shape;469;g1d3a1965cce_0_36"/>
          <p:cNvSpPr txBox="1"/>
          <p:nvPr/>
        </p:nvSpPr>
        <p:spPr>
          <a:xfrm>
            <a:off x="139838" y="-46300"/>
            <a:ext cx="5520000" cy="8646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Waste Disposal</a:t>
            </a:r>
            <a:endParaRPr sz="2800" b="0" i="0" u="none" strike="noStrike" cap="none">
              <a:solidFill>
                <a:schemeClr val="dk2"/>
              </a:solidFill>
              <a:latin typeface="Impact"/>
              <a:ea typeface="Impact"/>
              <a:cs typeface="Impact"/>
              <a:sym typeface="Impact"/>
            </a:endParaRPr>
          </a:p>
        </p:txBody>
      </p:sp>
      <p:sp>
        <p:nvSpPr>
          <p:cNvPr id="470" name="Google Shape;470;g1d3a1965cce_0_36"/>
          <p:cNvSpPr/>
          <p:nvPr/>
        </p:nvSpPr>
        <p:spPr>
          <a:xfrm>
            <a:off x="7369450" y="2100"/>
            <a:ext cx="4822500" cy="492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Case study: York, Pennsylvania </a:t>
            </a:r>
            <a:endParaRPr sz="1800" b="0" i="0" u="none" strike="noStrike" cap="none">
              <a:solidFill>
                <a:schemeClr val="lt1"/>
              </a:solidFill>
              <a:latin typeface="Century Gothic"/>
              <a:ea typeface="Century Gothic"/>
              <a:cs typeface="Century Gothic"/>
              <a:sym typeface="Century Gothic"/>
            </a:endParaRPr>
          </a:p>
        </p:txBody>
      </p:sp>
      <p:sp>
        <p:nvSpPr>
          <p:cNvPr id="471" name="Google Shape;471;g1d3a1965cce_0_36"/>
          <p:cNvSpPr txBox="1"/>
          <p:nvPr/>
        </p:nvSpPr>
        <p:spPr>
          <a:xfrm>
            <a:off x="7417700" y="2421300"/>
            <a:ext cx="4698000" cy="363173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600" b="0" i="0" u="none" strike="noStrike" cap="none" dirty="0">
                <a:solidFill>
                  <a:srgbClr val="000000"/>
                </a:solidFill>
                <a:latin typeface="Century Gothic"/>
                <a:ea typeface="Century Gothic"/>
                <a:cs typeface="Century Gothic"/>
                <a:sym typeface="Century Gothic"/>
              </a:rPr>
              <a:t>The Lower Susquehanna Riverkeeper group conducted water sampling from a discharge pipe leading into Kreutz Creek from Modern Landfill. The results revealed high levels of PFAS. EPA data further suggests that discharge of nitrogen, boron and fecal coliform is coming from the landfill’s discharged, treated wastewater. As a result, the landfill has built a $23 million treatment plant. This investment protects local residents from respiratory issues, cancers, diseases/illnesses and other health impacts. Read more about what happened at Kreutz Creek </a:t>
            </a:r>
            <a:r>
              <a:rPr lang="en-US" sz="1600" b="0" i="0" u="sng" strike="noStrike" cap="none" dirty="0">
                <a:solidFill>
                  <a:schemeClr val="hlink"/>
                </a:solidFill>
                <a:latin typeface="Century Gothic"/>
                <a:ea typeface="Century Gothic"/>
                <a:cs typeface="Century Gothic"/>
                <a:sym typeface="Century Gothic"/>
                <a:hlinkClick r:id="rId3"/>
              </a:rPr>
              <a:t>here</a:t>
            </a:r>
            <a:r>
              <a:rPr lang="en-US" sz="1600" b="0" i="0" u="none" strike="noStrike" cap="none" dirty="0">
                <a:solidFill>
                  <a:srgbClr val="000000"/>
                </a:solidFill>
                <a:latin typeface="Century Gothic"/>
                <a:ea typeface="Century Gothic"/>
                <a:cs typeface="Century Gothic"/>
                <a:sym typeface="Century Gothic"/>
              </a:rPr>
              <a:t>.</a:t>
            </a:r>
            <a:endParaRPr sz="1600" b="0" i="0" u="none" strike="noStrike" cap="none" dirty="0">
              <a:solidFill>
                <a:srgbClr val="000000"/>
              </a:solidFill>
              <a:latin typeface="Century Gothic"/>
              <a:ea typeface="Century Gothic"/>
              <a:cs typeface="Century Gothic"/>
              <a:sym typeface="Century Gothic"/>
            </a:endParaRPr>
          </a:p>
        </p:txBody>
      </p:sp>
      <p:sp>
        <p:nvSpPr>
          <p:cNvPr id="472" name="Google Shape;472;g1d3a1965cce_0_36"/>
          <p:cNvSpPr txBox="1"/>
          <p:nvPr/>
        </p:nvSpPr>
        <p:spPr>
          <a:xfrm>
            <a:off x="139850" y="735600"/>
            <a:ext cx="6901800" cy="1416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448A50"/>
                </a:solidFill>
                <a:latin typeface="Century Gothic"/>
                <a:ea typeface="Century Gothic"/>
                <a:cs typeface="Century Gothic"/>
                <a:sym typeface="Century Gothic"/>
              </a:rPr>
              <a:t>A byproduct of the landfilling process is </a:t>
            </a:r>
            <a:r>
              <a:rPr lang="en-US" sz="2000" b="1" i="0" u="none" strike="noStrike" cap="none" dirty="0">
                <a:solidFill>
                  <a:schemeClr val="accent1"/>
                </a:solidFill>
                <a:latin typeface="Century Gothic"/>
                <a:ea typeface="Century Gothic"/>
                <a:cs typeface="Century Gothic"/>
                <a:sym typeface="Century Gothic"/>
              </a:rPr>
              <a:t>leachate</a:t>
            </a:r>
            <a:r>
              <a:rPr lang="en-US" sz="2000" b="0" i="0" u="none" strike="noStrike" cap="none" dirty="0">
                <a:solidFill>
                  <a:srgbClr val="448A50"/>
                </a:solidFill>
                <a:latin typeface="Century Gothic"/>
                <a:ea typeface="Century Gothic"/>
                <a:cs typeface="Century Gothic"/>
                <a:sym typeface="Century Gothic"/>
              </a:rPr>
              <a:t>, a liquid that forms when rainwater travels through a landfill, interacts with waste, pulls out chemicals and flows into waterways.</a:t>
            </a:r>
            <a:endParaRPr sz="2000" b="0" i="0" u="none" strike="noStrike" cap="none" dirty="0">
              <a:solidFill>
                <a:srgbClr val="448A50"/>
              </a:solidFill>
              <a:latin typeface="Century Gothic"/>
              <a:ea typeface="Century Gothic"/>
              <a:cs typeface="Century Gothic"/>
              <a:sym typeface="Century Gothic"/>
            </a:endParaRPr>
          </a:p>
        </p:txBody>
      </p:sp>
      <p:sp>
        <p:nvSpPr>
          <p:cNvPr id="473" name="Google Shape;473;g1d3a1965cce_0_36"/>
          <p:cNvSpPr txBox="1"/>
          <p:nvPr/>
        </p:nvSpPr>
        <p:spPr>
          <a:xfrm>
            <a:off x="1008325" y="2386300"/>
            <a:ext cx="5130600" cy="43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600" b="1" i="0" u="none" strike="noStrike" cap="none" dirty="0">
                <a:solidFill>
                  <a:srgbClr val="000000"/>
                </a:solidFill>
                <a:latin typeface="Century Gothic"/>
                <a:ea typeface="Century Gothic"/>
                <a:cs typeface="Century Gothic"/>
                <a:sym typeface="Century Gothic"/>
              </a:rPr>
              <a:t>Leachate →</a:t>
            </a:r>
            <a:r>
              <a:rPr lang="en-US" sz="1600" b="1" i="0" u="none" strike="noStrike" cap="none" dirty="0">
                <a:solidFill>
                  <a:srgbClr val="000000"/>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 </a:t>
            </a:r>
            <a:r>
              <a:rPr lang="en-US" sz="1600" b="1" i="0" u="none" strike="noStrike" cap="none" dirty="0">
                <a:solidFill>
                  <a:srgbClr val="000000"/>
                </a:solidFill>
                <a:latin typeface="Century Gothic"/>
                <a:ea typeface="Century Gothic"/>
                <a:cs typeface="Century Gothic"/>
                <a:sym typeface="Century Gothic"/>
              </a:rPr>
              <a:t>Nutrient Pollution → Dead zones</a:t>
            </a:r>
            <a:endParaRPr sz="1600" b="1" i="0" u="none" strike="noStrike" cap="none" dirty="0">
              <a:solidFill>
                <a:srgbClr val="000000"/>
              </a:solidFill>
              <a:latin typeface="Century Gothic"/>
              <a:ea typeface="Century Gothic"/>
              <a:cs typeface="Century Gothic"/>
              <a:sym typeface="Century Gothic"/>
            </a:endParaRPr>
          </a:p>
        </p:txBody>
      </p:sp>
      <p:sp>
        <p:nvSpPr>
          <p:cNvPr id="474" name="Google Shape;474;g1d3a1965cce_0_36"/>
          <p:cNvSpPr txBox="1"/>
          <p:nvPr/>
        </p:nvSpPr>
        <p:spPr>
          <a:xfrm>
            <a:off x="988550" y="3052100"/>
            <a:ext cx="61959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Proximity to a landfill hurts property values. </a:t>
            </a:r>
            <a:endParaRPr sz="1800" b="0" i="0" u="none" strike="noStrike" cap="none">
              <a:solidFill>
                <a:srgbClr val="000000"/>
              </a:solidFill>
              <a:latin typeface="Century Gothic"/>
              <a:ea typeface="Century Gothic"/>
              <a:cs typeface="Century Gothic"/>
              <a:sym typeface="Century Gothic"/>
            </a:endParaRPr>
          </a:p>
        </p:txBody>
      </p:sp>
      <p:pic>
        <p:nvPicPr>
          <p:cNvPr id="475" name="Google Shape;475;g1d3a1965cce_0_36"/>
          <p:cNvPicPr preferRelativeResize="0"/>
          <p:nvPr/>
        </p:nvPicPr>
        <p:blipFill rotWithShape="1">
          <a:blip r:embed="rId4">
            <a:alphaModFix/>
          </a:blip>
          <a:srcRect/>
          <a:stretch/>
        </p:blipFill>
        <p:spPr>
          <a:xfrm>
            <a:off x="341212" y="5213949"/>
            <a:ext cx="610298" cy="610298"/>
          </a:xfrm>
          <a:prstGeom prst="rect">
            <a:avLst/>
          </a:prstGeom>
          <a:noFill/>
          <a:ln>
            <a:noFill/>
          </a:ln>
        </p:spPr>
      </p:pic>
      <p:pic>
        <p:nvPicPr>
          <p:cNvPr id="476" name="Google Shape;476;g1d3a1965cce_0_36"/>
          <p:cNvPicPr preferRelativeResize="0"/>
          <p:nvPr/>
        </p:nvPicPr>
        <p:blipFill rotWithShape="1">
          <a:blip r:embed="rId5">
            <a:alphaModFix/>
          </a:blip>
          <a:srcRect/>
          <a:stretch/>
        </p:blipFill>
        <p:spPr>
          <a:xfrm>
            <a:off x="341212" y="2959277"/>
            <a:ext cx="647342" cy="647342"/>
          </a:xfrm>
          <a:prstGeom prst="rect">
            <a:avLst/>
          </a:prstGeom>
          <a:noFill/>
          <a:ln>
            <a:noFill/>
          </a:ln>
        </p:spPr>
      </p:pic>
      <p:pic>
        <p:nvPicPr>
          <p:cNvPr id="477" name="Google Shape;477;g1d3a1965cce_0_36"/>
          <p:cNvPicPr preferRelativeResize="0"/>
          <p:nvPr/>
        </p:nvPicPr>
        <p:blipFill rotWithShape="1">
          <a:blip r:embed="rId6">
            <a:alphaModFix/>
          </a:blip>
          <a:srcRect/>
          <a:stretch/>
        </p:blipFill>
        <p:spPr>
          <a:xfrm>
            <a:off x="341212" y="4000907"/>
            <a:ext cx="610299" cy="610299"/>
          </a:xfrm>
          <a:prstGeom prst="rect">
            <a:avLst/>
          </a:prstGeom>
          <a:noFill/>
          <a:ln>
            <a:noFill/>
          </a:ln>
        </p:spPr>
      </p:pic>
      <p:sp>
        <p:nvSpPr>
          <p:cNvPr id="478" name="Google Shape;478;g1d3a1965cce_0_36"/>
          <p:cNvSpPr txBox="1"/>
          <p:nvPr/>
        </p:nvSpPr>
        <p:spPr>
          <a:xfrm>
            <a:off x="988550" y="3924700"/>
            <a:ext cx="6232800" cy="1015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Landfills and hazardous waste incinerators are more likely to be located near low income and underserved and cause an increase in health problems. </a:t>
            </a:r>
            <a:endParaRPr sz="1800" b="0" i="0" u="none" strike="noStrike" cap="none">
              <a:solidFill>
                <a:srgbClr val="000000"/>
              </a:solidFill>
              <a:latin typeface="Century Gothic"/>
              <a:ea typeface="Century Gothic"/>
              <a:cs typeface="Century Gothic"/>
              <a:sym typeface="Century Gothic"/>
            </a:endParaRPr>
          </a:p>
        </p:txBody>
      </p:sp>
      <p:sp>
        <p:nvSpPr>
          <p:cNvPr id="479" name="Google Shape;479;g1d3a1965cce_0_36"/>
          <p:cNvSpPr txBox="1"/>
          <p:nvPr/>
        </p:nvSpPr>
        <p:spPr>
          <a:xfrm>
            <a:off x="988550" y="5143288"/>
            <a:ext cx="6195900" cy="1015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Century Gothic"/>
                <a:ea typeface="Century Gothic"/>
                <a:cs typeface="Century Gothic"/>
                <a:sym typeface="Century Gothic"/>
              </a:rPr>
              <a:t>Expensive costs associated with cleaning up landfills, leachate and contaminated lands – often </a:t>
            </a:r>
            <a:r>
              <a:rPr lang="en-US" sz="1800" b="1" i="0" u="none" strike="noStrike" cap="none" dirty="0">
                <a:solidFill>
                  <a:schemeClr val="accent1"/>
                </a:solidFill>
                <a:latin typeface="Century Gothic"/>
                <a:ea typeface="Century Gothic"/>
                <a:cs typeface="Century Gothic"/>
                <a:sym typeface="Century Gothic"/>
              </a:rPr>
              <a:t>superfund</a:t>
            </a:r>
            <a:r>
              <a:rPr lang="en-US" sz="1800" b="0" i="0" u="none" strike="noStrike" cap="none" dirty="0">
                <a:solidFill>
                  <a:srgbClr val="000000"/>
                </a:solidFill>
                <a:latin typeface="Century Gothic"/>
                <a:ea typeface="Century Gothic"/>
                <a:cs typeface="Century Gothic"/>
                <a:sym typeface="Century Gothic"/>
              </a:rPr>
              <a:t> or </a:t>
            </a:r>
            <a:r>
              <a:rPr lang="en-US" sz="1800" b="1" i="0" u="none" strike="noStrike" cap="none" dirty="0">
                <a:solidFill>
                  <a:schemeClr val="accent1"/>
                </a:solidFill>
                <a:latin typeface="Century Gothic"/>
                <a:ea typeface="Century Gothic"/>
                <a:cs typeface="Century Gothic"/>
                <a:sym typeface="Century Gothic"/>
              </a:rPr>
              <a:t>brownfield</a:t>
            </a:r>
            <a:r>
              <a:rPr lang="en-US" sz="1800" b="0" i="0" u="none" strike="noStrike" cap="none" dirty="0">
                <a:solidFill>
                  <a:srgbClr val="000000"/>
                </a:solidFill>
                <a:latin typeface="Century Gothic"/>
                <a:ea typeface="Century Gothic"/>
                <a:cs typeface="Century Gothic"/>
                <a:sym typeface="Century Gothic"/>
              </a:rPr>
              <a:t> sites.</a:t>
            </a:r>
            <a:endParaRPr sz="1800" b="0" i="0" u="none" strike="noStrike" cap="none" dirty="0">
              <a:solidFill>
                <a:srgbClr val="000000"/>
              </a:solidFill>
              <a:latin typeface="Century Gothic"/>
              <a:ea typeface="Century Gothic"/>
              <a:cs typeface="Century Gothic"/>
              <a:sym typeface="Century Gothic"/>
            </a:endParaRPr>
          </a:p>
        </p:txBody>
      </p:sp>
      <p:sp>
        <p:nvSpPr>
          <p:cNvPr id="480" name="Google Shape;480;g1d3a1965cce_0_36"/>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481" name="Google Shape;481;g1d3a1965cce_0_36"/>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82" name="Google Shape;482;g1d3a1965cce_0_36"/>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2" name="Picture 1">
            <a:extLst>
              <a:ext uri="{FF2B5EF4-FFF2-40B4-BE49-F238E27FC236}">
                <a16:creationId xmlns:a16="http://schemas.microsoft.com/office/drawing/2014/main" id="{095AFAA7-EA02-CA7D-A287-2EF42CF4C487}"/>
              </a:ext>
            </a:extLst>
          </p:cNvPr>
          <p:cNvPicPr>
            <a:picLocks noChangeAspect="1"/>
          </p:cNvPicPr>
          <p:nvPr/>
        </p:nvPicPr>
        <p:blipFill rotWithShape="1">
          <a:blip r:embed="rId7"/>
          <a:srcRect t="33718" b="7468"/>
          <a:stretch/>
        </p:blipFill>
        <p:spPr>
          <a:xfrm>
            <a:off x="7346110" y="512100"/>
            <a:ext cx="4869180" cy="19092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10"/>
          <p:cNvSpPr txBox="1"/>
          <p:nvPr/>
        </p:nvSpPr>
        <p:spPr>
          <a:xfrm>
            <a:off x="535700" y="410468"/>
            <a:ext cx="5513208" cy="63709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458A50"/>
                </a:solidFill>
                <a:latin typeface="Arial"/>
                <a:ea typeface="Arial"/>
                <a:cs typeface="Arial"/>
                <a:sym typeface="Arial"/>
              </a:rPr>
              <a:t>Diversity, Equity, Inclusion, Justice (DEIJ)</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chemeClr val="dk2"/>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dirty="0">
                <a:solidFill>
                  <a:schemeClr val="dk2"/>
                </a:solidFill>
                <a:latin typeface="Century Gothic"/>
                <a:ea typeface="Century Gothic"/>
                <a:cs typeface="Century Gothic"/>
                <a:sym typeface="Century Gothic"/>
              </a:rPr>
              <a:t>When discussing environmental issues and their implications for human health and safety, there must be a consideration of how to be more inclusive of the different identities and groups of impacted peoples.</a:t>
            </a:r>
            <a:endParaRPr sz="2800" b="0" i="0" u="none" strike="noStrike" cap="none" dirty="0">
              <a:solidFill>
                <a:schemeClr val="dk2"/>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chemeClr val="dk2"/>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800"/>
              <a:buFont typeface="Arial"/>
              <a:buNone/>
            </a:pPr>
            <a:r>
              <a:rPr lang="en-US" sz="2800" b="1" i="1" u="none" strike="noStrike" cap="none" dirty="0">
                <a:solidFill>
                  <a:schemeClr val="dk2"/>
                </a:solidFill>
                <a:latin typeface="Century Gothic"/>
                <a:ea typeface="Century Gothic"/>
                <a:cs typeface="Century Gothic"/>
                <a:sym typeface="Century Gothic"/>
              </a:rPr>
              <a:t>Who is being excluded from the decision-making process? </a:t>
            </a:r>
            <a:endParaRPr sz="2800" b="1" i="1" u="none" strike="noStrike" cap="none" dirty="0">
              <a:solidFill>
                <a:schemeClr val="dk2"/>
              </a:solidFill>
              <a:latin typeface="Century Gothic"/>
              <a:ea typeface="Century Gothic"/>
              <a:cs typeface="Century Gothic"/>
              <a:sym typeface="Century Gothic"/>
            </a:endParaRPr>
          </a:p>
        </p:txBody>
      </p:sp>
      <p:pic>
        <p:nvPicPr>
          <p:cNvPr id="2" name="Picture 1">
            <a:extLst>
              <a:ext uri="{FF2B5EF4-FFF2-40B4-BE49-F238E27FC236}">
                <a16:creationId xmlns:a16="http://schemas.microsoft.com/office/drawing/2014/main" id="{0700553D-6BED-4C2F-A09C-BFBE04C64857}"/>
              </a:ext>
            </a:extLst>
          </p:cNvPr>
          <p:cNvPicPr>
            <a:picLocks noChangeAspect="1"/>
          </p:cNvPicPr>
          <p:nvPr/>
        </p:nvPicPr>
        <p:blipFill rotWithShape="1">
          <a:blip r:embed="rId3"/>
          <a:srcRect l="8847" r="32176"/>
          <a:stretch/>
        </p:blipFill>
        <p:spPr>
          <a:xfrm>
            <a:off x="6143094" y="0"/>
            <a:ext cx="6072969" cy="6858000"/>
          </a:xfrm>
          <a:prstGeom prst="rect">
            <a:avLst/>
          </a:prstGeom>
        </p:spPr>
      </p:pic>
      <p:sp>
        <p:nvSpPr>
          <p:cNvPr id="3" name="Google Shape;199;g1ab82c3190e_0_1">
            <a:extLst>
              <a:ext uri="{FF2B5EF4-FFF2-40B4-BE49-F238E27FC236}">
                <a16:creationId xmlns:a16="http://schemas.microsoft.com/office/drawing/2014/main" id="{D9CD02D8-A36C-4608-1405-2CB4443C9BAB}"/>
              </a:ext>
            </a:extLst>
          </p:cNvPr>
          <p:cNvSpPr/>
          <p:nvPr/>
        </p:nvSpPr>
        <p:spPr>
          <a:xfrm>
            <a:off x="6143094" y="0"/>
            <a:ext cx="6072968" cy="515566"/>
          </a:xfrm>
          <a:prstGeom prst="rect">
            <a:avLst/>
          </a:prstGeom>
          <a:solidFill>
            <a:srgbClr val="D9EAD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900" dirty="0">
                <a:solidFill>
                  <a:schemeClr val="tx1"/>
                </a:solidFill>
                <a:latin typeface="Century Gothic" panose="020B0502020202020204" pitchFamily="34" charset="0"/>
              </a:rPr>
              <a:t>A mother and daughter looking at the habitat a dead tulip poplar provides at the February 2020 Taking Nature Black conference by the Audubon Naturalist Society. Guests learned about topics including sustaining healthy communities and incorporating a DEIJ lens to climate change conversations.</a:t>
            </a:r>
            <a:endParaRPr sz="900" b="0" i="0" u="none" strike="noStrike" cap="none" dirty="0">
              <a:solidFill>
                <a:schemeClr val="tx1"/>
              </a:solidFill>
              <a:latin typeface="Century Gothic" panose="020B0502020202020204" pitchFamily="34" charset="0"/>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pic>
        <p:nvPicPr>
          <p:cNvPr id="495" name="Google Shape;495;p19"/>
          <p:cNvPicPr preferRelativeResize="0"/>
          <p:nvPr/>
        </p:nvPicPr>
        <p:blipFill rotWithShape="1">
          <a:blip r:embed="rId3">
            <a:alphaModFix/>
          </a:blip>
          <a:srcRect/>
          <a:stretch/>
        </p:blipFill>
        <p:spPr>
          <a:xfrm>
            <a:off x="4417488" y="1336850"/>
            <a:ext cx="7748386" cy="4418951"/>
          </a:xfrm>
          <a:prstGeom prst="rect">
            <a:avLst/>
          </a:prstGeom>
          <a:noFill/>
          <a:ln>
            <a:noFill/>
          </a:ln>
        </p:spPr>
      </p:pic>
      <p:sp>
        <p:nvSpPr>
          <p:cNvPr id="496" name="Google Shape;496;p19"/>
          <p:cNvSpPr/>
          <p:nvPr/>
        </p:nvSpPr>
        <p:spPr>
          <a:xfrm>
            <a:off x="0" y="151277"/>
            <a:ext cx="5519854"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7" name="Google Shape;497;p19"/>
          <p:cNvSpPr txBox="1">
            <a:spLocks noGrp="1"/>
          </p:cNvSpPr>
          <p:nvPr>
            <p:ph type="title"/>
          </p:nvPr>
        </p:nvSpPr>
        <p:spPr>
          <a:xfrm>
            <a:off x="139838" y="-46300"/>
            <a:ext cx="5519854"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dirty="0">
                <a:solidFill>
                  <a:schemeClr val="lt1"/>
                </a:solidFill>
                <a:latin typeface="Arial"/>
                <a:ea typeface="Arial"/>
                <a:cs typeface="Arial"/>
                <a:sym typeface="Arial"/>
              </a:rPr>
              <a:t>DEIJ</a:t>
            </a:r>
            <a:endParaRPr dirty="0"/>
          </a:p>
        </p:txBody>
      </p:sp>
      <p:sp>
        <p:nvSpPr>
          <p:cNvPr id="498" name="Google Shape;498;p19"/>
          <p:cNvSpPr txBox="1">
            <a:spLocks noGrp="1"/>
          </p:cNvSpPr>
          <p:nvPr>
            <p:ph type="body" idx="1"/>
          </p:nvPr>
        </p:nvSpPr>
        <p:spPr>
          <a:xfrm>
            <a:off x="258500" y="818400"/>
            <a:ext cx="4587300" cy="4839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000"/>
              </a:spcBef>
              <a:spcAft>
                <a:spcPts val="0"/>
              </a:spcAft>
              <a:buClr>
                <a:srgbClr val="458A50"/>
              </a:buClr>
              <a:buSzPts val="1800"/>
              <a:buNone/>
            </a:pPr>
            <a:r>
              <a:rPr lang="en-US" sz="2000" dirty="0">
                <a:solidFill>
                  <a:srgbClr val="458A50"/>
                </a:solidFill>
              </a:rPr>
              <a:t>Environmental degradation does not impact all communities equally.</a:t>
            </a:r>
            <a:r>
              <a:rPr lang="en-US" sz="2000" dirty="0"/>
              <a:t> </a:t>
            </a:r>
            <a:endParaRPr sz="2000" dirty="0"/>
          </a:p>
          <a:p>
            <a:pPr marL="0" lvl="0" indent="0" algn="l" rtl="0">
              <a:lnSpc>
                <a:spcPct val="115000"/>
              </a:lnSpc>
              <a:spcBef>
                <a:spcPts val="1000"/>
              </a:spcBef>
              <a:spcAft>
                <a:spcPts val="0"/>
              </a:spcAft>
              <a:buClr>
                <a:srgbClr val="458A50"/>
              </a:buClr>
              <a:buSzPts val="1800"/>
              <a:buNone/>
            </a:pPr>
            <a:endParaRPr sz="1800" dirty="0"/>
          </a:p>
          <a:p>
            <a:pPr marL="0" lvl="0" indent="0" algn="l" rtl="0">
              <a:lnSpc>
                <a:spcPct val="115000"/>
              </a:lnSpc>
              <a:spcBef>
                <a:spcPts val="1000"/>
              </a:spcBef>
              <a:spcAft>
                <a:spcPts val="0"/>
              </a:spcAft>
              <a:buClr>
                <a:srgbClr val="458A50"/>
              </a:buClr>
              <a:buSzPts val="1800"/>
              <a:buNone/>
            </a:pPr>
            <a:r>
              <a:rPr lang="en-US" sz="1800" dirty="0"/>
              <a:t>Communities of color and low-income community members suffer from the impacts of environmental hazards at a disproportionate rate compared to wealthier and/or majority white communities. Local government officials should consider Diversity, Equity, Inclusion, and Justice when addressing environmental justice concerns.</a:t>
            </a:r>
            <a:endParaRPr sz="1800" dirty="0"/>
          </a:p>
        </p:txBody>
      </p:sp>
      <p:sp>
        <p:nvSpPr>
          <p:cNvPr id="499" name="Google Shape;499;p19"/>
          <p:cNvSpPr/>
          <p:nvPr/>
        </p:nvSpPr>
        <p:spPr>
          <a:xfrm>
            <a:off x="3973450" y="6285675"/>
            <a:ext cx="50472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Diversity, Equity, Inclusion, and Justice</a:t>
            </a:r>
            <a:endParaRPr sz="1400" b="0" i="0" u="none" strike="noStrike" cap="none">
              <a:solidFill>
                <a:srgbClr val="000000"/>
              </a:solidFill>
              <a:latin typeface="Arial"/>
              <a:ea typeface="Arial"/>
              <a:cs typeface="Arial"/>
              <a:sym typeface="Arial"/>
            </a:endParaRPr>
          </a:p>
        </p:txBody>
      </p:sp>
      <p:sp>
        <p:nvSpPr>
          <p:cNvPr id="500" name="Google Shape;500;p19"/>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01" name="Google Shape;501;p19"/>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g2083b2cd05f_0_256"/>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08" name="Google Shape;508;g2083b2cd05f_0_256"/>
          <p:cNvSpPr txBox="1">
            <a:spLocks noGrp="1"/>
          </p:cNvSpPr>
          <p:nvPr>
            <p:ph type="title"/>
          </p:nvPr>
        </p:nvSpPr>
        <p:spPr>
          <a:xfrm>
            <a:off x="139838" y="-46300"/>
            <a:ext cx="55200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dirty="0">
                <a:solidFill>
                  <a:schemeClr val="lt1"/>
                </a:solidFill>
                <a:latin typeface="Arial"/>
                <a:ea typeface="Arial"/>
                <a:cs typeface="Arial"/>
                <a:sym typeface="Arial"/>
              </a:rPr>
              <a:t>DEIJ</a:t>
            </a:r>
            <a:endParaRPr dirty="0"/>
          </a:p>
        </p:txBody>
      </p:sp>
      <p:sp>
        <p:nvSpPr>
          <p:cNvPr id="509" name="Google Shape;509;g2083b2cd05f_0_256"/>
          <p:cNvSpPr txBox="1">
            <a:spLocks noGrp="1"/>
          </p:cNvSpPr>
          <p:nvPr>
            <p:ph type="body" idx="1"/>
          </p:nvPr>
        </p:nvSpPr>
        <p:spPr>
          <a:xfrm>
            <a:off x="272200" y="757776"/>
            <a:ext cx="11680200" cy="201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458A50"/>
              </a:buClr>
              <a:buSzPts val="1800"/>
              <a:buNone/>
            </a:pPr>
            <a:r>
              <a:rPr lang="en-US" sz="2000" b="1" dirty="0">
                <a:solidFill>
                  <a:schemeClr val="accent1"/>
                </a:solidFill>
              </a:rPr>
              <a:t>Environmental justice</a:t>
            </a:r>
            <a:r>
              <a:rPr lang="en-US" sz="2000" b="1" dirty="0">
                <a:solidFill>
                  <a:srgbClr val="448A50"/>
                </a:solidFill>
              </a:rPr>
              <a:t> </a:t>
            </a:r>
            <a:r>
              <a:rPr lang="en-US" sz="2000" b="1" dirty="0">
                <a:solidFill>
                  <a:schemeClr val="accent1"/>
                </a:solidFill>
              </a:rPr>
              <a:t>(EJ)</a:t>
            </a:r>
            <a:r>
              <a:rPr lang="en-US" sz="2000" b="1" dirty="0">
                <a:solidFill>
                  <a:srgbClr val="448A50"/>
                </a:solidFill>
              </a:rPr>
              <a:t> </a:t>
            </a:r>
            <a:r>
              <a:rPr lang="en-US" sz="2000" dirty="0">
                <a:solidFill>
                  <a:srgbClr val="448A50"/>
                </a:solidFill>
              </a:rPr>
              <a:t>is the fair treatment and meaningful involvement of all people regardless of race, color, national origin or income with respect to the development, implementation and enforcement of environmental laws, regulations and policies. </a:t>
            </a:r>
            <a:endParaRPr sz="2000" dirty="0">
              <a:solidFill>
                <a:srgbClr val="448A50"/>
              </a:solidFill>
            </a:endParaRPr>
          </a:p>
          <a:p>
            <a:pPr marL="0" lvl="0" indent="0" algn="l" rtl="0">
              <a:lnSpc>
                <a:spcPct val="100000"/>
              </a:lnSpc>
              <a:spcBef>
                <a:spcPts val="0"/>
              </a:spcBef>
              <a:spcAft>
                <a:spcPts val="0"/>
              </a:spcAft>
              <a:buClr>
                <a:srgbClr val="458A50"/>
              </a:buClr>
              <a:buSzPts val="1800"/>
              <a:buNone/>
            </a:pPr>
            <a:endParaRPr sz="2000" dirty="0"/>
          </a:p>
          <a:p>
            <a:pPr marL="0" lvl="0" indent="0" algn="l" rtl="0">
              <a:lnSpc>
                <a:spcPct val="100000"/>
              </a:lnSpc>
              <a:spcBef>
                <a:spcPts val="0"/>
              </a:spcBef>
              <a:spcAft>
                <a:spcPts val="0"/>
              </a:spcAft>
              <a:buClr>
                <a:srgbClr val="458A50"/>
              </a:buClr>
              <a:buSzPts val="1800"/>
              <a:buNone/>
            </a:pPr>
            <a:endParaRPr sz="2000" dirty="0"/>
          </a:p>
          <a:p>
            <a:pPr marL="0" lvl="0" indent="0" algn="l" rtl="0">
              <a:lnSpc>
                <a:spcPct val="100000"/>
              </a:lnSpc>
              <a:spcBef>
                <a:spcPts val="0"/>
              </a:spcBef>
              <a:spcAft>
                <a:spcPts val="0"/>
              </a:spcAft>
              <a:buClr>
                <a:srgbClr val="458A50"/>
              </a:buClr>
              <a:buSzPts val="1800"/>
              <a:buNone/>
            </a:pPr>
            <a:r>
              <a:rPr lang="en-US" sz="2000" dirty="0"/>
              <a:t>Issues facing these communities include, but are not limited to:</a:t>
            </a:r>
            <a:endParaRPr sz="2000" dirty="0"/>
          </a:p>
        </p:txBody>
      </p:sp>
      <p:sp>
        <p:nvSpPr>
          <p:cNvPr id="510" name="Google Shape;510;g2083b2cd05f_0_256"/>
          <p:cNvSpPr txBox="1"/>
          <p:nvPr/>
        </p:nvSpPr>
        <p:spPr>
          <a:xfrm>
            <a:off x="86225" y="4927625"/>
            <a:ext cx="3000000" cy="738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Higher Rates of Exposure to Air and Water Pollution</a:t>
            </a:r>
            <a:endParaRPr sz="1800" b="1" i="0" u="none" strike="noStrike" cap="none">
              <a:solidFill>
                <a:schemeClr val="dk1"/>
              </a:solidFill>
              <a:latin typeface="Century Gothic"/>
              <a:ea typeface="Century Gothic"/>
              <a:cs typeface="Century Gothic"/>
              <a:sym typeface="Century Gothic"/>
            </a:endParaRPr>
          </a:p>
        </p:txBody>
      </p:sp>
      <p:sp>
        <p:nvSpPr>
          <p:cNvPr id="511" name="Google Shape;511;g2083b2cd05f_0_256"/>
          <p:cNvSpPr txBox="1"/>
          <p:nvPr/>
        </p:nvSpPr>
        <p:spPr>
          <a:xfrm>
            <a:off x="3029800" y="5017625"/>
            <a:ext cx="3000000" cy="461700"/>
          </a:xfrm>
          <a:prstGeom prst="rect">
            <a:avLst/>
          </a:prstGeom>
          <a:noFill/>
          <a:ln>
            <a:noFill/>
          </a:ln>
        </p:spPr>
        <p:txBody>
          <a:bodyPr spcFirstLastPara="1" wrap="square" lIns="91425" tIns="91425" rIns="91425" bIns="91425" anchor="t" anchorCtr="0">
            <a:spAutoFit/>
          </a:bodyPr>
          <a:lstStyle/>
          <a:p>
            <a:pPr marL="0" marR="0" lvl="0" indent="0" algn="ctr" rtl="0">
              <a:lnSpc>
                <a:spcPct val="12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Food Accessibility </a:t>
            </a:r>
            <a:endParaRPr sz="1800" b="1" i="0" u="none" strike="noStrike" cap="none">
              <a:solidFill>
                <a:schemeClr val="dk1"/>
              </a:solidFill>
              <a:latin typeface="Century Gothic"/>
              <a:ea typeface="Century Gothic"/>
              <a:cs typeface="Century Gothic"/>
              <a:sym typeface="Century Gothic"/>
            </a:endParaRPr>
          </a:p>
        </p:txBody>
      </p:sp>
      <p:sp>
        <p:nvSpPr>
          <p:cNvPr id="512" name="Google Shape;512;g2083b2cd05f_0_256"/>
          <p:cNvSpPr txBox="1"/>
          <p:nvPr/>
        </p:nvSpPr>
        <p:spPr>
          <a:xfrm>
            <a:off x="5878500" y="4927625"/>
            <a:ext cx="3000000" cy="738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Affordable Housing/Lack of Green Spaces</a:t>
            </a:r>
            <a:endParaRPr sz="1800" b="1" i="0" u="none" strike="noStrike" cap="none">
              <a:solidFill>
                <a:schemeClr val="dk1"/>
              </a:solidFill>
              <a:latin typeface="Century Gothic"/>
              <a:ea typeface="Century Gothic"/>
              <a:cs typeface="Century Gothic"/>
              <a:sym typeface="Century Gothic"/>
            </a:endParaRPr>
          </a:p>
        </p:txBody>
      </p:sp>
      <p:sp>
        <p:nvSpPr>
          <p:cNvPr id="513" name="Google Shape;513;g2083b2cd05f_0_256"/>
          <p:cNvSpPr txBox="1"/>
          <p:nvPr/>
        </p:nvSpPr>
        <p:spPr>
          <a:xfrm>
            <a:off x="9138375" y="4927625"/>
            <a:ext cx="3000000" cy="738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Representation in Decision-Making Spaces</a:t>
            </a:r>
            <a:endParaRPr sz="1800" b="1" i="0" u="none" strike="noStrike" cap="none">
              <a:solidFill>
                <a:schemeClr val="dk1"/>
              </a:solidFill>
              <a:latin typeface="Century Gothic"/>
              <a:ea typeface="Century Gothic"/>
              <a:cs typeface="Century Gothic"/>
              <a:sym typeface="Century Gothic"/>
            </a:endParaRPr>
          </a:p>
        </p:txBody>
      </p:sp>
      <p:sp>
        <p:nvSpPr>
          <p:cNvPr id="514" name="Google Shape;514;g2083b2cd05f_0_256"/>
          <p:cNvSpPr/>
          <p:nvPr/>
        </p:nvSpPr>
        <p:spPr>
          <a:xfrm>
            <a:off x="3973450" y="6285675"/>
            <a:ext cx="50472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Diversity, Equity, Inclusion, and Justice</a:t>
            </a:r>
            <a:endParaRPr sz="1400" b="0" i="0" u="none" strike="noStrike" cap="none">
              <a:solidFill>
                <a:srgbClr val="000000"/>
              </a:solidFill>
              <a:latin typeface="Arial"/>
              <a:ea typeface="Arial"/>
              <a:cs typeface="Arial"/>
              <a:sym typeface="Arial"/>
            </a:endParaRPr>
          </a:p>
        </p:txBody>
      </p:sp>
      <p:sp>
        <p:nvSpPr>
          <p:cNvPr id="515" name="Google Shape;515;g2083b2cd05f_0_256"/>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6" name="Google Shape;516;g2083b2cd05f_0_256"/>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517" name="Google Shape;517;g2083b2cd05f_0_256"/>
          <p:cNvPicPr preferRelativeResize="0"/>
          <p:nvPr/>
        </p:nvPicPr>
        <p:blipFill rotWithShape="1">
          <a:blip r:embed="rId3">
            <a:alphaModFix/>
          </a:blip>
          <a:srcRect/>
          <a:stretch/>
        </p:blipFill>
        <p:spPr>
          <a:xfrm>
            <a:off x="9743025" y="3052447"/>
            <a:ext cx="1790700" cy="1790700"/>
          </a:xfrm>
          <a:prstGeom prst="rect">
            <a:avLst/>
          </a:prstGeom>
          <a:noFill/>
          <a:ln>
            <a:noFill/>
          </a:ln>
        </p:spPr>
      </p:pic>
      <p:pic>
        <p:nvPicPr>
          <p:cNvPr id="518" name="Google Shape;518;g2083b2cd05f_0_256"/>
          <p:cNvPicPr preferRelativeResize="0"/>
          <p:nvPr/>
        </p:nvPicPr>
        <p:blipFill rotWithShape="1">
          <a:blip r:embed="rId4">
            <a:alphaModFix/>
          </a:blip>
          <a:srcRect/>
          <a:stretch/>
        </p:blipFill>
        <p:spPr>
          <a:xfrm>
            <a:off x="3634447" y="3235197"/>
            <a:ext cx="1790700" cy="1790700"/>
          </a:xfrm>
          <a:prstGeom prst="rect">
            <a:avLst/>
          </a:prstGeom>
          <a:noFill/>
          <a:ln>
            <a:noFill/>
          </a:ln>
        </p:spPr>
      </p:pic>
      <p:pic>
        <p:nvPicPr>
          <p:cNvPr id="519" name="Google Shape;519;g2083b2cd05f_0_256"/>
          <p:cNvPicPr preferRelativeResize="0"/>
          <p:nvPr/>
        </p:nvPicPr>
        <p:blipFill rotWithShape="1">
          <a:blip r:embed="rId5">
            <a:alphaModFix/>
          </a:blip>
          <a:srcRect/>
          <a:stretch/>
        </p:blipFill>
        <p:spPr>
          <a:xfrm>
            <a:off x="614672" y="3159000"/>
            <a:ext cx="1790700" cy="1790700"/>
          </a:xfrm>
          <a:prstGeom prst="rect">
            <a:avLst/>
          </a:prstGeom>
          <a:noFill/>
          <a:ln>
            <a:noFill/>
          </a:ln>
        </p:spPr>
      </p:pic>
      <p:pic>
        <p:nvPicPr>
          <p:cNvPr id="520" name="Google Shape;520;g2083b2cd05f_0_256"/>
          <p:cNvPicPr preferRelativeResize="0"/>
          <p:nvPr/>
        </p:nvPicPr>
        <p:blipFill rotWithShape="1">
          <a:blip r:embed="rId6">
            <a:alphaModFix/>
          </a:blip>
          <a:srcRect/>
          <a:stretch/>
        </p:blipFill>
        <p:spPr>
          <a:xfrm>
            <a:off x="6483146" y="3158996"/>
            <a:ext cx="1790700" cy="1790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24"/>
          <p:cNvSpPr txBox="1">
            <a:spLocks noGrp="1"/>
          </p:cNvSpPr>
          <p:nvPr>
            <p:ph type="title"/>
          </p:nvPr>
        </p:nvSpPr>
        <p:spPr>
          <a:xfrm>
            <a:off x="139837" y="-46300"/>
            <a:ext cx="6867632"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Understanding Needs and Perceptions</a:t>
            </a:r>
            <a:endParaRPr/>
          </a:p>
        </p:txBody>
      </p:sp>
      <p:sp>
        <p:nvSpPr>
          <p:cNvPr id="527" name="Google Shape;527;p24"/>
          <p:cNvSpPr/>
          <p:nvPr/>
        </p:nvSpPr>
        <p:spPr>
          <a:xfrm>
            <a:off x="0" y="151277"/>
            <a:ext cx="5519854"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8" name="Google Shape;528;p24"/>
          <p:cNvSpPr txBox="1"/>
          <p:nvPr/>
        </p:nvSpPr>
        <p:spPr>
          <a:xfrm>
            <a:off x="139838" y="-46300"/>
            <a:ext cx="5519854" cy="86470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dirty="0">
                <a:solidFill>
                  <a:schemeClr val="lt1"/>
                </a:solidFill>
                <a:latin typeface="Arial"/>
                <a:ea typeface="Arial"/>
                <a:cs typeface="Arial"/>
                <a:sym typeface="Arial"/>
              </a:rPr>
              <a:t>DEIJ</a:t>
            </a:r>
            <a:endParaRPr sz="2800" b="0" i="0" u="none" strike="noStrike" cap="none" dirty="0">
              <a:solidFill>
                <a:schemeClr val="dk2"/>
              </a:solidFill>
              <a:latin typeface="Impact"/>
              <a:ea typeface="Impact"/>
              <a:cs typeface="Impact"/>
              <a:sym typeface="Impact"/>
            </a:endParaRPr>
          </a:p>
        </p:txBody>
      </p:sp>
      <p:sp>
        <p:nvSpPr>
          <p:cNvPr id="529" name="Google Shape;529;p24"/>
          <p:cNvSpPr/>
          <p:nvPr/>
        </p:nvSpPr>
        <p:spPr>
          <a:xfrm>
            <a:off x="7089541" y="2100"/>
            <a:ext cx="5097809" cy="396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700" b="0" i="0" u="none" strike="noStrike" cap="none">
                <a:solidFill>
                  <a:schemeClr val="lt1"/>
                </a:solidFill>
                <a:latin typeface="Century Gothic"/>
                <a:ea typeface="Century Gothic"/>
                <a:cs typeface="Century Gothic"/>
                <a:sym typeface="Century Gothic"/>
              </a:rPr>
              <a:t>Case study: Urban Heat Islands</a:t>
            </a:r>
            <a:endParaRPr sz="1300" b="0" i="0" u="none" strike="noStrike" cap="none">
              <a:solidFill>
                <a:srgbClr val="000000"/>
              </a:solidFill>
              <a:latin typeface="Arial"/>
              <a:ea typeface="Arial"/>
              <a:cs typeface="Arial"/>
              <a:sym typeface="Arial"/>
            </a:endParaRPr>
          </a:p>
        </p:txBody>
      </p:sp>
      <p:sp>
        <p:nvSpPr>
          <p:cNvPr id="530" name="Google Shape;530;p24"/>
          <p:cNvSpPr txBox="1"/>
          <p:nvPr/>
        </p:nvSpPr>
        <p:spPr>
          <a:xfrm>
            <a:off x="96875" y="2964325"/>
            <a:ext cx="6867600" cy="2970600"/>
          </a:xfrm>
          <a:prstGeom prst="rect">
            <a:avLst/>
          </a:prstGeom>
          <a:noFill/>
          <a:ln>
            <a:noFill/>
          </a:ln>
        </p:spPr>
        <p:txBody>
          <a:bodyPr spcFirstLastPara="1" wrap="square" lIns="91425" tIns="45700" rIns="91425" bIns="45700" anchor="t" anchorCtr="0">
            <a:spAutoFit/>
          </a:bodyPr>
          <a:lstStyle/>
          <a:p>
            <a:pPr marL="457200" marR="0" lvl="0" indent="-336550" algn="l" rtl="0">
              <a:lnSpc>
                <a:spcPct val="100000"/>
              </a:lnSpc>
              <a:spcBef>
                <a:spcPts val="0"/>
              </a:spcBef>
              <a:spcAft>
                <a:spcPts val="0"/>
              </a:spcAft>
              <a:buClr>
                <a:schemeClr val="dk1"/>
              </a:buClr>
              <a:buSzPts val="1700"/>
              <a:buFont typeface="Century Gothic"/>
              <a:buChar char="●"/>
            </a:pPr>
            <a:r>
              <a:rPr lang="en-US" sz="1700" b="1" i="0" u="none" strike="noStrike" cap="none" dirty="0">
                <a:solidFill>
                  <a:schemeClr val="dk1"/>
                </a:solidFill>
                <a:latin typeface="Century Gothic"/>
                <a:ea typeface="Century Gothic"/>
                <a:cs typeface="Century Gothic"/>
                <a:sym typeface="Century Gothic"/>
              </a:rPr>
              <a:t>Chesapeake Bay Environmental Justice and Equity Dashboard</a:t>
            </a:r>
            <a:r>
              <a:rPr lang="en-US" sz="1700" b="0" i="0" u="none" strike="noStrike" cap="none" dirty="0">
                <a:solidFill>
                  <a:schemeClr val="dk1"/>
                </a:solidFill>
                <a:latin typeface="Century Gothic"/>
                <a:ea typeface="Century Gothic"/>
                <a:cs typeface="Century Gothic"/>
                <a:sym typeface="Century Gothic"/>
              </a:rPr>
              <a:t> is a starting point for any local government official interested in learning more about risks to their vulnerable communities. You can explore this Dashboard </a:t>
            </a:r>
            <a:r>
              <a:rPr lang="en-US" sz="1700" b="0" i="0" u="sng" strike="noStrike" cap="none" dirty="0">
                <a:solidFill>
                  <a:schemeClr val="dk1"/>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here.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US" sz="1700" b="0" i="0" u="none" strike="noStrike" cap="none" dirty="0">
                <a:solidFill>
                  <a:schemeClr val="dk1"/>
                </a:solidFill>
                <a:latin typeface="Century Gothic"/>
                <a:ea typeface="Century Gothic"/>
                <a:cs typeface="Century Gothic"/>
                <a:sym typeface="Century Gothic"/>
              </a:rPr>
              <a:t>The </a:t>
            </a:r>
            <a:r>
              <a:rPr lang="en-US" sz="1700" b="1" i="0" u="none" strike="noStrike" cap="none" dirty="0">
                <a:solidFill>
                  <a:schemeClr val="dk1"/>
                </a:solidFill>
                <a:latin typeface="Century Gothic"/>
                <a:ea typeface="Century Gothic"/>
                <a:cs typeface="Century Gothic"/>
                <a:sym typeface="Century Gothic"/>
              </a:rPr>
              <a:t>EPA’s </a:t>
            </a:r>
            <a:r>
              <a:rPr lang="en-US" sz="1700" b="1" i="0" u="none" strike="noStrike" cap="none" dirty="0" err="1">
                <a:solidFill>
                  <a:schemeClr val="dk1"/>
                </a:solidFill>
                <a:latin typeface="Century Gothic"/>
                <a:ea typeface="Century Gothic"/>
                <a:cs typeface="Century Gothic"/>
                <a:sym typeface="Century Gothic"/>
              </a:rPr>
              <a:t>EJScreen</a:t>
            </a:r>
            <a:r>
              <a:rPr lang="en-US" sz="1700" b="0" i="0" u="none" strike="noStrike" cap="none" dirty="0">
                <a:solidFill>
                  <a:schemeClr val="dk1"/>
                </a:solidFill>
                <a:latin typeface="Century Gothic"/>
                <a:ea typeface="Century Gothic"/>
                <a:cs typeface="Century Gothic"/>
                <a:sym typeface="Century Gothic"/>
              </a:rPr>
              <a:t> is a mapping and screening tool that incorporates national data to inform demographic and environmental indicators into maps. </a:t>
            </a:r>
            <a:r>
              <a:rPr lang="en-US" sz="1700" b="0" i="0" u="none" strike="noStrike" cap="none" dirty="0" err="1">
                <a:solidFill>
                  <a:schemeClr val="dk1"/>
                </a:solidFill>
                <a:latin typeface="Century Gothic"/>
                <a:ea typeface="Century Gothic"/>
                <a:cs typeface="Century Gothic"/>
                <a:sym typeface="Century Gothic"/>
              </a:rPr>
              <a:t>EJScreen</a:t>
            </a:r>
            <a:r>
              <a:rPr lang="en-US" sz="1700" b="0" i="0" u="none" strike="noStrike" cap="none" dirty="0">
                <a:solidFill>
                  <a:schemeClr val="dk1"/>
                </a:solidFill>
                <a:latin typeface="Century Gothic"/>
                <a:ea typeface="Century Gothic"/>
                <a:cs typeface="Century Gothic"/>
                <a:sym typeface="Century Gothic"/>
              </a:rPr>
              <a:t> is available </a:t>
            </a:r>
            <a:r>
              <a:rPr lang="en-US" sz="1700" b="0" i="0" u="sng" strike="noStrike" cap="none" dirty="0">
                <a:solidFill>
                  <a:schemeClr val="hlink"/>
                </a:solidFill>
                <a:latin typeface="Century Gothic"/>
                <a:ea typeface="Century Gothic"/>
                <a:cs typeface="Century Gothic"/>
                <a:sym typeface="Century Gothic"/>
                <a:hlinkClick r:id="rId4"/>
              </a:rPr>
              <a:t>here.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US" sz="1700" b="0" i="0" u="none" strike="noStrike" cap="none" dirty="0">
                <a:solidFill>
                  <a:schemeClr val="dk1"/>
                </a:solidFill>
                <a:latin typeface="Century Gothic"/>
                <a:ea typeface="Century Gothic"/>
                <a:cs typeface="Century Gothic"/>
                <a:sym typeface="Century Gothic"/>
              </a:rPr>
              <a:t>The </a:t>
            </a:r>
            <a:r>
              <a:rPr lang="en-US" sz="1700" b="1" i="0" u="none" strike="noStrike" cap="none" dirty="0">
                <a:solidFill>
                  <a:schemeClr val="dk1"/>
                </a:solidFill>
                <a:latin typeface="Century Gothic"/>
                <a:ea typeface="Century Gothic"/>
                <a:cs typeface="Century Gothic"/>
                <a:sym typeface="Century Gothic"/>
              </a:rPr>
              <a:t>NAACP</a:t>
            </a:r>
            <a:r>
              <a:rPr lang="en-US" sz="1700" b="0" i="0" u="none" strike="noStrike" cap="none" dirty="0">
                <a:solidFill>
                  <a:schemeClr val="dk1"/>
                </a:solidFill>
                <a:latin typeface="Century Gothic"/>
                <a:ea typeface="Century Gothic"/>
                <a:cs typeface="Century Gothic"/>
                <a:sym typeface="Century Gothic"/>
              </a:rPr>
              <a:t> has its own list of </a:t>
            </a:r>
            <a:r>
              <a:rPr lang="en-US" sz="1700" b="1" i="0" u="none" strike="noStrike" cap="none" dirty="0">
                <a:solidFill>
                  <a:schemeClr val="dk1"/>
                </a:solidFill>
                <a:latin typeface="Century Gothic"/>
                <a:ea typeface="Century Gothic"/>
                <a:cs typeface="Century Gothic"/>
                <a:sym typeface="Century Gothic"/>
              </a:rPr>
              <a:t>Environmental Justice policy recommendations.</a:t>
            </a:r>
            <a:r>
              <a:rPr lang="en-US" sz="1700" b="0" i="0" u="none" strike="noStrike" cap="none" dirty="0">
                <a:solidFill>
                  <a:schemeClr val="dk1"/>
                </a:solidFill>
                <a:latin typeface="Century Gothic"/>
                <a:ea typeface="Century Gothic"/>
                <a:cs typeface="Century Gothic"/>
                <a:sym typeface="Century Gothic"/>
              </a:rPr>
              <a:t> Check them out </a:t>
            </a:r>
            <a:r>
              <a:rPr lang="en-US" sz="1700" b="0" i="0" u="sng" strike="noStrike" cap="none" dirty="0">
                <a:solidFill>
                  <a:schemeClr val="hlink"/>
                </a:solidFill>
                <a:latin typeface="Century Gothic"/>
                <a:ea typeface="Century Gothic"/>
                <a:cs typeface="Century Gothic"/>
                <a:sym typeface="Century Gothic"/>
                <a:hlinkClick r:id="rId5"/>
              </a:rPr>
              <a:t>here.</a:t>
            </a:r>
            <a:endParaRPr sz="1700" b="0" i="0" u="none" strike="noStrike" cap="none" dirty="0">
              <a:solidFill>
                <a:schemeClr val="dk1"/>
              </a:solidFill>
              <a:latin typeface="Century Gothic"/>
              <a:ea typeface="Century Gothic"/>
              <a:cs typeface="Century Gothic"/>
              <a:sym typeface="Century Gothic"/>
            </a:endParaRPr>
          </a:p>
        </p:txBody>
      </p:sp>
      <p:sp>
        <p:nvSpPr>
          <p:cNvPr id="531" name="Google Shape;531;p24"/>
          <p:cNvSpPr/>
          <p:nvPr/>
        </p:nvSpPr>
        <p:spPr>
          <a:xfrm>
            <a:off x="3973450" y="6285675"/>
            <a:ext cx="50472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Century Gothic"/>
                <a:ea typeface="Century Gothic"/>
                <a:cs typeface="Century Gothic"/>
                <a:sym typeface="Century Gothic"/>
              </a:rPr>
              <a:t>Diversity, Equity, Inclusion, and Justice</a:t>
            </a:r>
            <a:endParaRPr sz="1400" b="0" i="0" u="none" strike="noStrike" cap="none" dirty="0">
              <a:solidFill>
                <a:srgbClr val="000000"/>
              </a:solidFill>
              <a:latin typeface="Arial"/>
              <a:ea typeface="Arial"/>
              <a:cs typeface="Arial"/>
              <a:sym typeface="Arial"/>
            </a:endParaRPr>
          </a:p>
        </p:txBody>
      </p:sp>
      <p:sp>
        <p:nvSpPr>
          <p:cNvPr id="532" name="Google Shape;532;p24"/>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3" name="Google Shape;533;p24"/>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
        <p:nvSpPr>
          <p:cNvPr id="534" name="Google Shape;534;p24"/>
          <p:cNvSpPr txBox="1">
            <a:spLocks noGrp="1"/>
          </p:cNvSpPr>
          <p:nvPr>
            <p:ph type="body" idx="1"/>
          </p:nvPr>
        </p:nvSpPr>
        <p:spPr>
          <a:xfrm>
            <a:off x="346625" y="905200"/>
            <a:ext cx="6368100" cy="1223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800"/>
              <a:buFont typeface="Arial"/>
              <a:buNone/>
            </a:pPr>
            <a:r>
              <a:rPr lang="en-US" sz="1800" dirty="0">
                <a:solidFill>
                  <a:srgbClr val="458A50"/>
                </a:solidFill>
              </a:rPr>
              <a:t>According to the NAACP, issues of Environmental Justice are considered Civil Rights issues. In fact, “Communities of color are disproportionately victimized by environmental hazards and are far more likely to live in areas with heavy pollution.”</a:t>
            </a:r>
            <a:endParaRPr sz="1800" strike="sngStrike" dirty="0">
              <a:solidFill>
                <a:srgbClr val="458A50"/>
              </a:solidFill>
            </a:endParaRPr>
          </a:p>
        </p:txBody>
      </p:sp>
      <p:pic>
        <p:nvPicPr>
          <p:cNvPr id="535" name="Google Shape;535;p24"/>
          <p:cNvPicPr preferRelativeResize="0"/>
          <p:nvPr/>
        </p:nvPicPr>
        <p:blipFill rotWithShape="1">
          <a:blip r:embed="rId6">
            <a:alphaModFix/>
          </a:blip>
          <a:srcRect/>
          <a:stretch/>
        </p:blipFill>
        <p:spPr>
          <a:xfrm>
            <a:off x="3539887" y="80812"/>
            <a:ext cx="610298" cy="610298"/>
          </a:xfrm>
          <a:prstGeom prst="rect">
            <a:avLst/>
          </a:prstGeom>
          <a:noFill/>
          <a:ln>
            <a:noFill/>
          </a:ln>
        </p:spPr>
      </p:pic>
      <p:pic>
        <p:nvPicPr>
          <p:cNvPr id="536" name="Google Shape;536;p24"/>
          <p:cNvPicPr preferRelativeResize="0"/>
          <p:nvPr/>
        </p:nvPicPr>
        <p:blipFill rotWithShape="1">
          <a:blip r:embed="rId7">
            <a:alphaModFix/>
          </a:blip>
          <a:srcRect/>
          <a:stretch/>
        </p:blipFill>
        <p:spPr>
          <a:xfrm>
            <a:off x="4608087" y="73552"/>
            <a:ext cx="647342" cy="647342"/>
          </a:xfrm>
          <a:prstGeom prst="rect">
            <a:avLst/>
          </a:prstGeom>
          <a:noFill/>
          <a:ln>
            <a:noFill/>
          </a:ln>
        </p:spPr>
      </p:pic>
      <p:pic>
        <p:nvPicPr>
          <p:cNvPr id="537" name="Google Shape;537;p24"/>
          <p:cNvPicPr preferRelativeResize="0"/>
          <p:nvPr/>
        </p:nvPicPr>
        <p:blipFill rotWithShape="1">
          <a:blip r:embed="rId8">
            <a:alphaModFix/>
          </a:blip>
          <a:srcRect/>
          <a:stretch/>
        </p:blipFill>
        <p:spPr>
          <a:xfrm>
            <a:off x="4073987" y="92082"/>
            <a:ext cx="610299" cy="610299"/>
          </a:xfrm>
          <a:prstGeom prst="rect">
            <a:avLst/>
          </a:prstGeom>
          <a:noFill/>
          <a:ln>
            <a:noFill/>
          </a:ln>
        </p:spPr>
      </p:pic>
      <p:sp>
        <p:nvSpPr>
          <p:cNvPr id="538" name="Google Shape;538;p24"/>
          <p:cNvSpPr txBox="1"/>
          <p:nvPr/>
        </p:nvSpPr>
        <p:spPr>
          <a:xfrm>
            <a:off x="346625" y="2502625"/>
            <a:ext cx="552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entury Gothic"/>
                <a:ea typeface="Century Gothic"/>
                <a:cs typeface="Century Gothic"/>
                <a:sym typeface="Century Gothic"/>
              </a:rPr>
              <a:t>Where to begin?</a:t>
            </a:r>
            <a:endParaRPr sz="1800" b="1" i="0" u="none" strike="noStrike" cap="none">
              <a:solidFill>
                <a:srgbClr val="000000"/>
              </a:solidFill>
              <a:latin typeface="Century Gothic"/>
              <a:ea typeface="Century Gothic"/>
              <a:cs typeface="Century Gothic"/>
              <a:sym typeface="Century Gothic"/>
            </a:endParaRPr>
          </a:p>
        </p:txBody>
      </p:sp>
      <p:sp>
        <p:nvSpPr>
          <p:cNvPr id="539" name="Google Shape;539;p24"/>
          <p:cNvSpPr txBox="1"/>
          <p:nvPr/>
        </p:nvSpPr>
        <p:spPr>
          <a:xfrm>
            <a:off x="7091791" y="2047542"/>
            <a:ext cx="5097809" cy="4463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sng" strike="noStrike" cap="none" dirty="0">
                <a:solidFill>
                  <a:schemeClr val="hlink"/>
                </a:solidFill>
                <a:latin typeface="Century Gothic"/>
                <a:ea typeface="Century Gothic"/>
                <a:cs typeface="Century Gothic"/>
                <a:sym typeface="Century Gothic"/>
                <a:hlinkClick r:id="rId9"/>
              </a:rPr>
              <a:t>A study from the Science Museum of Virginia</a:t>
            </a:r>
            <a:r>
              <a:rPr lang="en-US" sz="1600" b="0" i="0" u="none" strike="noStrike" cap="none" dirty="0">
                <a:solidFill>
                  <a:schemeClr val="dk1"/>
                </a:solidFill>
                <a:latin typeface="Century Gothic"/>
                <a:ea typeface="Century Gothic"/>
                <a:cs typeface="Century Gothic"/>
                <a:sym typeface="Century Gothic"/>
              </a:rPr>
              <a:t> found higher temperatures in historically redlined neighborhoods when compared to higher income, whiter neighborhoods in 94% of studied urban areas.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entury Gothic"/>
                <a:ea typeface="Century Gothic"/>
                <a:cs typeface="Century Gothic"/>
                <a:sym typeface="Century Gothic"/>
              </a:rPr>
              <a:t>Redlining is the historical practice of refusing home loans or insurance to neighborhoods based on a racially motivated perception of investment safety. The historically redlined neighborhoods (predominantly lower income and communities of color) were up to 7° warmer, which was partly attributed to less tree cover. </a:t>
            </a:r>
            <a:r>
              <a:rPr lang="en-US" sz="1600" b="0" i="0" u="none" strike="noStrike" cap="none" dirty="0">
                <a:solidFill>
                  <a:srgbClr val="000000"/>
                </a:solidFill>
                <a:latin typeface="Century Gothic"/>
                <a:ea typeface="Century Gothic"/>
                <a:cs typeface="Century Gothic"/>
                <a:sym typeface="Century Gothic"/>
              </a:rPr>
              <a:t>In your planning, consider and address such inequities so that everyone benefits from trees. Engage your community to make sure that your work addresses their needs and priorities.</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50"/>
              <a:buFont typeface="Arial"/>
              <a:buNone/>
            </a:pPr>
            <a:endParaRPr sz="1500" b="0" i="0" u="none" strike="noStrike" cap="none" dirty="0">
              <a:solidFill>
                <a:srgbClr val="000000"/>
              </a:solidFill>
              <a:latin typeface="Century Gothic"/>
              <a:ea typeface="Century Gothic"/>
              <a:cs typeface="Century Gothic"/>
              <a:sym typeface="Century Gothic"/>
            </a:endParaRPr>
          </a:p>
        </p:txBody>
      </p:sp>
      <p:pic>
        <p:nvPicPr>
          <p:cNvPr id="540" name="Google Shape;540;p24"/>
          <p:cNvPicPr preferRelativeResize="0"/>
          <p:nvPr/>
        </p:nvPicPr>
        <p:blipFill rotWithShape="1">
          <a:blip r:embed="rId10">
            <a:alphaModFix/>
          </a:blip>
          <a:srcRect b="42299"/>
          <a:stretch/>
        </p:blipFill>
        <p:spPr>
          <a:xfrm>
            <a:off x="7089541" y="398700"/>
            <a:ext cx="5097809" cy="17299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25"/>
          <p:cNvSpPr/>
          <p:nvPr/>
        </p:nvSpPr>
        <p:spPr>
          <a:xfrm>
            <a:off x="0" y="151277"/>
            <a:ext cx="5036110"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7" name="Google Shape;547;p25"/>
          <p:cNvSpPr txBox="1">
            <a:spLocks noGrp="1"/>
          </p:cNvSpPr>
          <p:nvPr>
            <p:ph type="title"/>
          </p:nvPr>
        </p:nvSpPr>
        <p:spPr>
          <a:xfrm>
            <a:off x="112642" y="-23150"/>
            <a:ext cx="4678814"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What You Can Do</a:t>
            </a:r>
            <a:endParaRPr/>
          </a:p>
        </p:txBody>
      </p:sp>
      <p:sp>
        <p:nvSpPr>
          <p:cNvPr id="548" name="Google Shape;548;p25"/>
          <p:cNvSpPr txBox="1"/>
          <p:nvPr/>
        </p:nvSpPr>
        <p:spPr>
          <a:xfrm>
            <a:off x="2043450" y="1118700"/>
            <a:ext cx="9981900" cy="52302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0"/>
              </a:spcBef>
              <a:spcAft>
                <a:spcPts val="0"/>
              </a:spcAft>
              <a:buClr>
                <a:srgbClr val="000000"/>
              </a:buClr>
              <a:buSzPts val="2200"/>
              <a:buFont typeface="Arial"/>
              <a:buNone/>
            </a:pPr>
            <a:r>
              <a:rPr lang="en-US" sz="2200" b="1" i="0" u="none" strike="noStrike" cap="none" dirty="0">
                <a:solidFill>
                  <a:schemeClr val="dk1"/>
                </a:solidFill>
                <a:latin typeface="Century Gothic"/>
                <a:ea typeface="Century Gothic"/>
                <a:cs typeface="Century Gothic"/>
                <a:sym typeface="Century Gothic"/>
              </a:rPr>
              <a:t>Know the risks </a:t>
            </a:r>
            <a:r>
              <a:rPr lang="en-US" sz="2200" b="0" i="0" u="none" strike="noStrike" cap="none" dirty="0">
                <a:solidFill>
                  <a:schemeClr val="dk1"/>
                </a:solidFill>
                <a:latin typeface="Century Gothic"/>
                <a:ea typeface="Century Gothic"/>
                <a:cs typeface="Century Gothic"/>
                <a:sym typeface="Century Gothic"/>
              </a:rPr>
              <a:t>so you can be help your community stay safe</a:t>
            </a:r>
            <a:r>
              <a:rPr lang="en-US" sz="2000" b="0" i="0" u="none" strike="noStrike" cap="none" dirty="0">
                <a:solidFill>
                  <a:schemeClr val="dk1"/>
                </a:solidFill>
                <a:latin typeface="Century Gothic"/>
                <a:ea typeface="Century Gothic"/>
                <a:cs typeface="Century Gothic"/>
                <a:sym typeface="Century Gothic"/>
              </a:rPr>
              <a:t>. </a:t>
            </a:r>
            <a:r>
              <a:rPr lang="en-US" sz="2200" b="0" i="0" u="none" strike="noStrike" cap="none" dirty="0">
                <a:solidFill>
                  <a:schemeClr val="dk1"/>
                </a:solidFill>
                <a:latin typeface="Century Gothic"/>
                <a:ea typeface="Century Gothic"/>
                <a:cs typeface="Century Gothic"/>
                <a:sym typeface="Century Gothic"/>
              </a:rPr>
              <a:t>By knowing what environmental risks exist and how they can affect the health and safety of your community, you’ll be better prepared to take action.</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4000"/>
              <a:buFont typeface="Arial"/>
              <a:buNone/>
            </a:pPr>
            <a:endParaRPr sz="4000" b="0" i="0" u="none" strike="noStrike" cap="none" dirty="0">
              <a:solidFill>
                <a:schemeClr val="dk1"/>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2200"/>
              <a:buFont typeface="Arial"/>
              <a:buNone/>
            </a:pPr>
            <a:r>
              <a:rPr lang="en-US" sz="2200" b="1" i="0" u="none" strike="noStrike" cap="none" dirty="0">
                <a:solidFill>
                  <a:schemeClr val="dk1"/>
                </a:solidFill>
                <a:latin typeface="Century Gothic"/>
                <a:ea typeface="Century Gothic"/>
                <a:cs typeface="Century Gothic"/>
                <a:sym typeface="Century Gothic"/>
              </a:rPr>
              <a:t>Look for solutions to reduce the risk. </a:t>
            </a:r>
            <a:r>
              <a:rPr lang="en-US" sz="2200" b="0" i="0" u="none" strike="noStrike" cap="none" dirty="0">
                <a:solidFill>
                  <a:schemeClr val="dk1"/>
                </a:solidFill>
                <a:latin typeface="Century Gothic"/>
                <a:ea typeface="Century Gothic"/>
                <a:cs typeface="Century Gothic"/>
                <a:sym typeface="Century Gothic"/>
              </a:rPr>
              <a:t>When exposures pose risks to human health and safety, we must always ask the question, “how can we avoid or minimize the risk?” Then, we can take steps to address the problem to protect our communities. </a:t>
            </a:r>
            <a:endParaRPr sz="2200" b="0" i="0" u="none" strike="noStrike" cap="none" dirty="0">
              <a:solidFill>
                <a:schemeClr val="dk1"/>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4000"/>
              <a:buFont typeface="Arial"/>
              <a:buNone/>
            </a:pPr>
            <a:endParaRPr sz="4000" b="0" i="0" u="none" strike="noStrike" cap="none" dirty="0">
              <a:solidFill>
                <a:schemeClr val="dk1"/>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2200"/>
              <a:buFont typeface="Arial"/>
              <a:buNone/>
            </a:pPr>
            <a:r>
              <a:rPr lang="en-US" sz="2200" b="1" i="0" u="none" strike="noStrike" cap="none" dirty="0">
                <a:solidFill>
                  <a:schemeClr val="dk1"/>
                </a:solidFill>
                <a:latin typeface="Century Gothic"/>
                <a:ea typeface="Century Gothic"/>
                <a:cs typeface="Century Gothic"/>
                <a:sym typeface="Century Gothic"/>
              </a:rPr>
              <a:t>Provide support. </a:t>
            </a:r>
            <a:r>
              <a:rPr lang="en-US" sz="2200" b="0" i="0" u="none" strike="noStrike" cap="none" dirty="0">
                <a:solidFill>
                  <a:schemeClr val="dk1"/>
                </a:solidFill>
                <a:latin typeface="Century Gothic"/>
                <a:ea typeface="Century Gothic"/>
                <a:cs typeface="Century Gothic"/>
                <a:sym typeface="Century Gothic"/>
              </a:rPr>
              <a:t>Support looks different for different risks and demographics. Sometimes support takes the form of policy recommendations, legislative action, funding, research and more.</a:t>
            </a:r>
            <a:endParaRPr sz="2200" b="0" i="0" u="none" strike="noStrike" cap="none" dirty="0">
              <a:solidFill>
                <a:schemeClr val="dk1"/>
              </a:solidFill>
              <a:latin typeface="Century Gothic"/>
              <a:ea typeface="Century Gothic"/>
              <a:cs typeface="Century Gothic"/>
              <a:sym typeface="Century Gothic"/>
            </a:endParaRPr>
          </a:p>
        </p:txBody>
      </p:sp>
      <p:pic>
        <p:nvPicPr>
          <p:cNvPr id="2" name="Picture 1">
            <a:extLst>
              <a:ext uri="{FF2B5EF4-FFF2-40B4-BE49-F238E27FC236}">
                <a16:creationId xmlns:a16="http://schemas.microsoft.com/office/drawing/2014/main" id="{E010E73B-4F88-76F7-150A-4D090DE4E7E6}"/>
              </a:ext>
            </a:extLst>
          </p:cNvPr>
          <p:cNvPicPr>
            <a:picLocks noChangeAspect="1"/>
          </p:cNvPicPr>
          <p:nvPr/>
        </p:nvPicPr>
        <p:blipFill>
          <a:blip r:embed="rId3"/>
          <a:stretch>
            <a:fillRect/>
          </a:stretch>
        </p:blipFill>
        <p:spPr>
          <a:xfrm>
            <a:off x="166650" y="1118700"/>
            <a:ext cx="1774811" cy="539923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26"/>
          <p:cNvSpPr/>
          <p:nvPr/>
        </p:nvSpPr>
        <p:spPr>
          <a:xfrm>
            <a:off x="0" y="151277"/>
            <a:ext cx="5036110"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8" name="Google Shape;558;p26"/>
          <p:cNvSpPr txBox="1">
            <a:spLocks noGrp="1"/>
          </p:cNvSpPr>
          <p:nvPr>
            <p:ph type="title"/>
          </p:nvPr>
        </p:nvSpPr>
        <p:spPr>
          <a:xfrm>
            <a:off x="112642" y="-34725"/>
            <a:ext cx="4657066"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To Learn More</a:t>
            </a:r>
            <a:endParaRPr/>
          </a:p>
        </p:txBody>
      </p:sp>
      <p:sp>
        <p:nvSpPr>
          <p:cNvPr id="559" name="Google Shape;559;p26"/>
          <p:cNvSpPr txBox="1"/>
          <p:nvPr/>
        </p:nvSpPr>
        <p:spPr>
          <a:xfrm>
            <a:off x="112650" y="738450"/>
            <a:ext cx="11598900" cy="4494600"/>
          </a:xfrm>
          <a:prstGeom prst="rect">
            <a:avLst/>
          </a:prstGeom>
          <a:noFill/>
          <a:ln>
            <a:noFill/>
          </a:ln>
        </p:spPr>
        <p:txBody>
          <a:bodyPr spcFirstLastPara="1" wrap="square" lIns="91425" tIns="91425" rIns="91425" bIns="91425" anchor="t" anchorCtr="0">
            <a:spAutoFit/>
          </a:bodyPr>
          <a:lstStyle/>
          <a:p>
            <a:pPr marL="228600" marR="0" lvl="0" indent="-215900" algn="l" rtl="0">
              <a:lnSpc>
                <a:spcPct val="120000"/>
              </a:lnSpc>
              <a:spcBef>
                <a:spcPts val="1000"/>
              </a:spcBef>
              <a:spcAft>
                <a:spcPts val="0"/>
              </a:spcAft>
              <a:buClr>
                <a:schemeClr val="dk1"/>
              </a:buClr>
              <a:buSzPts val="1800"/>
              <a:buFont typeface="Arial"/>
              <a:buChar char="•"/>
            </a:pPr>
            <a:r>
              <a:rPr lang="en-US" sz="1800" b="0" i="0" u="sng" strike="noStrike" cap="none" dirty="0">
                <a:solidFill>
                  <a:schemeClr val="hlink"/>
                </a:solidFill>
                <a:latin typeface="Century Gothic"/>
                <a:ea typeface="Century Gothic"/>
                <a:cs typeface="Century Gothic"/>
                <a:sym typeface="Century Gothic"/>
                <a:hlinkClick r:id="rId3"/>
              </a:rPr>
              <a:t>Chesapeake Bay Program: Chemical Contaminants</a:t>
            </a:r>
            <a:endParaRPr sz="1800" b="0" i="0" u="none" strike="noStrike" cap="none" dirty="0">
              <a:solidFill>
                <a:schemeClr val="dk1"/>
              </a:solidFill>
              <a:latin typeface="Century Gothic"/>
              <a:ea typeface="Century Gothic"/>
              <a:cs typeface="Century Gothic"/>
              <a:sym typeface="Century Gothic"/>
            </a:endParaRPr>
          </a:p>
          <a:p>
            <a:pPr marL="685800" marR="0" lvl="1" indent="-215900" algn="l" rtl="0">
              <a:lnSpc>
                <a:spcPct val="120000"/>
              </a:lnSpc>
              <a:spcBef>
                <a:spcPts val="0"/>
              </a:spcBef>
              <a:spcAft>
                <a:spcPts val="0"/>
              </a:spcAft>
              <a:buClr>
                <a:schemeClr val="dk1"/>
              </a:buClr>
              <a:buSzPts val="1600"/>
              <a:buFont typeface="Arial"/>
              <a:buChar char="•"/>
            </a:pPr>
            <a:r>
              <a:rPr lang="en-US" sz="1600" b="0" i="0" u="none" strike="noStrike" cap="none" dirty="0">
                <a:solidFill>
                  <a:schemeClr val="dk1"/>
                </a:solidFill>
                <a:latin typeface="Century Gothic"/>
                <a:ea typeface="Century Gothic"/>
                <a:cs typeface="Century Gothic"/>
                <a:sym typeface="Century Gothic"/>
              </a:rPr>
              <a:t>Learn more about the chemicals, metals, pesticides, pharmaceuticals, and more that impair the Chesapeake Bay</a:t>
            </a:r>
            <a:endParaRPr sz="2200" b="0" i="0" u="none" strike="noStrike" cap="none" dirty="0">
              <a:solidFill>
                <a:schemeClr val="dk1"/>
              </a:solidFill>
              <a:latin typeface="Century Gothic"/>
              <a:ea typeface="Century Gothic"/>
              <a:cs typeface="Century Gothic"/>
              <a:sym typeface="Century Gothic"/>
            </a:endParaRPr>
          </a:p>
          <a:p>
            <a:pPr marL="228600" marR="0" lvl="0" indent="-215900" algn="l" rtl="0">
              <a:lnSpc>
                <a:spcPct val="120000"/>
              </a:lnSpc>
              <a:spcBef>
                <a:spcPts val="0"/>
              </a:spcBef>
              <a:spcAft>
                <a:spcPts val="0"/>
              </a:spcAft>
              <a:buClr>
                <a:schemeClr val="dk1"/>
              </a:buClr>
              <a:buSzPts val="1600"/>
              <a:buFont typeface="Arial"/>
              <a:buChar char="•"/>
            </a:pPr>
            <a:r>
              <a:rPr lang="en-US" sz="1800" b="0" i="0" u="sng" strike="noStrike" cap="none" dirty="0">
                <a:solidFill>
                  <a:schemeClr val="hlink"/>
                </a:solidFill>
                <a:latin typeface="Century Gothic"/>
                <a:ea typeface="Century Gothic"/>
                <a:cs typeface="Century Gothic"/>
                <a:sym typeface="Century Gothic"/>
                <a:hlinkClick r:id="rId4"/>
              </a:rPr>
              <a:t>Chesapeake Bay Program: Groundwater Risks</a:t>
            </a:r>
            <a:endParaRPr sz="1800" b="0" i="0" u="none" strike="noStrike" cap="none" dirty="0">
              <a:solidFill>
                <a:schemeClr val="dk1"/>
              </a:solidFill>
              <a:latin typeface="Century Gothic"/>
              <a:ea typeface="Century Gothic"/>
              <a:cs typeface="Century Gothic"/>
              <a:sym typeface="Century Gothic"/>
            </a:endParaRPr>
          </a:p>
          <a:p>
            <a:pPr marL="685800" marR="0" lvl="1" indent="-215900" algn="l" rtl="0">
              <a:lnSpc>
                <a:spcPct val="120000"/>
              </a:lnSpc>
              <a:spcBef>
                <a:spcPts val="0"/>
              </a:spcBef>
              <a:spcAft>
                <a:spcPts val="0"/>
              </a:spcAft>
              <a:buClr>
                <a:schemeClr val="dk1"/>
              </a:buClr>
              <a:buSzPts val="1600"/>
              <a:buFont typeface="Arial"/>
              <a:buChar char="•"/>
            </a:pPr>
            <a:r>
              <a:rPr lang="en-US" sz="1600" b="0" i="0" u="none" strike="noStrike" cap="none" dirty="0">
                <a:solidFill>
                  <a:schemeClr val="dk1"/>
                </a:solidFill>
                <a:latin typeface="Century Gothic"/>
                <a:ea typeface="Century Gothic"/>
                <a:cs typeface="Century Gothic"/>
                <a:sym typeface="Century Gothic"/>
              </a:rPr>
              <a:t>Explore what groundwater is, how it is contaminated, and how it impacts the Bay and its ecosystems</a:t>
            </a:r>
            <a:endParaRPr sz="2200" b="0" i="0" u="none" strike="noStrike" cap="none" dirty="0">
              <a:solidFill>
                <a:schemeClr val="dk1"/>
              </a:solidFill>
              <a:latin typeface="Century Gothic"/>
              <a:ea typeface="Century Gothic"/>
              <a:cs typeface="Century Gothic"/>
              <a:sym typeface="Century Gothic"/>
            </a:endParaRPr>
          </a:p>
          <a:p>
            <a:pPr marL="228600" marR="0" lvl="0" indent="-215900" algn="l" rtl="0">
              <a:lnSpc>
                <a:spcPct val="120000"/>
              </a:lnSpc>
              <a:spcBef>
                <a:spcPts val="0"/>
              </a:spcBef>
              <a:spcAft>
                <a:spcPts val="0"/>
              </a:spcAft>
              <a:buClr>
                <a:schemeClr val="dk1"/>
              </a:buClr>
              <a:buSzPts val="1600"/>
              <a:buFont typeface="Arial"/>
              <a:buChar char="•"/>
            </a:pPr>
            <a:r>
              <a:rPr lang="en-US" sz="1800" b="0" i="0" u="sng" strike="noStrike" cap="none" dirty="0">
                <a:solidFill>
                  <a:schemeClr val="hlink"/>
                </a:solidFill>
                <a:latin typeface="Century Gothic"/>
                <a:ea typeface="Century Gothic"/>
                <a:cs typeface="Century Gothic"/>
                <a:sym typeface="Century Gothic"/>
                <a:hlinkClick r:id="rId5"/>
              </a:rPr>
              <a:t>Chesapeake Bay Program: Environmental Justice</a:t>
            </a:r>
            <a:endParaRPr sz="1800" b="0" i="0" u="none" strike="noStrike" cap="none" dirty="0">
              <a:solidFill>
                <a:schemeClr val="dk1"/>
              </a:solidFill>
              <a:latin typeface="Century Gothic"/>
              <a:ea typeface="Century Gothic"/>
              <a:cs typeface="Century Gothic"/>
              <a:sym typeface="Century Gothic"/>
            </a:endParaRPr>
          </a:p>
          <a:p>
            <a:pPr marL="685800" marR="0" lvl="1" indent="-215900" algn="l" rtl="0">
              <a:lnSpc>
                <a:spcPct val="120000"/>
              </a:lnSpc>
              <a:spcBef>
                <a:spcPts val="0"/>
              </a:spcBef>
              <a:spcAft>
                <a:spcPts val="0"/>
              </a:spcAft>
              <a:buClr>
                <a:schemeClr val="dk1"/>
              </a:buClr>
              <a:buSzPts val="1600"/>
              <a:buFont typeface="Arial"/>
              <a:buChar char="•"/>
            </a:pPr>
            <a:r>
              <a:rPr lang="en-US" sz="1600" b="0" i="0" u="none" strike="noStrike" cap="none" dirty="0">
                <a:solidFill>
                  <a:schemeClr val="dk1"/>
                </a:solidFill>
                <a:latin typeface="Century Gothic"/>
                <a:ea typeface="Century Gothic"/>
                <a:cs typeface="Century Gothic"/>
                <a:sym typeface="Century Gothic"/>
              </a:rPr>
              <a:t>Understand what is in environmental hazards pose a threat to at risk communities </a:t>
            </a:r>
            <a:endParaRPr sz="2200" b="0" i="0" u="none" strike="noStrike" cap="none" dirty="0">
              <a:solidFill>
                <a:schemeClr val="dk1"/>
              </a:solidFill>
              <a:latin typeface="Century Gothic"/>
              <a:ea typeface="Century Gothic"/>
              <a:cs typeface="Century Gothic"/>
              <a:sym typeface="Century Gothic"/>
            </a:endParaRPr>
          </a:p>
          <a:p>
            <a:pPr marL="228600" marR="0" lvl="0" indent="-215900" algn="l" rtl="0">
              <a:lnSpc>
                <a:spcPct val="120000"/>
              </a:lnSpc>
              <a:spcBef>
                <a:spcPts val="0"/>
              </a:spcBef>
              <a:spcAft>
                <a:spcPts val="0"/>
              </a:spcAft>
              <a:buClr>
                <a:schemeClr val="dk1"/>
              </a:buClr>
              <a:buSzPts val="1600"/>
              <a:buFont typeface="Arial"/>
              <a:buChar char="•"/>
            </a:pPr>
            <a:r>
              <a:rPr lang="en-US" sz="1800" b="0" i="0" u="sng" strike="noStrike" cap="none" dirty="0">
                <a:solidFill>
                  <a:schemeClr val="hlink"/>
                </a:solidFill>
                <a:latin typeface="Century Gothic"/>
                <a:ea typeface="Century Gothic"/>
                <a:cs typeface="Century Gothic"/>
                <a:sym typeface="Century Gothic"/>
                <a:hlinkClick r:id="rId6"/>
              </a:rPr>
              <a:t>U.S. Environmental Protection Agency: Air Quality Dashboard</a:t>
            </a:r>
            <a:endParaRPr sz="1800" b="0" i="0" u="none" strike="noStrike" cap="none" dirty="0">
              <a:solidFill>
                <a:schemeClr val="dk1"/>
              </a:solidFill>
              <a:latin typeface="Century Gothic"/>
              <a:ea typeface="Century Gothic"/>
              <a:cs typeface="Century Gothic"/>
              <a:sym typeface="Century Gothic"/>
            </a:endParaRPr>
          </a:p>
          <a:p>
            <a:pPr marL="685800" marR="0" lvl="1" indent="-215900" algn="l" rtl="0">
              <a:lnSpc>
                <a:spcPct val="120000"/>
              </a:lnSpc>
              <a:spcBef>
                <a:spcPts val="0"/>
              </a:spcBef>
              <a:spcAft>
                <a:spcPts val="0"/>
              </a:spcAft>
              <a:buClr>
                <a:schemeClr val="dk1"/>
              </a:buClr>
              <a:buSzPts val="1600"/>
              <a:buFont typeface="Arial"/>
              <a:buChar char="•"/>
            </a:pPr>
            <a:r>
              <a:rPr lang="en-US" sz="1600" b="0" i="0" u="none" strike="noStrike" cap="none" dirty="0">
                <a:solidFill>
                  <a:schemeClr val="dk1"/>
                </a:solidFill>
                <a:latin typeface="Century Gothic"/>
                <a:ea typeface="Century Gothic"/>
                <a:cs typeface="Century Gothic"/>
                <a:sym typeface="Century Gothic"/>
              </a:rPr>
              <a:t>Explore your area to understand how air quality impacts your everyday life</a:t>
            </a:r>
            <a:endParaRPr sz="2200" b="0" i="0" u="none" strike="noStrike" cap="none" dirty="0">
              <a:solidFill>
                <a:schemeClr val="dk1"/>
              </a:solidFill>
              <a:latin typeface="Century Gothic"/>
              <a:ea typeface="Century Gothic"/>
              <a:cs typeface="Century Gothic"/>
              <a:sym typeface="Century Gothic"/>
            </a:endParaRPr>
          </a:p>
          <a:p>
            <a:pPr marL="228600" marR="0" lvl="0" indent="-215900" algn="l" rtl="0">
              <a:lnSpc>
                <a:spcPct val="120000"/>
              </a:lnSpc>
              <a:spcBef>
                <a:spcPts val="0"/>
              </a:spcBef>
              <a:spcAft>
                <a:spcPts val="0"/>
              </a:spcAft>
              <a:buClr>
                <a:schemeClr val="dk1"/>
              </a:buClr>
              <a:buSzPts val="1600"/>
              <a:buFont typeface="Arial"/>
              <a:buChar char="•"/>
            </a:pPr>
            <a:r>
              <a:rPr lang="en-US" sz="1800" b="0" i="0" u="sng" strike="noStrike" cap="none" dirty="0">
                <a:solidFill>
                  <a:schemeClr val="hlink"/>
                </a:solidFill>
                <a:latin typeface="Century Gothic"/>
                <a:ea typeface="Century Gothic"/>
                <a:cs typeface="Century Gothic"/>
                <a:sym typeface="Century Gothic"/>
                <a:hlinkClick r:id="rId7"/>
              </a:rPr>
              <a:t>U.S. Environmental Protection Agency: Lead Facts</a:t>
            </a:r>
            <a:endParaRPr sz="1800" b="0" i="0" u="none" strike="noStrike" cap="none" dirty="0">
              <a:solidFill>
                <a:schemeClr val="dk1"/>
              </a:solidFill>
              <a:latin typeface="Century Gothic"/>
              <a:ea typeface="Century Gothic"/>
              <a:cs typeface="Century Gothic"/>
              <a:sym typeface="Century Gothic"/>
            </a:endParaRPr>
          </a:p>
          <a:p>
            <a:pPr marL="685800" marR="0" lvl="1" indent="-215900" algn="l" rtl="0">
              <a:lnSpc>
                <a:spcPct val="120000"/>
              </a:lnSpc>
              <a:spcBef>
                <a:spcPts val="0"/>
              </a:spcBef>
              <a:spcAft>
                <a:spcPts val="0"/>
              </a:spcAft>
              <a:buClr>
                <a:schemeClr val="dk1"/>
              </a:buClr>
              <a:buSzPts val="1600"/>
              <a:buFont typeface="Arial"/>
              <a:buChar char="•"/>
            </a:pPr>
            <a:r>
              <a:rPr lang="en-US" sz="1600" b="0" i="0" u="none" strike="noStrike" cap="none" dirty="0">
                <a:solidFill>
                  <a:schemeClr val="dk1"/>
                </a:solidFill>
                <a:latin typeface="Century Gothic"/>
                <a:ea typeface="Century Gothic"/>
                <a:cs typeface="Century Gothic"/>
                <a:sym typeface="Century Gothic"/>
              </a:rPr>
              <a:t>Find out more about lead and how it poses a risk to human health and safety</a:t>
            </a:r>
            <a:endParaRPr sz="2200" b="0" i="0" u="none" strike="noStrike" cap="none" dirty="0">
              <a:solidFill>
                <a:schemeClr val="dk1"/>
              </a:solidFill>
              <a:latin typeface="Century Gothic"/>
              <a:ea typeface="Century Gothic"/>
              <a:cs typeface="Century Gothic"/>
              <a:sym typeface="Century Gothic"/>
            </a:endParaRPr>
          </a:p>
          <a:p>
            <a:pPr marL="228600" marR="0" lvl="0" indent="-215900" algn="l" rtl="0">
              <a:lnSpc>
                <a:spcPct val="120000"/>
              </a:lnSpc>
              <a:spcBef>
                <a:spcPts val="0"/>
              </a:spcBef>
              <a:spcAft>
                <a:spcPts val="0"/>
              </a:spcAft>
              <a:buClr>
                <a:schemeClr val="dk1"/>
              </a:buClr>
              <a:buSzPts val="1600"/>
              <a:buFont typeface="Arial"/>
              <a:buChar char="•"/>
            </a:pPr>
            <a:r>
              <a:rPr lang="en-US" sz="1800" b="0" i="0" u="sng" strike="noStrike" cap="none" dirty="0">
                <a:solidFill>
                  <a:schemeClr val="hlink"/>
                </a:solidFill>
                <a:latin typeface="Century Gothic"/>
                <a:ea typeface="Century Gothic"/>
                <a:cs typeface="Century Gothic"/>
                <a:sym typeface="Century Gothic"/>
                <a:hlinkClick r:id="rId8"/>
              </a:rPr>
              <a:t>U.S. National Park Service: Air Pollution Removal by Urban Foresters</a:t>
            </a:r>
            <a:endParaRPr sz="1800" b="0" i="0" u="none" strike="noStrike" cap="none" dirty="0">
              <a:solidFill>
                <a:schemeClr val="dk1"/>
              </a:solidFill>
              <a:latin typeface="Century Gothic"/>
              <a:ea typeface="Century Gothic"/>
              <a:cs typeface="Century Gothic"/>
              <a:sym typeface="Century Gothic"/>
            </a:endParaRPr>
          </a:p>
          <a:p>
            <a:pPr marL="685800" marR="0" lvl="1" indent="-215900" algn="l" rtl="0">
              <a:lnSpc>
                <a:spcPct val="120000"/>
              </a:lnSpc>
              <a:spcBef>
                <a:spcPts val="0"/>
              </a:spcBef>
              <a:spcAft>
                <a:spcPts val="0"/>
              </a:spcAft>
              <a:buClr>
                <a:schemeClr val="dk1"/>
              </a:buClr>
              <a:buSzPts val="1600"/>
              <a:buFont typeface="Arial"/>
              <a:buChar char="•"/>
            </a:pPr>
            <a:r>
              <a:rPr lang="en-US" sz="1600" b="0" i="0" u="none" strike="noStrike" cap="none" dirty="0">
                <a:solidFill>
                  <a:schemeClr val="dk1"/>
                </a:solidFill>
                <a:latin typeface="Century Gothic"/>
                <a:ea typeface="Century Gothic"/>
                <a:cs typeface="Century Gothic"/>
                <a:sym typeface="Century Gothic"/>
              </a:rPr>
              <a:t>Learn about the ecosystem services provided by trees and how urban trees remove air pollutants and protect human health</a:t>
            </a:r>
            <a:endParaRPr sz="22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27"/>
          <p:cNvSpPr/>
          <p:nvPr/>
        </p:nvSpPr>
        <p:spPr>
          <a:xfrm>
            <a:off x="0" y="151277"/>
            <a:ext cx="5036110"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66" name="Google Shape;566;p27"/>
          <p:cNvSpPr txBox="1">
            <a:spLocks noGrp="1"/>
          </p:cNvSpPr>
          <p:nvPr>
            <p:ph type="title"/>
          </p:nvPr>
        </p:nvSpPr>
        <p:spPr>
          <a:xfrm>
            <a:off x="266402" y="-11068"/>
            <a:ext cx="4769708"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Glossary</a:t>
            </a:r>
            <a:endParaRPr/>
          </a:p>
        </p:txBody>
      </p:sp>
      <p:sp>
        <p:nvSpPr>
          <p:cNvPr id="567" name="Google Shape;567;p27"/>
          <p:cNvSpPr txBox="1"/>
          <p:nvPr/>
        </p:nvSpPr>
        <p:spPr>
          <a:xfrm>
            <a:off x="136150" y="643175"/>
            <a:ext cx="11860200" cy="5749236"/>
          </a:xfrm>
          <a:prstGeom prst="rect">
            <a:avLst/>
          </a:prstGeom>
          <a:noFill/>
          <a:ln>
            <a:noFill/>
          </a:ln>
        </p:spPr>
        <p:txBody>
          <a:bodyPr spcFirstLastPara="1" wrap="square" lIns="91425" tIns="91425" rIns="91425" bIns="91425" anchor="t" anchorCtr="0">
            <a:spAutoFit/>
          </a:bodyPr>
          <a:lstStyle/>
          <a:p>
            <a:pPr marL="457200" marR="0" lvl="0" indent="-292100" algn="l" rtl="0">
              <a:lnSpc>
                <a:spcPct val="110000"/>
              </a:lnSpc>
              <a:spcBef>
                <a:spcPts val="0"/>
              </a:spcBef>
              <a:spcAft>
                <a:spcPts val="0"/>
              </a:spcAft>
              <a:buClr>
                <a:srgbClr val="000000"/>
              </a:buClr>
              <a:buSzPts val="1000"/>
              <a:buFont typeface="Century Gothic"/>
              <a:buChar char="●"/>
            </a:pPr>
            <a:r>
              <a:rPr lang="en-US" sz="1000" b="0" i="0" u="none" strike="noStrike" cap="none" dirty="0">
                <a:solidFill>
                  <a:schemeClr val="accent1"/>
                </a:solidFill>
                <a:uFill>
                  <a:noFill/>
                </a:u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PFAS</a:t>
            </a:r>
            <a:r>
              <a:rPr lang="en-US" sz="1000" b="1" i="0" u="none" strike="noStrike" cap="none" dirty="0">
                <a:solidFill>
                  <a:schemeClr val="accent1"/>
                </a:solidFill>
                <a:latin typeface="Century Gothic"/>
                <a:ea typeface="Century Gothic"/>
                <a:cs typeface="Century Gothic"/>
                <a:sym typeface="Century Gothic"/>
              </a:rPr>
              <a:t> </a:t>
            </a:r>
            <a:endParaRPr sz="1000" b="0" i="0" u="none" strike="noStrike" cap="none" dirty="0">
              <a:solidFill>
                <a:srgbClr val="000000"/>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1000"/>
              <a:buFont typeface="Arial"/>
              <a:buNone/>
            </a:pPr>
            <a:r>
              <a:rPr lang="en-US" sz="1000" b="0" i="0" u="none" strike="noStrike" cap="none" dirty="0">
                <a:solidFill>
                  <a:srgbClr val="000000"/>
                </a:solidFill>
                <a:latin typeface="Century Gothic"/>
                <a:ea typeface="Century Gothic"/>
                <a:cs typeface="Century Gothic"/>
                <a:sym typeface="Century Gothic"/>
              </a:rPr>
              <a:t>Per-and polyfluoroalkyl substances, are widely-used chemicals which break down very slowly over time. They are used in leather, textiles, paper, paints, cleaners, wire insulation, and more to help these products resist heat, water, and grease.</a:t>
            </a:r>
            <a:endParaRPr sz="1000" b="0" i="0" u="none" strike="noStrike" cap="none" dirty="0">
              <a:solidFill>
                <a:srgbClr val="000000"/>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1600"/>
              <a:buFont typeface="Arial"/>
              <a:buNone/>
            </a:pPr>
            <a:endParaRPr sz="1000" b="0" i="0" u="none" strike="noStrike" cap="none" dirty="0">
              <a:solidFill>
                <a:srgbClr val="000000"/>
              </a:solidFill>
              <a:latin typeface="Century Gothic"/>
              <a:ea typeface="Century Gothic"/>
              <a:cs typeface="Century Gothic"/>
              <a:sym typeface="Century Gothic"/>
            </a:endParaRPr>
          </a:p>
          <a:p>
            <a:pPr marL="457200" marR="0" lvl="0" indent="-292100" algn="l" rtl="0">
              <a:lnSpc>
                <a:spcPct val="110000"/>
              </a:lnSpc>
              <a:spcBef>
                <a:spcPts val="0"/>
              </a:spcBef>
              <a:spcAft>
                <a:spcPts val="0"/>
              </a:spcAft>
              <a:buClr>
                <a:srgbClr val="000000"/>
              </a:buClr>
              <a:buSzPts val="1000"/>
              <a:buFont typeface="Century Gothic"/>
              <a:buChar char="●"/>
            </a:pPr>
            <a:r>
              <a:rPr lang="en-US" sz="1000" b="0" i="0" u="none" strike="noStrike" cap="none" dirty="0">
                <a:solidFill>
                  <a:schemeClr val="accent1"/>
                </a:solidFill>
                <a:uFill>
                  <a:noFill/>
                </a:uFill>
                <a:latin typeface="Century Gothic"/>
                <a:ea typeface="Century Gothic"/>
                <a:cs typeface="Century Gothic"/>
                <a:sym typeface="Century Gothic"/>
                <a:hlinkClick r:id="rId4">
                  <a:extLst>
                    <a:ext uri="{A12FA001-AC4F-418D-AE19-62706E023703}">
                      <ahyp:hlinkClr xmlns:ahyp="http://schemas.microsoft.com/office/drawing/2018/hyperlinkcolor" val="tx"/>
                    </a:ext>
                  </a:extLst>
                </a:hlinkClick>
              </a:rPr>
              <a:t>PCBs</a:t>
            </a:r>
            <a:r>
              <a:rPr lang="en-US" sz="1000" b="0" i="0" u="none" strike="noStrike" cap="none" dirty="0">
                <a:solidFill>
                  <a:srgbClr val="000000"/>
                </a:solidFill>
                <a:latin typeface="Century Gothic"/>
                <a:ea typeface="Century Gothic"/>
                <a:cs typeface="Century Gothic"/>
                <a:sym typeface="Century Gothic"/>
              </a:rPr>
              <a:t> </a:t>
            </a:r>
            <a:endParaRPr sz="1000" b="0" i="0" u="none" strike="noStrike" cap="none" dirty="0">
              <a:solidFill>
                <a:srgbClr val="000000"/>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1000"/>
              <a:buFont typeface="Arial"/>
              <a:buNone/>
            </a:pPr>
            <a:r>
              <a:rPr lang="en-US" sz="1000" b="0" i="0" u="none" strike="noStrike" cap="none" dirty="0">
                <a:solidFill>
                  <a:srgbClr val="292929"/>
                </a:solidFill>
                <a:latin typeface="Century Gothic"/>
                <a:ea typeface="Century Gothic"/>
                <a:cs typeface="Century Gothic"/>
                <a:sym typeface="Century Gothic"/>
              </a:rPr>
              <a:t>A chemical contaminant that was once used as a flame retardant in electrical equipment. Though their production has been banned since 1977, PCBs persist in the environment, posing a risk to humans and wildlife.</a:t>
            </a:r>
            <a:endParaRPr sz="1000" b="0" i="0" u="none" strike="noStrike" cap="none" dirty="0">
              <a:solidFill>
                <a:srgbClr val="000000"/>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1600"/>
              <a:buFont typeface="Arial"/>
              <a:buNone/>
            </a:pPr>
            <a:endParaRPr sz="1000" b="0" i="0" u="none" strike="noStrike" cap="none" dirty="0">
              <a:solidFill>
                <a:srgbClr val="000000"/>
              </a:solidFill>
              <a:latin typeface="Century Gothic"/>
              <a:ea typeface="Century Gothic"/>
              <a:cs typeface="Century Gothic"/>
              <a:sym typeface="Century Gothic"/>
            </a:endParaRPr>
          </a:p>
          <a:p>
            <a:pPr marL="457200" marR="0" lvl="0" indent="-292100" algn="l" rtl="0">
              <a:lnSpc>
                <a:spcPct val="110000"/>
              </a:lnSpc>
              <a:spcBef>
                <a:spcPts val="0"/>
              </a:spcBef>
              <a:spcAft>
                <a:spcPts val="0"/>
              </a:spcAft>
              <a:buClr>
                <a:srgbClr val="000000"/>
              </a:buClr>
              <a:buSzPts val="1000"/>
              <a:buFont typeface="Century Gothic"/>
              <a:buChar char="●"/>
            </a:pPr>
            <a:r>
              <a:rPr lang="en-US" sz="1000" b="0" i="0" u="none" strike="noStrike" cap="none" dirty="0">
                <a:solidFill>
                  <a:schemeClr val="accent6"/>
                </a:solidFill>
                <a:uFill>
                  <a:noFill/>
                </a:uFill>
                <a:latin typeface="Century Gothic"/>
                <a:ea typeface="Century Gothic"/>
                <a:cs typeface="Century Gothic"/>
                <a:sym typeface="Century Gothic"/>
                <a:hlinkClick r:id="rId5">
                  <a:extLst>
                    <a:ext uri="{A12FA001-AC4F-418D-AE19-62706E023703}">
                      <ahyp:hlinkClr xmlns:ahyp="http://schemas.microsoft.com/office/drawing/2018/hyperlinkcolor" val="tx"/>
                    </a:ext>
                  </a:extLst>
                </a:hlinkClick>
              </a:rPr>
              <a:t>POPs</a:t>
            </a:r>
            <a:r>
              <a:rPr lang="en-US" sz="1000" b="1" i="0" u="none" strike="noStrike" cap="none" dirty="0">
                <a:solidFill>
                  <a:schemeClr val="accent6"/>
                </a:solidFill>
                <a:latin typeface="Century Gothic"/>
                <a:ea typeface="Century Gothic"/>
                <a:cs typeface="Century Gothic"/>
                <a:sym typeface="Century Gothic"/>
              </a:rPr>
              <a:t> </a:t>
            </a:r>
            <a:endParaRPr sz="1000" b="1" i="0" u="none" strike="noStrike" cap="none" dirty="0">
              <a:solidFill>
                <a:schemeClr val="accent6"/>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1000"/>
              <a:buFont typeface="Arial"/>
              <a:buNone/>
            </a:pPr>
            <a:r>
              <a:rPr lang="en-US" sz="1000" b="0" i="0" u="none" strike="noStrike" cap="none" dirty="0">
                <a:solidFill>
                  <a:srgbClr val="292929"/>
                </a:solidFill>
                <a:highlight>
                  <a:srgbClr val="FFFFFF"/>
                </a:highlight>
                <a:latin typeface="Century Gothic"/>
                <a:ea typeface="Century Gothic"/>
                <a:cs typeface="Century Gothic"/>
                <a:sym typeface="Century Gothic"/>
              </a:rPr>
              <a:t>Persistent organic pollutants (POPs) known as polychlorinated biphenyls, or PCBs, which last in the environment for years.</a:t>
            </a: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10000"/>
              </a:lnSpc>
              <a:spcBef>
                <a:spcPts val="0"/>
              </a:spcBef>
              <a:spcAft>
                <a:spcPts val="0"/>
              </a:spcAft>
              <a:buClr>
                <a:srgbClr val="000000"/>
              </a:buClr>
              <a:buSzPts val="1600"/>
              <a:buFont typeface="Arial"/>
              <a:buNone/>
            </a:pPr>
            <a:endParaRPr sz="1000" b="0" i="0" u="none" strike="noStrike" cap="none" dirty="0">
              <a:solidFill>
                <a:srgbClr val="000000"/>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rgbClr val="000000"/>
              </a:buClr>
              <a:buSzPts val="1000"/>
              <a:buFont typeface="Century Gothic"/>
              <a:buChar char="●"/>
            </a:pPr>
            <a:r>
              <a:rPr lang="en-US" sz="1000" b="0" i="0" u="none" strike="noStrike" cap="none" dirty="0">
                <a:solidFill>
                  <a:schemeClr val="accent6"/>
                </a:solidFill>
                <a:uFill>
                  <a:noFill/>
                </a:uFill>
                <a:latin typeface="Century Gothic"/>
                <a:ea typeface="Century Gothic"/>
                <a:cs typeface="Century Gothic"/>
                <a:sym typeface="Century Gothic"/>
                <a:hlinkClick r:id="rId6">
                  <a:extLst>
                    <a:ext uri="{A12FA001-AC4F-418D-AE19-62706E023703}">
                      <ahyp:hlinkClr xmlns:ahyp="http://schemas.microsoft.com/office/drawing/2018/hyperlinkcolor" val="tx"/>
                    </a:ext>
                  </a:extLst>
                </a:hlinkClick>
              </a:rPr>
              <a:t>Bioaccumulate</a:t>
            </a:r>
            <a:r>
              <a:rPr lang="en-US" sz="1000" b="0" i="0" u="none" strike="noStrike" cap="none" dirty="0">
                <a:solidFill>
                  <a:srgbClr val="000000"/>
                </a:solidFill>
                <a:latin typeface="Century Gothic"/>
                <a:ea typeface="Century Gothic"/>
                <a:cs typeface="Century Gothic"/>
                <a:sym typeface="Century Gothic"/>
              </a:rPr>
              <a:t> </a:t>
            </a:r>
            <a:endParaRPr sz="1000" b="0" i="0" u="none" strike="noStrike" cap="none" dirty="0">
              <a:solidFill>
                <a:srgbClr val="292929"/>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r>
              <a:rPr lang="en-US" sz="1000" b="0" i="0" u="none" strike="noStrike" cap="none" dirty="0">
                <a:solidFill>
                  <a:srgbClr val="292929"/>
                </a:solidFill>
                <a:latin typeface="Century Gothic"/>
                <a:ea typeface="Century Gothic"/>
                <a:cs typeface="Century Gothic"/>
                <a:sym typeface="Century Gothic"/>
              </a:rPr>
              <a:t>The uptake and storage of chemical contaminants by living animals and plants. This can occur through direct contact with contaminated water or sediment or through the ingestion of another organism that is contaminated.</a:t>
            </a:r>
            <a:endParaRPr sz="1000" b="0" i="0" u="none" strike="noStrike" cap="none" dirty="0">
              <a:solidFill>
                <a:srgbClr val="000000"/>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600"/>
              <a:buFont typeface="Arial"/>
              <a:buNone/>
            </a:pPr>
            <a:endParaRPr sz="1000" b="0" i="0" u="none" strike="noStrike" cap="none" dirty="0">
              <a:solidFill>
                <a:srgbClr val="000000"/>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Char char="●"/>
            </a:pPr>
            <a:r>
              <a:rPr lang="en-US" sz="1000" b="0" i="0" u="none" strike="noStrike" cap="none" dirty="0">
                <a:solidFill>
                  <a:schemeClr val="accent6"/>
                </a:solidFill>
                <a:uFill>
                  <a:noFill/>
                </a:uFill>
                <a:latin typeface="Century Gothic"/>
                <a:ea typeface="Century Gothic"/>
                <a:cs typeface="Century Gothic"/>
                <a:sym typeface="Century Gothic"/>
                <a:hlinkClick r:id="rId7">
                  <a:extLst>
                    <a:ext uri="{A12FA001-AC4F-418D-AE19-62706E023703}">
                      <ahyp:hlinkClr xmlns:ahyp="http://schemas.microsoft.com/office/drawing/2018/hyperlinkcolor" val="tx"/>
                    </a:ext>
                  </a:extLst>
                </a:hlinkClick>
              </a:rPr>
              <a:t>Microplastics</a:t>
            </a:r>
            <a:r>
              <a:rPr lang="en-US" sz="1000" b="1" i="0" u="none" strike="noStrike" cap="none" dirty="0">
                <a:solidFill>
                  <a:schemeClr val="dk1"/>
                </a:solidFill>
                <a:latin typeface="Century Gothic"/>
                <a:ea typeface="Century Gothic"/>
                <a:cs typeface="Century Gothic"/>
                <a:sym typeface="Century Gothic"/>
              </a:rPr>
              <a:t> </a:t>
            </a:r>
            <a:endParaRPr sz="1000" b="1"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r>
              <a:rPr lang="en-US" sz="1050" b="0" i="0" u="none" strike="noStrike" dirty="0">
                <a:solidFill>
                  <a:srgbClr val="000000"/>
                </a:solidFill>
                <a:effectLst/>
                <a:latin typeface="Century Gothic" panose="020B0502020202020204" pitchFamily="34" charset="0"/>
              </a:rPr>
              <a:t>The tiny (&lt;5 mm) fragments, fibers, and microbeads that come from larger plastic litter breaking apart and persist in the environment for an extremely long time</a:t>
            </a:r>
            <a:endParaRPr sz="1050" b="1" i="0" u="none" strike="noStrike" cap="none" dirty="0">
              <a:solidFill>
                <a:schemeClr val="dk1"/>
              </a:solidFill>
              <a:latin typeface="Century Gothic" panose="020B0502020202020204" pitchFamily="34" charset="0"/>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endParaRPr sz="1000" b="1" i="0" u="none" strike="noStrike" cap="none" dirty="0">
              <a:solidFill>
                <a:schemeClr val="accent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Char char="●"/>
            </a:pPr>
            <a:r>
              <a:rPr lang="en-US" sz="1000" b="0" i="0" u="none" strike="noStrike" cap="none" dirty="0">
                <a:solidFill>
                  <a:schemeClr val="accent6"/>
                </a:solidFill>
                <a:uFill>
                  <a:noFill/>
                </a:uFill>
                <a:latin typeface="Century Gothic"/>
                <a:ea typeface="Century Gothic"/>
                <a:cs typeface="Century Gothic"/>
                <a:sym typeface="Century Gothic"/>
                <a:hlinkClick r:id="rId8">
                  <a:extLst>
                    <a:ext uri="{A12FA001-AC4F-418D-AE19-62706E023703}">
                      <ahyp:hlinkClr xmlns:ahyp="http://schemas.microsoft.com/office/drawing/2018/hyperlinkcolor" val="tx"/>
                    </a:ext>
                  </a:extLst>
                </a:hlinkClick>
              </a:rPr>
              <a:t>Trash Traps </a:t>
            </a:r>
            <a:endParaRPr sz="10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r>
              <a:rPr lang="en-US" sz="1000" b="0" i="0" u="sng" strike="noStrike" cap="none" dirty="0">
                <a:solidFill>
                  <a:schemeClr val="hlink"/>
                </a:solidFill>
                <a:latin typeface="Century Gothic"/>
                <a:ea typeface="Century Gothic"/>
                <a:cs typeface="Century Gothic"/>
                <a:sym typeface="Century Gothic"/>
                <a:hlinkClick r:id="rId9"/>
              </a:rPr>
              <a:t>Trash traps</a:t>
            </a:r>
            <a:r>
              <a:rPr lang="en-US" sz="1000" b="0" i="0" u="none" strike="noStrike" cap="none" dirty="0">
                <a:solidFill>
                  <a:schemeClr val="dk1"/>
                </a:solidFill>
                <a:latin typeface="Century Gothic"/>
                <a:ea typeface="Century Gothic"/>
                <a:cs typeface="Century Gothic"/>
                <a:sym typeface="Century Gothic"/>
              </a:rPr>
              <a:t> serve to collect litter, sediment, and other pollutants that are washed into river systems from rainwater concentrated on hard surfaces (i.e. roads).</a:t>
            </a: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Char char="●"/>
            </a:pPr>
            <a:r>
              <a:rPr lang="en-US" sz="1000" b="0" i="0" u="none" strike="noStrike" cap="none" dirty="0">
                <a:solidFill>
                  <a:schemeClr val="accent6"/>
                </a:solidFill>
                <a:uFill>
                  <a:noFill/>
                </a:uFill>
                <a:latin typeface="Century Gothic"/>
                <a:ea typeface="Century Gothic"/>
                <a:cs typeface="Century Gothic"/>
                <a:sym typeface="Century Gothic"/>
                <a:hlinkClick r:id="rId10">
                  <a:extLst>
                    <a:ext uri="{A12FA001-AC4F-418D-AE19-62706E023703}">
                      <ahyp:hlinkClr xmlns:ahyp="http://schemas.microsoft.com/office/drawing/2018/hyperlinkcolor" val="tx"/>
                    </a:ext>
                  </a:extLst>
                </a:hlinkClick>
              </a:rPr>
              <a:t>A</a:t>
            </a:r>
            <a:r>
              <a:rPr lang="en-US" sz="1000" b="0" i="0" u="none" strike="noStrike" cap="none" dirty="0">
                <a:solidFill>
                  <a:schemeClr val="accent6"/>
                </a:solidFill>
                <a:uFill>
                  <a:noFill/>
                </a:uFill>
                <a:latin typeface="Century Gothic"/>
                <a:ea typeface="Century Gothic"/>
                <a:cs typeface="Century Gothic"/>
                <a:sym typeface="Century Gothic"/>
                <a:hlinkClick r:id="rId10">
                  <a:extLst>
                    <a:ext uri="{A12FA001-AC4F-418D-AE19-62706E023703}">
                      <ahyp:hlinkClr xmlns:ahyp="http://schemas.microsoft.com/office/drawing/2018/hyperlinkcolor" val="tx"/>
                    </a:ext>
                  </a:extLst>
                </a:hlinkClick>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irshed</a:t>
            </a:r>
            <a:endParaRPr sz="10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r>
              <a:rPr lang="en-US" sz="1000" b="0" i="0" u="none" strike="noStrike" cap="none" dirty="0">
                <a:solidFill>
                  <a:srgbClr val="292929"/>
                </a:solidFill>
                <a:latin typeface="Century Gothic"/>
                <a:ea typeface="Century Gothic"/>
                <a:cs typeface="Century Gothic"/>
                <a:sym typeface="Century Gothic"/>
              </a:rPr>
              <a:t>The area of land over which airborne pollutants can travel to reach a particular river, lake, bay or other body of water. The Chesapeake Bay’s </a:t>
            </a:r>
            <a:r>
              <a:rPr lang="en-US" sz="1000" b="0" i="0" u="sng" strike="noStrike" cap="none" dirty="0">
                <a:solidFill>
                  <a:schemeClr val="hlink"/>
                </a:solidFill>
                <a:latin typeface="Century Gothic"/>
                <a:ea typeface="Century Gothic"/>
                <a:cs typeface="Century Gothic"/>
                <a:sym typeface="Century Gothic"/>
                <a:hlinkClick r:id="rId11"/>
              </a:rPr>
              <a:t>airshed</a:t>
            </a:r>
            <a:r>
              <a:rPr lang="en-US" sz="1000" b="0" i="0" u="none" strike="noStrike" cap="none" dirty="0">
                <a:solidFill>
                  <a:srgbClr val="292929"/>
                </a:solidFill>
                <a:latin typeface="Century Gothic"/>
                <a:ea typeface="Century Gothic"/>
                <a:cs typeface="Century Gothic"/>
                <a:sym typeface="Century Gothic"/>
              </a:rPr>
              <a:t> is 570,000 square miles, stretching north to Canada, west to Ohio and south to South Carolina.</a:t>
            </a:r>
            <a:endParaRPr sz="1000" b="0" i="0" u="none" strike="noStrike" cap="none" dirty="0">
              <a:solidFill>
                <a:srgbClr val="292929"/>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endParaRPr sz="1000" b="0" i="0" u="none" strike="noStrike" cap="none" dirty="0">
              <a:solidFill>
                <a:srgbClr val="292929"/>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Char char="●"/>
            </a:pPr>
            <a:r>
              <a:rPr lang="en-US" sz="1000" b="0" i="0" u="none" strike="noStrike" cap="none" dirty="0">
                <a:solidFill>
                  <a:schemeClr val="accent6"/>
                </a:solidFill>
                <a:uFill>
                  <a:noFill/>
                </a:uFill>
                <a:latin typeface="Century Gothic"/>
                <a:ea typeface="Century Gothic"/>
                <a:cs typeface="Century Gothic"/>
                <a:sym typeface="Century Gothic"/>
                <a:hlinkClick r:id="rId12">
                  <a:extLst>
                    <a:ext uri="{A12FA001-AC4F-418D-AE19-62706E023703}">
                      <ahyp:hlinkClr xmlns:ahyp="http://schemas.microsoft.com/office/drawing/2018/hyperlinkcolor" val="tx"/>
                    </a:ext>
                  </a:extLst>
                </a:hlinkClick>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7"/>
                  </a:ext>
                </a:extLst>
              </a:rPr>
              <a:t>Total Maximum Daily Load</a:t>
            </a:r>
            <a:r>
              <a:rPr lang="en-US" sz="1000" b="0" i="0" u="none" strike="noStrike" cap="none" dirty="0">
                <a:solidFill>
                  <a:schemeClr val="accent6"/>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8"/>
                  </a:ext>
                </a:extLst>
              </a:rPr>
              <a:t> (</a:t>
            </a:r>
            <a:r>
              <a:rPr lang="en-US" sz="1000" b="0" i="0" u="none" strike="noStrike" cap="none" dirty="0">
                <a:solidFill>
                  <a:schemeClr val="accent6"/>
                </a:solidFill>
                <a:uFill>
                  <a:noFill/>
                </a:uFill>
                <a:latin typeface="Century Gothic"/>
                <a:ea typeface="Century Gothic"/>
                <a:cs typeface="Century Gothic"/>
                <a:sym typeface="Century Gothic"/>
                <a:hlinkClick r:id="rId13">
                  <a:extLst>
                    <a:ext uri="{A12FA001-AC4F-418D-AE19-62706E023703}">
                      <ahyp:hlinkClr xmlns:ahyp="http://schemas.microsoft.com/office/drawing/2018/hyperlinkcolor" val="tx"/>
                    </a:ext>
                  </a:extLst>
                </a:hlinkClick>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9"/>
                  </a:ext>
                </a:extLst>
              </a:rPr>
              <a:t>TMDL</a:t>
            </a:r>
            <a:r>
              <a:rPr lang="en-US" sz="1000" b="0" i="0" u="none" strike="noStrike" cap="none" dirty="0">
                <a:solidFill>
                  <a:schemeClr val="accent6"/>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0"/>
                  </a:ext>
                </a:extLst>
              </a:rPr>
              <a:t>)</a:t>
            </a:r>
            <a:r>
              <a:rPr lang="en-US" sz="1000" b="0" i="0" u="none" strike="noStrike" cap="none" dirty="0">
                <a:solidFill>
                  <a:schemeClr val="accent6"/>
                </a:solidFill>
                <a:latin typeface="Century Gothic"/>
                <a:ea typeface="Century Gothic"/>
                <a:cs typeface="Century Gothic"/>
                <a:sym typeface="Century Gothic"/>
              </a:rPr>
              <a:t> </a:t>
            </a:r>
            <a:endParaRPr sz="10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r>
              <a:rPr lang="en-US" sz="1000" b="0" i="0" u="none" strike="noStrike" dirty="0">
                <a:solidFill>
                  <a:srgbClr val="000000"/>
                </a:solidFill>
                <a:effectLst/>
                <a:latin typeface="Century Gothic" panose="020B0502020202020204" pitchFamily="34" charset="0"/>
              </a:rPr>
              <a:t>The federal “pollution diet” that sets limits on how much pollution can enter a waterbody to meet water quality standards for that specific pollutant</a:t>
            </a:r>
            <a:endParaRPr sz="1000" b="0" i="0" u="none" strike="noStrike" cap="none" dirty="0">
              <a:solidFill>
                <a:srgbClr val="292929"/>
              </a:solidFill>
              <a:latin typeface="Century Gothic" panose="020B0502020202020204" pitchFamily="34" charset="0"/>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endParaRPr sz="1000" b="0" i="0" u="none" strike="noStrike" cap="none" dirty="0">
              <a:solidFill>
                <a:srgbClr val="292929"/>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Char char="●"/>
            </a:pPr>
            <a:r>
              <a:rPr lang="en-US" sz="1000" b="0" i="0" u="none" strike="noStrike" cap="none" dirty="0">
                <a:solidFill>
                  <a:schemeClr val="accent6"/>
                </a:solidFill>
                <a:uFill>
                  <a:noFill/>
                </a:uFill>
                <a:latin typeface="Century Gothic"/>
                <a:ea typeface="Century Gothic"/>
                <a:cs typeface="Century Gothic"/>
                <a:sym typeface="Century Gothic"/>
                <a:hlinkClick r:id="rId14">
                  <a:extLst>
                    <a:ext uri="{A12FA001-AC4F-418D-AE19-62706E023703}">
                      <ahyp:hlinkClr xmlns:ahyp="http://schemas.microsoft.com/office/drawing/2018/hyperlinkcolor" val="tx"/>
                    </a:ext>
                  </a:extLst>
                </a:hlinkClick>
              </a:rPr>
              <a:t>Particulate Matter (PM) </a:t>
            </a:r>
            <a:endParaRPr sz="10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000"/>
              <a:buFont typeface="Arial"/>
              <a:buNone/>
            </a:pPr>
            <a:r>
              <a:rPr lang="en-US" sz="1000" b="0" i="0" u="none" strike="noStrike" cap="none" dirty="0">
                <a:solidFill>
                  <a:srgbClr val="1B1B1B"/>
                </a:solidFill>
                <a:highlight>
                  <a:srgbClr val="FFFFFF"/>
                </a:highlight>
                <a:latin typeface="Century Gothic"/>
                <a:ea typeface="Century Gothic"/>
                <a:cs typeface="Century Gothic"/>
                <a:sym typeface="Century Gothic"/>
              </a:rPr>
              <a:t>PM stands for particulate matter (also called particle pollution): the term for a mixture of solid particles and liquid droplets found in the air. Some particles, such as dust, dirt, soot, or smoke, are large or dark enough to be seen with the naked eye. Others are so small they can only be detected using an electron microscope.</a:t>
            </a:r>
            <a:endParaRPr sz="1000" b="1" i="0" u="none" strike="noStrike" cap="none" dirty="0">
              <a:solidFill>
                <a:schemeClr val="accent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3"/>
          <p:cNvSpPr/>
          <p:nvPr/>
        </p:nvSpPr>
        <p:spPr>
          <a:xfrm>
            <a:off x="7408372" y="7555"/>
            <a:ext cx="4783627" cy="685044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 name="Google Shape;123;p3"/>
          <p:cNvSpPr/>
          <p:nvPr/>
        </p:nvSpPr>
        <p:spPr>
          <a:xfrm>
            <a:off x="3973448" y="6285679"/>
            <a:ext cx="17394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Purpose</a:t>
            </a:r>
            <a:endParaRPr sz="1400" b="0" i="0" u="none" strike="noStrike" cap="none">
              <a:solidFill>
                <a:srgbClr val="000000"/>
              </a:solidFill>
              <a:latin typeface="Arial"/>
              <a:ea typeface="Arial"/>
              <a:cs typeface="Arial"/>
              <a:sym typeface="Arial"/>
            </a:endParaRPr>
          </a:p>
        </p:txBody>
      </p:sp>
      <p:sp>
        <p:nvSpPr>
          <p:cNvPr id="124" name="Google Shape;124;p3"/>
          <p:cNvSpPr/>
          <p:nvPr/>
        </p:nvSpPr>
        <p:spPr>
          <a:xfrm>
            <a:off x="0" y="6285359"/>
            <a:ext cx="4195554" cy="353469"/>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 name="Google Shape;125;p3"/>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
        <p:nvSpPr>
          <p:cNvPr id="126" name="Google Shape;126;p3"/>
          <p:cNvSpPr txBox="1"/>
          <p:nvPr/>
        </p:nvSpPr>
        <p:spPr>
          <a:xfrm>
            <a:off x="357172" y="1213442"/>
            <a:ext cx="6449982" cy="441371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latin typeface="Century Gothic"/>
                <a:ea typeface="Century Gothic"/>
                <a:cs typeface="Century Gothic"/>
                <a:sym typeface="Century Gothic"/>
              </a:rPr>
              <a:t>As a local leader, your decisions set the course for your community. Your actions determine the health and vitality of your jurisdiction, as well as that of your local waterways and the Chesapeake Bay. You can achieve win-win outcomes by prioritizing local economic development, infrastructure resiliency, public health and education while also protecting your environment.</a:t>
            </a: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br>
              <a:rPr lang="en-US" sz="2000" b="0" i="0" u="none" strike="noStrike" cap="none" dirty="0">
                <a:solidFill>
                  <a:srgbClr val="000000"/>
                </a:solidFill>
                <a:latin typeface="Arial"/>
                <a:ea typeface="Arial"/>
                <a:cs typeface="Arial"/>
                <a:sym typeface="Arial"/>
              </a:rPr>
            </a:br>
            <a:r>
              <a:rPr lang="en-US" sz="2000" b="0" i="0" u="none" strike="noStrike" cap="none" dirty="0">
                <a:solidFill>
                  <a:srgbClr val="262626"/>
                </a:solidFill>
                <a:latin typeface="Century Gothic"/>
                <a:ea typeface="Century Gothic"/>
                <a:cs typeface="Century Gothic"/>
                <a:sym typeface="Century Gothic"/>
              </a:rPr>
              <a:t>This module is one in a series created by the Chesapeake Bay Program to support and inform decision making by local officials. We encourage you to examine the full suite of modules listed on the next slide.</a:t>
            </a:r>
            <a:endParaRPr sz="1800" b="0" i="0" u="none" strike="noStrike" cap="none" dirty="0">
              <a:solidFill>
                <a:srgbClr val="000000"/>
              </a:solidFill>
              <a:latin typeface="Arial"/>
              <a:ea typeface="Arial"/>
              <a:cs typeface="Arial"/>
              <a:sym typeface="Arial"/>
            </a:endParaRPr>
          </a:p>
        </p:txBody>
      </p:sp>
      <p:sp>
        <p:nvSpPr>
          <p:cNvPr id="127" name="Google Shape;127;p3"/>
          <p:cNvSpPr/>
          <p:nvPr/>
        </p:nvSpPr>
        <p:spPr>
          <a:xfrm>
            <a:off x="-1" y="158531"/>
            <a:ext cx="5991507"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 name="Google Shape;128;p3"/>
          <p:cNvSpPr txBox="1">
            <a:spLocks noGrp="1"/>
          </p:cNvSpPr>
          <p:nvPr>
            <p:ph type="title"/>
          </p:nvPr>
        </p:nvSpPr>
        <p:spPr>
          <a:xfrm>
            <a:off x="104492" y="-22130"/>
            <a:ext cx="5991507" cy="87642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A Guide For Local Governments</a:t>
            </a:r>
            <a:endParaRPr/>
          </a:p>
        </p:txBody>
      </p:sp>
      <p:grpSp>
        <p:nvGrpSpPr>
          <p:cNvPr id="129" name="Google Shape;129;p3"/>
          <p:cNvGrpSpPr/>
          <p:nvPr/>
        </p:nvGrpSpPr>
        <p:grpSpPr>
          <a:xfrm>
            <a:off x="9023896" y="2722285"/>
            <a:ext cx="2673827" cy="3053918"/>
            <a:chOff x="8692212" y="3386187"/>
            <a:chExt cx="3393903" cy="3049146"/>
          </a:xfrm>
        </p:grpSpPr>
        <p:sp>
          <p:nvSpPr>
            <p:cNvPr id="130" name="Google Shape;130;p3"/>
            <p:cNvSpPr txBox="1"/>
            <p:nvPr/>
          </p:nvSpPr>
          <p:spPr>
            <a:xfrm>
              <a:off x="8692213" y="6097348"/>
              <a:ext cx="1834978" cy="3379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600" b="0" i="0" u="none" strike="noStrike" cap="none">
                  <a:solidFill>
                    <a:schemeClr val="lt1"/>
                  </a:solidFill>
                  <a:latin typeface="Century Gothic"/>
                  <a:ea typeface="Century Gothic"/>
                  <a:cs typeface="Century Gothic"/>
                  <a:sym typeface="Century Gothic"/>
                </a:rPr>
                <a:t>Education</a:t>
              </a:r>
              <a:endParaRPr sz="1600" b="0" i="0" u="none" strike="noStrike" cap="none">
                <a:solidFill>
                  <a:srgbClr val="000000"/>
                </a:solidFill>
                <a:latin typeface="Arial"/>
                <a:ea typeface="Arial"/>
                <a:cs typeface="Arial"/>
                <a:sym typeface="Arial"/>
              </a:endParaRPr>
            </a:p>
          </p:txBody>
        </p:sp>
        <p:sp>
          <p:nvSpPr>
            <p:cNvPr id="131" name="Google Shape;131;p3"/>
            <p:cNvSpPr txBox="1"/>
            <p:nvPr/>
          </p:nvSpPr>
          <p:spPr>
            <a:xfrm>
              <a:off x="8692212" y="3386187"/>
              <a:ext cx="3258161" cy="3379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600" b="0" i="0" u="none" strike="noStrike" cap="none" dirty="0">
                  <a:solidFill>
                    <a:schemeClr val="lt1"/>
                  </a:solidFill>
                  <a:latin typeface="Century Gothic"/>
                  <a:ea typeface="Century Gothic"/>
                  <a:cs typeface="Century Gothic"/>
                  <a:sym typeface="Century Gothic"/>
                </a:rPr>
                <a:t>Economic Development</a:t>
              </a:r>
              <a:endParaRPr sz="1600" b="0" i="0" u="none" strike="noStrike" cap="none" dirty="0">
                <a:solidFill>
                  <a:srgbClr val="000000"/>
                </a:solidFill>
                <a:latin typeface="Arial"/>
                <a:ea typeface="Arial"/>
                <a:cs typeface="Arial"/>
                <a:sym typeface="Arial"/>
              </a:endParaRPr>
            </a:p>
          </p:txBody>
        </p:sp>
        <p:sp>
          <p:nvSpPr>
            <p:cNvPr id="132" name="Google Shape;132;p3"/>
            <p:cNvSpPr txBox="1"/>
            <p:nvPr/>
          </p:nvSpPr>
          <p:spPr>
            <a:xfrm>
              <a:off x="8692212" y="4347452"/>
              <a:ext cx="3393903" cy="3379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600" b="0" i="0" u="none" strike="noStrike" cap="none">
                  <a:solidFill>
                    <a:schemeClr val="lt1"/>
                  </a:solidFill>
                  <a:latin typeface="Century Gothic"/>
                  <a:ea typeface="Century Gothic"/>
                  <a:cs typeface="Century Gothic"/>
                  <a:sym typeface="Century Gothic"/>
                </a:rPr>
                <a:t>Public Health &amp; Safety</a:t>
              </a:r>
              <a:endParaRPr sz="1600" b="0" i="0" u="none" strike="noStrike" cap="none">
                <a:solidFill>
                  <a:srgbClr val="000000"/>
                </a:solidFill>
                <a:latin typeface="Arial"/>
                <a:ea typeface="Arial"/>
                <a:cs typeface="Arial"/>
                <a:sym typeface="Arial"/>
              </a:endParaRPr>
            </a:p>
          </p:txBody>
        </p:sp>
        <p:sp>
          <p:nvSpPr>
            <p:cNvPr id="133" name="Google Shape;133;p3"/>
            <p:cNvSpPr txBox="1"/>
            <p:nvPr/>
          </p:nvSpPr>
          <p:spPr>
            <a:xfrm>
              <a:off x="8692213" y="5076415"/>
              <a:ext cx="3393902" cy="5838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600" b="0" i="0" u="none" strike="noStrike" cap="none">
                  <a:solidFill>
                    <a:schemeClr val="lt1"/>
                  </a:solidFill>
                  <a:latin typeface="Century Gothic"/>
                  <a:ea typeface="Century Gothic"/>
                  <a:cs typeface="Century Gothic"/>
                  <a:sym typeface="Century Gothic"/>
                </a:rPr>
                <a:t>Infrastructure Maintenance &amp; Finance</a:t>
              </a:r>
              <a:endParaRPr sz="1600" b="0" i="0" u="none" strike="noStrike" cap="none">
                <a:solidFill>
                  <a:srgbClr val="000000"/>
                </a:solidFill>
                <a:latin typeface="Arial"/>
                <a:ea typeface="Arial"/>
                <a:cs typeface="Arial"/>
                <a:sym typeface="Arial"/>
              </a:endParaRPr>
            </a:p>
          </p:txBody>
        </p:sp>
      </p:grpSp>
      <p:sp>
        <p:nvSpPr>
          <p:cNvPr id="134" name="Google Shape;134;p3"/>
          <p:cNvSpPr txBox="1"/>
          <p:nvPr/>
        </p:nvSpPr>
        <p:spPr>
          <a:xfrm>
            <a:off x="8252762" y="829361"/>
            <a:ext cx="3094452" cy="15696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600" b="0" i="0" u="none" strike="noStrike" cap="none" dirty="0">
                <a:solidFill>
                  <a:schemeClr val="lt1"/>
                </a:solidFill>
                <a:latin typeface="Century Gothic"/>
                <a:ea typeface="Century Gothic"/>
                <a:cs typeface="Century Gothic"/>
                <a:sym typeface="Century Gothic"/>
              </a:rPr>
              <a:t>To help local government representatives better understand how the information in the modules aligns with their priorities, look for these icons:</a:t>
            </a:r>
            <a:endParaRPr sz="1600" b="0" i="0" u="none" strike="noStrike" cap="none" dirty="0">
              <a:solidFill>
                <a:srgbClr val="000000"/>
              </a:solidFill>
              <a:latin typeface="Arial"/>
              <a:ea typeface="Arial"/>
              <a:cs typeface="Arial"/>
              <a:sym typeface="Arial"/>
            </a:endParaRPr>
          </a:p>
        </p:txBody>
      </p:sp>
      <p:pic>
        <p:nvPicPr>
          <p:cNvPr id="135" name="Google Shape;135;p3"/>
          <p:cNvPicPr preferRelativeResize="0"/>
          <p:nvPr/>
        </p:nvPicPr>
        <p:blipFill rotWithShape="1">
          <a:blip r:embed="rId3">
            <a:alphaModFix/>
          </a:blip>
          <a:srcRect/>
          <a:stretch/>
        </p:blipFill>
        <p:spPr>
          <a:xfrm>
            <a:off x="8252762" y="2743337"/>
            <a:ext cx="610299" cy="610299"/>
          </a:xfrm>
          <a:prstGeom prst="rect">
            <a:avLst/>
          </a:prstGeom>
          <a:noFill/>
          <a:ln>
            <a:noFill/>
          </a:ln>
        </p:spPr>
      </p:pic>
      <p:pic>
        <p:nvPicPr>
          <p:cNvPr id="136" name="Google Shape;136;p3"/>
          <p:cNvPicPr preferRelativeResize="0"/>
          <p:nvPr/>
        </p:nvPicPr>
        <p:blipFill rotWithShape="1">
          <a:blip r:embed="rId4">
            <a:alphaModFix/>
          </a:blip>
          <a:srcRect/>
          <a:stretch/>
        </p:blipFill>
        <p:spPr>
          <a:xfrm>
            <a:off x="8252762" y="3596032"/>
            <a:ext cx="610299" cy="610299"/>
          </a:xfrm>
          <a:prstGeom prst="rect">
            <a:avLst/>
          </a:prstGeom>
          <a:noFill/>
          <a:ln>
            <a:noFill/>
          </a:ln>
        </p:spPr>
      </p:pic>
      <p:pic>
        <p:nvPicPr>
          <p:cNvPr id="137" name="Google Shape;137;p3"/>
          <p:cNvPicPr preferRelativeResize="0"/>
          <p:nvPr/>
        </p:nvPicPr>
        <p:blipFill rotWithShape="1">
          <a:blip r:embed="rId5">
            <a:alphaModFix/>
          </a:blip>
          <a:srcRect/>
          <a:stretch/>
        </p:blipFill>
        <p:spPr>
          <a:xfrm>
            <a:off x="8252762" y="4448727"/>
            <a:ext cx="647343" cy="647343"/>
          </a:xfrm>
          <a:prstGeom prst="rect">
            <a:avLst/>
          </a:prstGeom>
          <a:noFill/>
          <a:ln>
            <a:noFill/>
          </a:ln>
        </p:spPr>
      </p:pic>
      <p:pic>
        <p:nvPicPr>
          <p:cNvPr id="138" name="Google Shape;138;p3"/>
          <p:cNvPicPr preferRelativeResize="0"/>
          <p:nvPr/>
        </p:nvPicPr>
        <p:blipFill rotWithShape="1">
          <a:blip r:embed="rId6">
            <a:alphaModFix/>
          </a:blip>
          <a:srcRect/>
          <a:stretch/>
        </p:blipFill>
        <p:spPr>
          <a:xfrm>
            <a:off x="8252762" y="5301422"/>
            <a:ext cx="685800" cy="685800"/>
          </a:xfrm>
          <a:prstGeom prst="rect">
            <a:avLst/>
          </a:prstGeom>
          <a:noFill/>
          <a:ln>
            <a:noFill/>
          </a:ln>
        </p:spPr>
      </p:pic>
      <p:pic>
        <p:nvPicPr>
          <p:cNvPr id="139" name="Google Shape;139;p3"/>
          <p:cNvPicPr preferRelativeResize="0"/>
          <p:nvPr/>
        </p:nvPicPr>
        <p:blipFill rotWithShape="1">
          <a:blip r:embed="rId4">
            <a:alphaModFix/>
          </a:blip>
          <a:srcRect/>
          <a:stretch/>
        </p:blipFill>
        <p:spPr>
          <a:xfrm>
            <a:off x="8252762" y="3596032"/>
            <a:ext cx="610299" cy="61029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g1fe8160a359_1_6"/>
          <p:cNvSpPr/>
          <p:nvPr/>
        </p:nvSpPr>
        <p:spPr>
          <a:xfrm>
            <a:off x="0" y="151277"/>
            <a:ext cx="50361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4" name="Google Shape;574;g1fe8160a359_1_6"/>
          <p:cNvSpPr txBox="1">
            <a:spLocks noGrp="1"/>
          </p:cNvSpPr>
          <p:nvPr>
            <p:ph type="title"/>
          </p:nvPr>
        </p:nvSpPr>
        <p:spPr>
          <a:xfrm>
            <a:off x="266402" y="-11068"/>
            <a:ext cx="47697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Glossary</a:t>
            </a:r>
            <a:endParaRPr/>
          </a:p>
        </p:txBody>
      </p:sp>
      <p:sp>
        <p:nvSpPr>
          <p:cNvPr id="575" name="Google Shape;575;g1fe8160a359_1_6"/>
          <p:cNvSpPr txBox="1"/>
          <p:nvPr/>
        </p:nvSpPr>
        <p:spPr>
          <a:xfrm>
            <a:off x="126200" y="643275"/>
            <a:ext cx="11819400" cy="5853880"/>
          </a:xfrm>
          <a:prstGeom prst="rect">
            <a:avLst/>
          </a:prstGeom>
          <a:noFill/>
          <a:ln>
            <a:noFill/>
          </a:ln>
        </p:spPr>
        <p:txBody>
          <a:bodyPr spcFirstLastPara="1" wrap="square" lIns="91425" tIns="91425" rIns="91425" bIns="91425" anchor="t" anchorCtr="0">
            <a:spAutoFit/>
          </a:bodyPr>
          <a:lstStyle/>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Green Infrastructure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000" b="0" i="0" u="none" strike="noStrike" dirty="0">
                <a:solidFill>
                  <a:srgbClr val="000000"/>
                </a:solidFill>
                <a:effectLst/>
                <a:latin typeface="Century Gothic" panose="020B0502020202020204" pitchFamily="34" charset="0"/>
              </a:rPr>
              <a:t>Nature-based solutions that use soil and vegetation to help slow the flow of runoff and manage rainwater where it falls</a:t>
            </a:r>
            <a:endParaRPr sz="1000" b="0" i="0" u="none" strike="noStrike" cap="none" dirty="0">
              <a:solidFill>
                <a:schemeClr val="accent1"/>
              </a:solidFill>
              <a:latin typeface="Century Gothic" panose="020B0502020202020204" pitchFamily="34" charset="0"/>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0"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4">
                  <a:extLst>
                    <a:ext uri="{A12FA001-AC4F-418D-AE19-62706E023703}">
                      <ahyp:hlinkClr xmlns:ahyp="http://schemas.microsoft.com/office/drawing/2018/hyperlinkcolor" val="tx"/>
                    </a:ext>
                  </a:extLst>
                </a:hlinkClick>
              </a:rPr>
              <a:t>Wastewater</a:t>
            </a:r>
            <a:r>
              <a:rPr lang="en-US" sz="1100" b="0" i="0" u="none" strike="noStrike" cap="none" dirty="0">
                <a:solidFill>
                  <a:schemeClr val="accent1"/>
                </a:solidFill>
                <a:latin typeface="Century Gothic"/>
                <a:ea typeface="Century Gothic"/>
                <a:cs typeface="Century Gothic"/>
                <a:sym typeface="Century Gothic"/>
              </a:rPr>
              <a:t> </a:t>
            </a:r>
            <a:endParaRPr sz="1100" b="0"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000000"/>
                </a:solidFill>
                <a:highlight>
                  <a:srgbClr val="FFFFFF"/>
                </a:highlight>
                <a:latin typeface="Century Gothic"/>
                <a:ea typeface="Century Gothic"/>
                <a:cs typeface="Century Gothic"/>
                <a:sym typeface="Century Gothic"/>
              </a:rPr>
              <a:t>Wastewater is used water. It includes substances such as human waste, food scraps, oils, soaps and chemicals. In homes, this includes water from sinks, showers, bathtubs, toilets, washing machines and dishwashers. Businesses and industries also contribute their share of used water that must be cleaned.</a:t>
            </a:r>
            <a:endParaRPr sz="1100" b="0" i="0" u="none" strike="noStrike" cap="none" dirty="0">
              <a:solidFill>
                <a:srgbClr val="000000"/>
              </a:solidFill>
              <a:highlight>
                <a:srgbClr val="FFFFFF"/>
              </a:highlight>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0" i="0" u="none" strike="noStrike" cap="none" dirty="0">
              <a:solidFill>
                <a:srgbClr val="000000"/>
              </a:solidFill>
              <a:highlight>
                <a:srgbClr val="FFFFFF"/>
              </a:highlight>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5">
                  <a:extLst>
                    <a:ext uri="{A12FA001-AC4F-418D-AE19-62706E023703}">
                      <ahyp:hlinkClr xmlns:ahyp="http://schemas.microsoft.com/office/drawing/2018/hyperlinkcolor" val="tx"/>
                    </a:ext>
                  </a:extLst>
                </a:hlinkClick>
              </a:rPr>
              <a:t>Vibrio Bacteria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292929"/>
                </a:solidFill>
                <a:highlight>
                  <a:srgbClr val="FFFFFF"/>
                </a:highlight>
                <a:latin typeface="Century Gothic"/>
                <a:ea typeface="Century Gothic"/>
                <a:cs typeface="Century Gothic"/>
                <a:sym typeface="Century Gothic"/>
              </a:rPr>
              <a:t>An infectious bacteria present in brackish coastal waters, such as the Chesapeake Bay and its tributaries. As waters warm, concentrations of </a:t>
            </a:r>
            <a:r>
              <a:rPr lang="en-US" sz="1100" b="0" i="1" u="none" strike="noStrike" cap="none" dirty="0">
                <a:solidFill>
                  <a:srgbClr val="292929"/>
                </a:solidFill>
                <a:highlight>
                  <a:srgbClr val="FFFFFF"/>
                </a:highlight>
                <a:latin typeface="Century Gothic"/>
                <a:ea typeface="Century Gothic"/>
                <a:cs typeface="Century Gothic"/>
                <a:sym typeface="Century Gothic"/>
              </a:rPr>
              <a:t>Vibrio</a:t>
            </a:r>
            <a:r>
              <a:rPr lang="en-US" sz="1100" b="0" i="0" u="none" strike="noStrike" cap="none" dirty="0">
                <a:solidFill>
                  <a:srgbClr val="292929"/>
                </a:solidFill>
                <a:highlight>
                  <a:srgbClr val="FFFFFF"/>
                </a:highlight>
                <a:latin typeface="Century Gothic"/>
                <a:ea typeface="Century Gothic"/>
                <a:cs typeface="Century Gothic"/>
                <a:sym typeface="Century Gothic"/>
              </a:rPr>
              <a:t> rise and spark health concerns.</a:t>
            </a:r>
            <a:endParaRPr sz="1100" b="0"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0"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6">
                  <a:extLst>
                    <a:ext uri="{A12FA001-AC4F-418D-AE19-62706E023703}">
                      <ahyp:hlinkClr xmlns:ahyp="http://schemas.microsoft.com/office/drawing/2018/hyperlinkcolor" val="tx"/>
                    </a:ext>
                  </a:extLst>
                </a:hlinkClick>
              </a:rPr>
              <a:t>Biological Nutrient Removal </a:t>
            </a:r>
            <a:r>
              <a:rPr lang="en-US" sz="1100" b="0" i="0" u="none" strike="noStrike" cap="none" dirty="0">
                <a:solidFill>
                  <a:schemeClr val="accent1"/>
                </a:solidFill>
                <a:latin typeface="Century Gothic"/>
                <a:ea typeface="Century Gothic"/>
                <a:cs typeface="Century Gothic"/>
                <a:sym typeface="Century Gothic"/>
              </a:rPr>
              <a:t>(</a:t>
            </a:r>
            <a:r>
              <a:rPr lang="en-US" sz="1100" b="0" i="0" u="none" strike="noStrike" cap="none" dirty="0">
                <a:solidFill>
                  <a:schemeClr val="accent6"/>
                </a:solidFill>
                <a:uFill>
                  <a:noFill/>
                </a:uFill>
                <a:latin typeface="Century Gothic"/>
                <a:ea typeface="Century Gothic"/>
                <a:cs typeface="Century Gothic"/>
                <a:sym typeface="Century Gothic"/>
                <a:hlinkClick r:id="rId7">
                  <a:extLst>
                    <a:ext uri="{A12FA001-AC4F-418D-AE19-62706E023703}">
                      <ahyp:hlinkClr xmlns:ahyp="http://schemas.microsoft.com/office/drawing/2018/hyperlinkcolor" val="tx"/>
                    </a:ext>
                  </a:extLst>
                </a:hlinkClick>
              </a:rPr>
              <a:t>BNR</a:t>
            </a:r>
            <a:r>
              <a:rPr lang="en-US" sz="1100" b="0" i="0" u="none" strike="noStrike" cap="none" dirty="0">
                <a:solidFill>
                  <a:schemeClr val="accent1"/>
                </a:solidFill>
                <a:latin typeface="Century Gothic"/>
                <a:ea typeface="Century Gothic"/>
                <a:cs typeface="Century Gothic"/>
                <a:sym typeface="Century Gothic"/>
              </a:rPr>
              <a:t>)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292929"/>
                </a:solidFill>
                <a:latin typeface="Century Gothic"/>
                <a:ea typeface="Century Gothic"/>
                <a:cs typeface="Century Gothic"/>
                <a:sym typeface="Century Gothic"/>
              </a:rPr>
              <a:t>Wastewater treatment technology that uses microorganisms to remove nitrogen and phosphorus from effluent.</a:t>
            </a: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8">
                  <a:extLst>
                    <a:ext uri="{A12FA001-AC4F-418D-AE19-62706E023703}">
                      <ahyp:hlinkClr xmlns:ahyp="http://schemas.microsoft.com/office/drawing/2018/hyperlinkcolor" val="tx"/>
                    </a:ext>
                  </a:extLst>
                </a:hlinkClick>
              </a:rPr>
              <a:t>Enhanced Nutrient Removal</a:t>
            </a:r>
            <a:r>
              <a:rPr lang="en-US" sz="1100" b="0" i="0" u="none" strike="noStrike" cap="none" dirty="0">
                <a:solidFill>
                  <a:schemeClr val="dk1"/>
                </a:solidFill>
                <a:latin typeface="Century Gothic"/>
                <a:ea typeface="Century Gothic"/>
                <a:cs typeface="Century Gothic"/>
                <a:sym typeface="Century Gothic"/>
              </a:rPr>
              <a:t> (</a:t>
            </a:r>
            <a:r>
              <a:rPr lang="en-US" sz="1100" b="0" i="0" u="none" strike="noStrike" cap="none" dirty="0">
                <a:solidFill>
                  <a:schemeClr val="accent6"/>
                </a:solidFill>
                <a:uFill>
                  <a:noFill/>
                </a:uFill>
                <a:latin typeface="Century Gothic"/>
                <a:ea typeface="Century Gothic"/>
                <a:cs typeface="Century Gothic"/>
                <a:sym typeface="Century Gothic"/>
                <a:hlinkClick r:id="rId7">
                  <a:extLst>
                    <a:ext uri="{A12FA001-AC4F-418D-AE19-62706E023703}">
                      <ahyp:hlinkClr xmlns:ahyp="http://schemas.microsoft.com/office/drawing/2018/hyperlinkcolor" val="tx"/>
                    </a:ext>
                  </a:extLst>
                </a:hlinkClick>
              </a:rPr>
              <a:t>ENR</a:t>
            </a:r>
            <a:r>
              <a:rPr lang="en-US" sz="1100" b="0" i="0" u="none" strike="noStrike" cap="none" dirty="0">
                <a:solidFill>
                  <a:schemeClr val="dk1"/>
                </a:solidFill>
                <a:latin typeface="Century Gothic"/>
                <a:ea typeface="Century Gothic"/>
                <a:cs typeface="Century Gothic"/>
                <a:sym typeface="Century Gothic"/>
              </a:rPr>
              <a:t>)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292929"/>
                </a:solidFill>
                <a:latin typeface="Century Gothic"/>
                <a:ea typeface="Century Gothic"/>
                <a:cs typeface="Century Gothic"/>
                <a:sym typeface="Century Gothic"/>
              </a:rPr>
              <a:t>Wastewater treatment technology that improves upon the nutrient reductions achieved through biological nutrient removal (BNR).</a:t>
            </a:r>
            <a:endParaRPr sz="1100" b="0"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0"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9">
                  <a:extLst>
                    <a:ext uri="{A12FA001-AC4F-418D-AE19-62706E023703}">
                      <ahyp:hlinkClr xmlns:ahyp="http://schemas.microsoft.com/office/drawing/2018/hyperlinkcolor" val="tx"/>
                    </a:ext>
                  </a:extLst>
                </a:hlinkClick>
              </a:rPr>
              <a:t>Leachate</a:t>
            </a:r>
            <a:r>
              <a:rPr lang="en-US" sz="1100" b="0" i="0" u="none" strike="noStrike" cap="none" dirty="0">
                <a:solidFill>
                  <a:schemeClr val="accent6"/>
                </a:solidFill>
                <a:latin typeface="Century Gothic"/>
                <a:ea typeface="Century Gothic"/>
                <a:cs typeface="Century Gothic"/>
                <a:sym typeface="Century Gothic"/>
              </a:rPr>
              <a:t>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1B1B1B"/>
                </a:solidFill>
                <a:highlight>
                  <a:srgbClr val="FFFFFF"/>
                </a:highlight>
                <a:latin typeface="Century Gothic"/>
                <a:ea typeface="Century Gothic"/>
                <a:cs typeface="Century Gothic"/>
                <a:sym typeface="Century Gothic"/>
              </a:rPr>
              <a:t>Formed when rainwater filters through wastes placed in a landfill. When this liquid comes in contact with buried wastes, it leaches, or draws out, chemicals or constituents from those wastes.</a:t>
            </a:r>
            <a:endParaRPr sz="1100" b="0"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0"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10">
                  <a:extLst>
                    <a:ext uri="{A12FA001-AC4F-418D-AE19-62706E023703}">
                      <ahyp:hlinkClr xmlns:ahyp="http://schemas.microsoft.com/office/drawing/2018/hyperlinkcolor" val="tx"/>
                    </a:ext>
                  </a:extLst>
                </a:hlinkClick>
              </a:rPr>
              <a:t>Superfund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chemeClr val="dk1"/>
                </a:solidFill>
                <a:highlight>
                  <a:srgbClr val="FFFFFF"/>
                </a:highlight>
                <a:latin typeface="Century Gothic"/>
                <a:ea typeface="Century Gothic"/>
                <a:cs typeface="Century Gothic"/>
                <a:sym typeface="Century Gothic"/>
              </a:rPr>
              <a:t>CERCLA</a:t>
            </a:r>
            <a:r>
              <a:rPr lang="en-US" sz="1100" b="0" i="0" u="none" strike="noStrike" cap="none" dirty="0">
                <a:solidFill>
                  <a:srgbClr val="1B1B1B"/>
                </a:solidFill>
                <a:highlight>
                  <a:srgbClr val="FFFFFF"/>
                </a:highlight>
                <a:latin typeface="Century Gothic"/>
                <a:ea typeface="Century Gothic"/>
                <a:cs typeface="Century Gothic"/>
                <a:sym typeface="Century Gothic"/>
              </a:rPr>
              <a:t>, or Comprehensive Environmental Response, Compensation and Liability Act,  is informally called Superfund. It allows EPA to clean up contaminated sites. It also forces the parties responsible for the contamination to either perform cleanups or reimburse the government for EPA-led cleanup work.</a:t>
            </a:r>
            <a:endParaRPr sz="1100" b="0" i="0" u="none" strike="noStrike" cap="none" dirty="0">
              <a:solidFill>
                <a:srgbClr val="1B1B1B"/>
              </a:solidFill>
              <a:highlight>
                <a:srgbClr val="FFFFFF"/>
              </a:highlight>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0" i="0" u="none" strike="noStrike" cap="none" dirty="0">
              <a:solidFill>
                <a:srgbClr val="1B1B1B"/>
              </a:solidFill>
              <a:highlight>
                <a:srgbClr val="FFFFFF"/>
              </a:highlight>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11">
                  <a:extLst>
                    <a:ext uri="{A12FA001-AC4F-418D-AE19-62706E023703}">
                      <ahyp:hlinkClr xmlns:ahyp="http://schemas.microsoft.com/office/drawing/2018/hyperlinkcolor" val="tx"/>
                    </a:ext>
                  </a:extLst>
                </a:hlinkClick>
              </a:rPr>
              <a:t>Brownfield</a:t>
            </a:r>
            <a:r>
              <a:rPr lang="en-US" sz="1100" b="0" i="0" u="none" strike="noStrike" cap="none" dirty="0">
                <a:solidFill>
                  <a:schemeClr val="accent6"/>
                </a:solidFill>
                <a:latin typeface="Century Gothic"/>
                <a:ea typeface="Century Gothic"/>
                <a:cs typeface="Century Gothic"/>
                <a:sym typeface="Century Gothic"/>
              </a:rPr>
              <a:t>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1B1B1B"/>
                </a:solidFill>
                <a:highlight>
                  <a:srgbClr val="FFFFFF"/>
                </a:highlight>
                <a:latin typeface="Century Gothic"/>
                <a:ea typeface="Century Gothic"/>
                <a:cs typeface="Century Gothic"/>
                <a:sym typeface="Century Gothic"/>
              </a:rPr>
              <a:t>A property, the expansion, redevelopment, or reuse of which may be complicated by the presence or potential presence of a hazardous substance, pollutant, or contaminant.</a:t>
            </a:r>
            <a:endParaRPr sz="1100" b="0" i="0" u="none" strike="noStrike" cap="none" dirty="0">
              <a:solidFill>
                <a:srgbClr val="1B1B1B"/>
              </a:solidFill>
              <a:highlight>
                <a:srgbClr val="FFFFFF"/>
              </a:highlight>
              <a:latin typeface="Century Gothic"/>
              <a:ea typeface="Century Gothic"/>
              <a:cs typeface="Century Gothic"/>
              <a:sym typeface="Century Gothic"/>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g2083b2cd05f_0_319"/>
          <p:cNvSpPr/>
          <p:nvPr/>
        </p:nvSpPr>
        <p:spPr>
          <a:xfrm>
            <a:off x="0" y="151277"/>
            <a:ext cx="50361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2" name="Google Shape;582;g2083b2cd05f_0_319"/>
          <p:cNvSpPr txBox="1">
            <a:spLocks noGrp="1"/>
          </p:cNvSpPr>
          <p:nvPr>
            <p:ph type="title"/>
          </p:nvPr>
        </p:nvSpPr>
        <p:spPr>
          <a:xfrm>
            <a:off x="266402" y="-11068"/>
            <a:ext cx="47697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Glossary</a:t>
            </a:r>
            <a:endParaRPr/>
          </a:p>
        </p:txBody>
      </p:sp>
      <p:sp>
        <p:nvSpPr>
          <p:cNvPr id="583" name="Google Shape;583;g2083b2cd05f_0_319"/>
          <p:cNvSpPr txBox="1"/>
          <p:nvPr/>
        </p:nvSpPr>
        <p:spPr>
          <a:xfrm>
            <a:off x="200225" y="775225"/>
            <a:ext cx="11829600" cy="4044154"/>
          </a:xfrm>
          <a:prstGeom prst="rect">
            <a:avLst/>
          </a:prstGeom>
          <a:noFill/>
          <a:ln>
            <a:noFill/>
          </a:ln>
        </p:spPr>
        <p:txBody>
          <a:bodyPr spcFirstLastPara="1" wrap="square" lIns="91425" tIns="91425" rIns="91425" bIns="91425" anchor="t" anchorCtr="0">
            <a:spAutoFit/>
          </a:bodyPr>
          <a:lstStyle/>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Environmental Justice (EJ)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1B1B1B"/>
                </a:solidFill>
                <a:highlight>
                  <a:srgbClr val="FFFFFF"/>
                </a:highlight>
                <a:latin typeface="Century Gothic"/>
                <a:ea typeface="Century Gothic"/>
                <a:cs typeface="Century Gothic"/>
                <a:sym typeface="Century Gothic"/>
              </a:rPr>
              <a:t>The fair treatment and meaningful involvement of all people regardless of race, color, national origin, or income, with respect to the development, implementation, and enforcement of environmental laws, regulations, and policies. </a:t>
            </a:r>
            <a:endParaRPr sz="1100" b="1"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4">
                  <a:extLst>
                    <a:ext uri="{A12FA001-AC4F-418D-AE19-62706E023703}">
                      <ahyp:hlinkClr xmlns:ahyp="http://schemas.microsoft.com/office/drawing/2018/hyperlinkcolor" val="tx"/>
                    </a:ext>
                  </a:extLst>
                </a:hlinkClick>
              </a:rPr>
              <a:t>DEIJ</a:t>
            </a:r>
            <a:r>
              <a:rPr lang="en-US" sz="1100" b="0" i="0" u="none" strike="noStrike" cap="none" dirty="0">
                <a:solidFill>
                  <a:schemeClr val="accent6"/>
                </a:solidFill>
                <a:latin typeface="Century Gothic"/>
                <a:ea typeface="Century Gothic"/>
                <a:cs typeface="Century Gothic"/>
                <a:sym typeface="Century Gothic"/>
              </a:rPr>
              <a:t> </a:t>
            </a:r>
            <a:endParaRPr sz="1100" b="0" i="0" u="none" strike="noStrike" cap="none" dirty="0">
              <a:solidFill>
                <a:schemeClr val="accent6"/>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1B1B1B"/>
                </a:solidFill>
                <a:highlight>
                  <a:srgbClr val="FFFFFF"/>
                </a:highlight>
                <a:latin typeface="Century Gothic"/>
                <a:ea typeface="Century Gothic"/>
                <a:cs typeface="Century Gothic"/>
                <a:sym typeface="Century Gothic"/>
              </a:rPr>
              <a:t>Diversity, Equity, Inclusion, and Justice</a:t>
            </a:r>
            <a:endParaRPr sz="1100" b="0" i="0" u="none" strike="noStrike" cap="none" dirty="0">
              <a:solidFill>
                <a:srgbClr val="1B1B1B"/>
              </a:solidFill>
              <a:highlight>
                <a:srgbClr val="FFFFFF"/>
              </a:highlight>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1"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Arial"/>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5">
                  <a:extLst>
                    <a:ext uri="{A12FA001-AC4F-418D-AE19-62706E023703}">
                      <ahyp:hlinkClr xmlns:ahyp="http://schemas.microsoft.com/office/drawing/2018/hyperlinkcolor" val="tx"/>
                    </a:ext>
                  </a:extLst>
                </a:hlinkClick>
              </a:rPr>
              <a:t>Diversity</a:t>
            </a:r>
            <a:r>
              <a:rPr lang="en-US" sz="1100" b="0" i="0" u="none" strike="noStrike" cap="none" dirty="0">
                <a:solidFill>
                  <a:schemeClr val="accent6"/>
                </a:solidFill>
                <a:latin typeface="Century Gothic"/>
                <a:ea typeface="Century Gothic"/>
                <a:cs typeface="Century Gothic"/>
                <a:sym typeface="Century Gothic"/>
              </a:rPr>
              <a:t> </a:t>
            </a:r>
            <a:r>
              <a:rPr lang="en-US" sz="1100" b="0" i="0" u="none" strike="noStrike" cap="none" dirty="0">
                <a:solidFill>
                  <a:schemeClr val="accent6"/>
                </a:solidFill>
                <a:highlight>
                  <a:srgbClr val="FFFFFF"/>
                </a:highlight>
                <a:latin typeface="Arial"/>
                <a:ea typeface="Arial"/>
                <a:cs typeface="Arial"/>
                <a:sym typeface="Arial"/>
              </a:rPr>
              <a:t> </a:t>
            </a:r>
            <a:endParaRPr sz="1100" b="0" i="0" u="none" strike="noStrike" cap="none" dirty="0">
              <a:solidFill>
                <a:schemeClr val="accent6"/>
              </a:solidFill>
              <a:highlight>
                <a:srgbClr val="FFFFFF"/>
              </a:highlight>
              <a:latin typeface="Arial"/>
              <a:ea typeface="Arial"/>
              <a:cs typeface="Arial"/>
              <a:sym typeface="Arial"/>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1B1B1B"/>
                </a:solidFill>
                <a:highlight>
                  <a:srgbClr val="FFFFFF"/>
                </a:highlight>
                <a:latin typeface="Montserrat"/>
                <a:ea typeface="Montserrat"/>
                <a:cs typeface="Montserrat"/>
                <a:sym typeface="Montserrat"/>
              </a:rPr>
              <a:t>The practice of including the many communities, identities, races, ethnicities, backgrounds, abilities, cultures, and beliefs of the American People, including underserved communities as defined in Executive Order 14035 “Diversity, Equity, Inclusion, and Accessibility in the Federal Workforce” </a:t>
            </a:r>
            <a:endParaRPr sz="1100" b="1" i="0" u="none" strike="noStrike" cap="none" dirty="0">
              <a:solidFill>
                <a:schemeClr val="accent1"/>
              </a:solidFill>
              <a:latin typeface="Montserrat"/>
              <a:ea typeface="Montserrat"/>
              <a:cs typeface="Montserrat"/>
              <a:sym typeface="Montserrat"/>
            </a:endParaRPr>
          </a:p>
          <a:p>
            <a:pPr marL="0" marR="0" lvl="0" indent="0" algn="l" rtl="0">
              <a:lnSpc>
                <a:spcPct val="120000"/>
              </a:lnSpc>
              <a:spcBef>
                <a:spcPts val="0"/>
              </a:spcBef>
              <a:spcAft>
                <a:spcPts val="0"/>
              </a:spcAft>
              <a:buClr>
                <a:srgbClr val="000000"/>
              </a:buClr>
              <a:buSzPts val="1100"/>
              <a:buFont typeface="Arial"/>
              <a:buNone/>
            </a:pPr>
            <a:endParaRPr sz="1100" b="1"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Arial"/>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6">
                  <a:extLst>
                    <a:ext uri="{A12FA001-AC4F-418D-AE19-62706E023703}">
                      <ahyp:hlinkClr xmlns:ahyp="http://schemas.microsoft.com/office/drawing/2018/hyperlinkcolor" val="tx"/>
                    </a:ext>
                  </a:extLst>
                </a:hlinkClick>
              </a:rPr>
              <a:t>Equity</a:t>
            </a:r>
            <a:r>
              <a:rPr lang="en-US" sz="1100" b="1" i="0" u="none" strike="noStrike" cap="none" dirty="0">
                <a:solidFill>
                  <a:schemeClr val="accent1"/>
                </a:solidFill>
                <a:latin typeface="Century Gothic"/>
                <a:ea typeface="Century Gothic"/>
                <a:cs typeface="Century Gothic"/>
                <a:sym typeface="Century Gothic"/>
              </a:rPr>
              <a:t> </a:t>
            </a:r>
            <a:endParaRPr sz="1100" b="1"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rgbClr val="1B1B1B"/>
                </a:solidFill>
                <a:highlight>
                  <a:srgbClr val="FFFFFF"/>
                </a:highlight>
                <a:latin typeface="Montserrat"/>
                <a:ea typeface="Montserrat"/>
                <a:cs typeface="Montserrat"/>
                <a:sym typeface="Montserrat"/>
              </a:rPr>
              <a:t>The quality of being fair or impartial</a:t>
            </a:r>
            <a:endParaRPr sz="1100" b="1"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1"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7">
                  <a:extLst>
                    <a:ext uri="{A12FA001-AC4F-418D-AE19-62706E023703}">
                      <ahyp:hlinkClr xmlns:ahyp="http://schemas.microsoft.com/office/drawing/2018/hyperlinkcolor" val="tx"/>
                    </a:ext>
                  </a:extLst>
                </a:hlinkClick>
              </a:rPr>
              <a:t>Inclusion</a:t>
            </a:r>
            <a:r>
              <a:rPr lang="en-US" sz="1100" b="1" i="0" u="none" strike="noStrike" cap="none" dirty="0">
                <a:solidFill>
                  <a:schemeClr val="accent1"/>
                </a:solidFill>
                <a:latin typeface="Century Gothic"/>
                <a:ea typeface="Century Gothic"/>
                <a:cs typeface="Century Gothic"/>
                <a:sym typeface="Century Gothic"/>
              </a:rPr>
              <a:t> </a:t>
            </a:r>
            <a:endParaRPr sz="1100" b="1"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chemeClr val="dk1"/>
                </a:solidFill>
                <a:latin typeface="Century Gothic"/>
                <a:ea typeface="Century Gothic"/>
                <a:cs typeface="Century Gothic"/>
                <a:sym typeface="Century Gothic"/>
              </a:rPr>
              <a:t>The practice or policy of providing equal access to opportunities and resources for people who might otherwise be excluded or marginalized, such as those who have physical or intellectual disabilities and members of other minority groups.</a:t>
            </a:r>
            <a:endParaRPr sz="1100" b="1"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endParaRPr sz="1100" b="1" i="0" u="none" strike="noStrike" cap="none" dirty="0">
              <a:solidFill>
                <a:schemeClr val="accent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Char char="●"/>
            </a:pPr>
            <a:r>
              <a:rPr lang="en-US" sz="1100" b="0" i="0" u="none" strike="noStrike" cap="none" dirty="0">
                <a:solidFill>
                  <a:schemeClr val="accent6"/>
                </a:solidFill>
                <a:uFill>
                  <a:noFill/>
                </a:uFill>
                <a:latin typeface="Century Gothic"/>
                <a:ea typeface="Century Gothic"/>
                <a:cs typeface="Century Gothic"/>
                <a:sym typeface="Century Gothic"/>
                <a:hlinkClick r:id="rId8">
                  <a:extLst>
                    <a:ext uri="{A12FA001-AC4F-418D-AE19-62706E023703}">
                      <ahyp:hlinkClr xmlns:ahyp="http://schemas.microsoft.com/office/drawing/2018/hyperlinkcolor" val="tx"/>
                    </a:ext>
                  </a:extLst>
                </a:hlinkClick>
              </a:rPr>
              <a:t>Justice</a:t>
            </a:r>
            <a:r>
              <a:rPr lang="en-US" sz="1100" b="1" i="0" u="none" strike="noStrike" cap="none" dirty="0">
                <a:solidFill>
                  <a:schemeClr val="accent1"/>
                </a:solidFill>
                <a:latin typeface="Century Gothic"/>
                <a:ea typeface="Century Gothic"/>
                <a:cs typeface="Century Gothic"/>
                <a:sym typeface="Century Gothic"/>
              </a:rPr>
              <a:t> </a:t>
            </a:r>
            <a:endParaRPr sz="1100" b="1" i="0" u="none" strike="noStrike" cap="none" dirty="0">
              <a:solidFill>
                <a:schemeClr val="accent1"/>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100"/>
              <a:buFont typeface="Arial"/>
              <a:buNone/>
            </a:pPr>
            <a:r>
              <a:rPr lang="en-US" sz="1100" b="0" i="0" u="none" strike="noStrike" cap="none" dirty="0">
                <a:solidFill>
                  <a:schemeClr val="dk1"/>
                </a:solidFill>
                <a:latin typeface="Century Gothic"/>
                <a:ea typeface="Century Gothic"/>
                <a:cs typeface="Century Gothic"/>
                <a:sym typeface="Century Gothic"/>
              </a:rPr>
              <a:t>The quality of being fair and reasonable; just behavior or treatment </a:t>
            </a:r>
            <a:endParaRPr sz="1100" b="1" i="0" u="none" strike="noStrike" cap="none" dirty="0">
              <a:solidFill>
                <a:schemeClr val="accent1"/>
              </a:solidFill>
              <a:latin typeface="Century Gothic"/>
              <a:ea typeface="Century Gothic"/>
              <a:cs typeface="Century Gothic"/>
              <a:sym typeface="Century Gothic"/>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12"/>
          <p:cNvSpPr/>
          <p:nvPr/>
        </p:nvSpPr>
        <p:spPr>
          <a:xfrm>
            <a:off x="0" y="151277"/>
            <a:ext cx="5036110"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90" name="Google Shape;590;p12"/>
          <p:cNvSpPr txBox="1">
            <a:spLocks noGrp="1"/>
          </p:cNvSpPr>
          <p:nvPr>
            <p:ph type="title"/>
          </p:nvPr>
        </p:nvSpPr>
        <p:spPr>
          <a:xfrm>
            <a:off x="266402" y="-11068"/>
            <a:ext cx="4769708"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2"/>
              </a:buClr>
              <a:buSzPts val="2800"/>
              <a:buFont typeface="Impact"/>
              <a:buNone/>
            </a:pPr>
            <a:r>
              <a:rPr lang="en-US" b="1">
                <a:solidFill>
                  <a:schemeClr val="lt1"/>
                </a:solidFill>
                <a:latin typeface="Arial"/>
                <a:ea typeface="Arial"/>
                <a:cs typeface="Arial"/>
                <a:sym typeface="Arial"/>
              </a:rPr>
              <a:t>Images and Graphics</a:t>
            </a:r>
            <a:endParaRPr/>
          </a:p>
        </p:txBody>
      </p:sp>
      <p:sp>
        <p:nvSpPr>
          <p:cNvPr id="591" name="Google Shape;591;p12"/>
          <p:cNvSpPr txBox="1"/>
          <p:nvPr/>
        </p:nvSpPr>
        <p:spPr>
          <a:xfrm>
            <a:off x="0" y="685800"/>
            <a:ext cx="6184800" cy="5937493"/>
          </a:xfrm>
          <a:prstGeom prst="rect">
            <a:avLst/>
          </a:prstGeom>
          <a:noFill/>
          <a:ln>
            <a:noFill/>
          </a:ln>
        </p:spPr>
        <p:txBody>
          <a:bodyPr spcFirstLastPara="1" wrap="square" lIns="91425" tIns="91425" rIns="91425" bIns="91425" anchor="t" anchorCtr="0">
            <a:spAutoFit/>
          </a:bodyPr>
          <a:lstStyle/>
          <a:p>
            <a:pPr marL="285750" marR="0" lvl="0" indent="-2349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Title Page</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W. Parson/Chesapeake Bay Program</a:t>
            </a:r>
            <a:endParaRPr sz="1800" b="0" i="0" u="none" strike="noStrike" cap="none" dirty="0">
              <a:solidFill>
                <a:srgbClr val="262626"/>
              </a:solidFill>
              <a:latin typeface="Century Gothic"/>
              <a:ea typeface="Century Gothic"/>
              <a:cs typeface="Century Gothic"/>
              <a:sym typeface="Century Gothic"/>
            </a:endParaRPr>
          </a:p>
          <a:p>
            <a:pPr marL="285750" marR="0" lvl="0" indent="-2349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Table of Contents</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W. Parson/Chesapeake Bay Program</a:t>
            </a:r>
            <a:endParaRPr sz="1800" b="0" i="0" u="none" strike="noStrike" cap="none" dirty="0">
              <a:solidFill>
                <a:srgbClr val="262626"/>
              </a:solidFill>
              <a:latin typeface="Century Gothic"/>
              <a:ea typeface="Century Gothic"/>
              <a:cs typeface="Century Gothic"/>
              <a:sym typeface="Century Gothic"/>
            </a:endParaRPr>
          </a:p>
          <a:p>
            <a:pPr marL="285750" marR="0" lvl="0" indent="-241300" algn="l" rtl="0">
              <a:lnSpc>
                <a:spcPct val="120000"/>
              </a:lnSpc>
              <a:spcBef>
                <a:spcPts val="1000"/>
              </a:spcBef>
              <a:spcAft>
                <a:spcPts val="0"/>
              </a:spcAft>
              <a:buClr>
                <a:srgbClr val="6B8B91"/>
              </a:buClr>
              <a:buSzPts val="1100"/>
              <a:buFont typeface="Arial"/>
              <a:buChar char="•"/>
            </a:pPr>
            <a:r>
              <a:rPr lang="en-US" sz="1000" b="0" i="0" u="none" strike="noStrike" cap="none" dirty="0">
                <a:solidFill>
                  <a:srgbClr val="6B8B91"/>
                </a:solidFill>
                <a:latin typeface="Century Gothic"/>
                <a:ea typeface="Century Gothic"/>
                <a:cs typeface="Century Gothic"/>
                <a:sym typeface="Century Gothic"/>
              </a:rPr>
              <a:t>Laying Foundations</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Caitlyn Johnstone/Chesapeake Bay Program</a:t>
            </a:r>
            <a:endParaRPr sz="600" b="0" i="0" u="none" strike="noStrike" cap="none" dirty="0">
              <a:solidFill>
                <a:srgbClr val="262626"/>
              </a:solidFill>
              <a:latin typeface="Century Gothic"/>
              <a:ea typeface="Century Gothic"/>
              <a:cs typeface="Century Gothic"/>
              <a:sym typeface="Century Gothic"/>
            </a:endParaRPr>
          </a:p>
          <a:p>
            <a:pPr marL="285750" marR="0" lvl="0" indent="-241300" algn="l" rtl="0">
              <a:lnSpc>
                <a:spcPct val="120000"/>
              </a:lnSpc>
              <a:spcBef>
                <a:spcPts val="1000"/>
              </a:spcBef>
              <a:spcAft>
                <a:spcPts val="0"/>
              </a:spcAft>
              <a:buClr>
                <a:srgbClr val="6B8B91"/>
              </a:buClr>
              <a:buSzPts val="1100"/>
              <a:buFont typeface="Arial"/>
              <a:buChar char="•"/>
            </a:pPr>
            <a:r>
              <a:rPr lang="en-US" sz="1000" b="0" i="0" u="none" strike="noStrike" cap="none" dirty="0">
                <a:solidFill>
                  <a:srgbClr val="6B8B91"/>
                </a:solidFill>
                <a:latin typeface="Century Gothic"/>
                <a:ea typeface="Century Gothic"/>
                <a:cs typeface="Century Gothic"/>
                <a:sym typeface="Century Gothic"/>
              </a:rPr>
              <a:t>What You’ll Learn</a:t>
            </a:r>
            <a:endParaRPr sz="1000" b="0" i="0" u="none" strike="noStrike" cap="none" dirty="0">
              <a:solidFill>
                <a:srgbClr val="6B8B91"/>
              </a:solidFill>
              <a:latin typeface="Century Gothic"/>
              <a:ea typeface="Century Gothic"/>
              <a:cs typeface="Century Gothic"/>
              <a:sym typeface="Century Gothic"/>
            </a:endParaRPr>
          </a:p>
          <a:p>
            <a:pPr marL="457200" marR="0" lvl="0" indent="0" algn="l" rtl="0">
              <a:lnSpc>
                <a:spcPct val="9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Photos by W. Parson and S. </a:t>
            </a:r>
            <a:r>
              <a:rPr lang="en-US" sz="600" b="0" i="0" u="none" strike="noStrike" cap="none" dirty="0" err="1">
                <a:solidFill>
                  <a:srgbClr val="262626"/>
                </a:solidFill>
                <a:latin typeface="Century Gothic"/>
                <a:ea typeface="Century Gothic"/>
                <a:cs typeface="Century Gothic"/>
                <a:sym typeface="Century Gothic"/>
              </a:rPr>
              <a:t>Droter</a:t>
            </a:r>
            <a:r>
              <a:rPr lang="en-US" sz="600" b="0" i="0" u="none" strike="noStrike" cap="none" dirty="0">
                <a:solidFill>
                  <a:srgbClr val="262626"/>
                </a:solidFill>
                <a:latin typeface="Century Gothic"/>
                <a:ea typeface="Century Gothic"/>
                <a:cs typeface="Century Gothic"/>
                <a:sym typeface="Century Gothic"/>
              </a:rPr>
              <a:t>/Chesapeake Bay Program</a:t>
            </a:r>
            <a:endParaRPr sz="600" b="0" i="0" u="none" strike="noStrike" cap="none" dirty="0">
              <a:solidFill>
                <a:srgbClr val="262626"/>
              </a:solidFill>
              <a:latin typeface="Century Gothic"/>
              <a:ea typeface="Century Gothic"/>
              <a:cs typeface="Century Gothic"/>
              <a:sym typeface="Century Gothic"/>
            </a:endParaRPr>
          </a:p>
          <a:p>
            <a:pPr marL="285750" marR="0" lvl="0" indent="-2349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Linking Toxins to Health</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W. Parson/Chesapeake Bay Program</a:t>
            </a:r>
            <a:endParaRPr sz="600" b="0" i="0" u="none" strike="noStrike" cap="none" dirty="0">
              <a:solidFill>
                <a:srgbClr val="262626"/>
              </a:solidFill>
              <a:latin typeface="Century Gothic"/>
              <a:ea typeface="Century Gothic"/>
              <a:cs typeface="Century Gothic"/>
              <a:sym typeface="Century Gothic"/>
            </a:endParaRPr>
          </a:p>
          <a:p>
            <a:pPr marL="457200" marR="0" lvl="0" indent="-292100" algn="l" rtl="0">
              <a:lnSpc>
                <a:spcPct val="120000"/>
              </a:lnSpc>
              <a:spcBef>
                <a:spcPts val="1000"/>
              </a:spcBef>
              <a:spcAft>
                <a:spcPts val="0"/>
              </a:spcAft>
              <a:buClr>
                <a:schemeClr val="accent1"/>
              </a:buClr>
              <a:buSzPts val="1000"/>
              <a:buFont typeface="Arial"/>
              <a:buChar char="•"/>
            </a:pPr>
            <a:r>
              <a:rPr lang="en-US" sz="1000" b="0" i="0" u="none" strike="noStrike" cap="none" dirty="0">
                <a:solidFill>
                  <a:schemeClr val="accent1"/>
                </a:solidFill>
                <a:latin typeface="Century Gothic"/>
                <a:ea typeface="Century Gothic"/>
                <a:cs typeface="Century Gothic"/>
                <a:sym typeface="Century Gothic"/>
              </a:rPr>
              <a:t>POP Chemicals 1</a:t>
            </a:r>
            <a:endParaRPr sz="1000" b="0" i="0" u="none" strike="noStrike" cap="none" dirty="0">
              <a:solidFill>
                <a:schemeClr val="accent1"/>
              </a:solidFill>
              <a:latin typeface="Century Gothic"/>
              <a:ea typeface="Century Gothic"/>
              <a:cs typeface="Century Gothic"/>
              <a:sym typeface="Century Gothic"/>
            </a:endParaRPr>
          </a:p>
          <a:p>
            <a:pPr marL="457200" marR="0" lvl="0" indent="0" algn="l" rtl="0">
              <a:lnSpc>
                <a:spcPct val="120000"/>
              </a:lnSpc>
              <a:spcBef>
                <a:spcPts val="50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Photo by </a:t>
            </a:r>
            <a:r>
              <a:rPr lang="en-US" sz="600" b="0" i="0" u="none" strike="noStrike" cap="none" dirty="0" err="1">
                <a:solidFill>
                  <a:schemeClr val="dk1"/>
                </a:solidFill>
                <a:latin typeface="Century Gothic"/>
                <a:ea typeface="Century Gothic"/>
                <a:cs typeface="Century Gothic"/>
                <a:sym typeface="Century Gothic"/>
              </a:rPr>
              <a:t>Envato</a:t>
            </a:r>
            <a:r>
              <a:rPr lang="en-US" sz="600" b="0" i="0" u="none" strike="noStrike" cap="none" dirty="0">
                <a:solidFill>
                  <a:schemeClr val="dk1"/>
                </a:solidFill>
                <a:latin typeface="Century Gothic"/>
                <a:ea typeface="Century Gothic"/>
                <a:cs typeface="Century Gothic"/>
                <a:sym typeface="Century Gothic"/>
              </a:rPr>
              <a:t> Elements</a:t>
            </a:r>
            <a:endParaRPr sz="1000" b="0" i="0" u="none" strike="noStrike" cap="none" dirty="0">
              <a:solidFill>
                <a:srgbClr val="6B8B91"/>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POP Chemicals 2</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Chesapeake Bay Program Toxic Contaminant and Diversity Workgroups</a:t>
            </a:r>
            <a:endParaRPr sz="1800" b="0" i="0" u="none" strike="noStrike" cap="none" dirty="0">
              <a:solidFill>
                <a:srgbClr val="262626"/>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Bioaccumulation</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Graphic by Green Fin Studio</a:t>
            </a:r>
            <a:endParaRPr sz="1800" b="0" i="0" u="none" strike="noStrike" cap="none" dirty="0">
              <a:solidFill>
                <a:srgbClr val="262626"/>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Air and Water Contaminants</a:t>
            </a:r>
            <a:endParaRPr sz="1000" b="0" i="0" u="none" strike="noStrike" cap="none" dirty="0">
              <a:solidFill>
                <a:srgbClr val="6B8B91"/>
              </a:solidFill>
              <a:latin typeface="Century Gothic"/>
              <a:ea typeface="Century Gothic"/>
              <a:cs typeface="Century Gothic"/>
              <a:sym typeface="Century Gothic"/>
            </a:endParaRPr>
          </a:p>
          <a:p>
            <a:pPr marL="457200" marR="0" lvl="0" indent="0" algn="l" rtl="0">
              <a:lnSpc>
                <a:spcPct val="110000"/>
              </a:lnSpc>
              <a:spcBef>
                <a:spcPts val="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a:t>
            </a:r>
            <a:r>
              <a:rPr lang="en-US" sz="600" b="0" i="0" u="none" strike="noStrike" cap="none" dirty="0" err="1">
                <a:solidFill>
                  <a:srgbClr val="262626"/>
                </a:solidFill>
                <a:latin typeface="Century Gothic"/>
                <a:ea typeface="Century Gothic"/>
                <a:cs typeface="Century Gothic"/>
                <a:sym typeface="Century Gothic"/>
              </a:rPr>
              <a:t>I.Vorster</a:t>
            </a:r>
            <a:r>
              <a:rPr lang="en-US" sz="600" b="0" i="0" u="none" strike="noStrike" cap="none" dirty="0">
                <a:solidFill>
                  <a:srgbClr val="262626"/>
                </a:solidFill>
                <a:latin typeface="Century Gothic"/>
                <a:ea typeface="Century Gothic"/>
                <a:cs typeface="Century Gothic"/>
                <a:sym typeface="Century Gothic"/>
              </a:rPr>
              <a:t>/Virginia Sea Grant</a:t>
            </a:r>
            <a:endParaRPr sz="600" b="0" i="0" u="none" strike="noStrike" cap="none" dirty="0">
              <a:solidFill>
                <a:srgbClr val="262626"/>
              </a:solidFill>
              <a:latin typeface="Century Gothic"/>
              <a:ea typeface="Century Gothic"/>
              <a:cs typeface="Century Gothic"/>
              <a:sym typeface="Century Gothic"/>
            </a:endParaRPr>
          </a:p>
          <a:p>
            <a:pPr marL="457200" marR="0" lvl="0" indent="-292100" algn="l" rtl="0">
              <a:lnSpc>
                <a:spcPct val="120000"/>
              </a:lnSpc>
              <a:spcBef>
                <a:spcPts val="1000"/>
              </a:spcBef>
              <a:spcAft>
                <a:spcPts val="0"/>
              </a:spcAft>
              <a:buClr>
                <a:schemeClr val="accent1"/>
              </a:buClr>
              <a:buSzPts val="1000"/>
              <a:buFont typeface="Arial"/>
              <a:buChar char="•"/>
            </a:pPr>
            <a:r>
              <a:rPr lang="en-US" sz="1000" b="0" i="0" u="none" strike="noStrike" cap="none" dirty="0">
                <a:solidFill>
                  <a:schemeClr val="accent1"/>
                </a:solidFill>
                <a:latin typeface="Century Gothic"/>
                <a:ea typeface="Century Gothic"/>
                <a:cs typeface="Century Gothic"/>
                <a:sym typeface="Century Gothic"/>
              </a:rPr>
              <a:t>Contaminated Runoff</a:t>
            </a:r>
            <a:endParaRPr sz="1000" b="0" i="0" u="none" strike="noStrike" cap="none" dirty="0">
              <a:solidFill>
                <a:schemeClr val="accent1"/>
              </a:solidFill>
              <a:latin typeface="Century Gothic"/>
              <a:ea typeface="Century Gothic"/>
              <a:cs typeface="Century Gothic"/>
              <a:sym typeface="Century Gothic"/>
            </a:endParaRPr>
          </a:p>
          <a:p>
            <a:pPr marL="457200" marR="0" lvl="0" indent="0" algn="l" rtl="0">
              <a:lnSpc>
                <a:spcPct val="120000"/>
              </a:lnSpc>
              <a:spcBef>
                <a:spcPts val="50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Photo by M. Rath/Chesapeake Bay Program</a:t>
            </a:r>
            <a:endParaRPr sz="1800" b="0" i="0" u="none" strike="noStrike" cap="none" dirty="0">
              <a:solidFill>
                <a:schemeClr val="dk1"/>
              </a:solidFill>
              <a:latin typeface="Century Gothic"/>
              <a:ea typeface="Century Gothic"/>
              <a:cs typeface="Century Gothic"/>
              <a:sym typeface="Century Gothic"/>
            </a:endParaRPr>
          </a:p>
          <a:p>
            <a:pPr marL="285750" marR="0" lvl="0" indent="-2349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Microplastics 1</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W. Parson/Chesapeake Bay Program</a:t>
            </a:r>
            <a:endParaRPr sz="1800" b="0" i="0" u="none" strike="noStrike" cap="none" dirty="0">
              <a:solidFill>
                <a:srgbClr val="262626"/>
              </a:solidFill>
              <a:latin typeface="Century Gothic"/>
              <a:ea typeface="Century Gothic"/>
              <a:cs typeface="Century Gothic"/>
              <a:sym typeface="Century Gothic"/>
            </a:endParaRPr>
          </a:p>
          <a:p>
            <a:pPr marL="285750" marR="0" lvl="0" indent="-2349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Microplastics 2</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a:t>
            </a:r>
            <a:r>
              <a:rPr lang="en-US" sz="600" b="0" i="0" u="none" strike="noStrike" cap="none" dirty="0" err="1">
                <a:solidFill>
                  <a:srgbClr val="262626"/>
                </a:solidFill>
                <a:latin typeface="Century Gothic"/>
                <a:ea typeface="Century Gothic"/>
                <a:cs typeface="Century Gothic"/>
                <a:sym typeface="Century Gothic"/>
              </a:rPr>
              <a:t>Envato</a:t>
            </a:r>
            <a:r>
              <a:rPr lang="en-US" sz="600" b="0" i="0" u="none" strike="noStrike" cap="none" dirty="0">
                <a:solidFill>
                  <a:srgbClr val="262626"/>
                </a:solidFill>
                <a:latin typeface="Century Gothic"/>
                <a:ea typeface="Century Gothic"/>
                <a:cs typeface="Century Gothic"/>
                <a:sym typeface="Century Gothic"/>
              </a:rPr>
              <a:t> Elements</a:t>
            </a:r>
            <a:endParaRPr sz="600" b="0" i="0" u="none" strike="noStrike" cap="none" dirty="0">
              <a:solidFill>
                <a:srgbClr val="262626"/>
              </a:solidFill>
              <a:latin typeface="Century Gothic"/>
              <a:ea typeface="Century Gothic"/>
              <a:cs typeface="Century Gothic"/>
              <a:sym typeface="Century Gothic"/>
            </a:endParaRPr>
          </a:p>
        </p:txBody>
      </p:sp>
      <p:sp>
        <p:nvSpPr>
          <p:cNvPr id="592" name="Google Shape;592;p12"/>
          <p:cNvSpPr txBox="1"/>
          <p:nvPr/>
        </p:nvSpPr>
        <p:spPr>
          <a:xfrm>
            <a:off x="5476100" y="708300"/>
            <a:ext cx="5923800" cy="5892352"/>
          </a:xfrm>
          <a:prstGeom prst="rect">
            <a:avLst/>
          </a:prstGeom>
          <a:noFill/>
          <a:ln>
            <a:noFill/>
          </a:ln>
        </p:spPr>
        <p:txBody>
          <a:bodyPr spcFirstLastPara="1" wrap="square" lIns="91425" tIns="91425" rIns="91425" bIns="91425" anchor="t" anchorCtr="0">
            <a:spAutoFit/>
          </a:bodyPr>
          <a:lstStyle/>
          <a:p>
            <a:pPr marL="457200" marR="0" lvl="0" indent="-292100" algn="l" rtl="0">
              <a:lnSpc>
                <a:spcPct val="120000"/>
              </a:lnSpc>
              <a:spcBef>
                <a:spcPts val="1000"/>
              </a:spcBef>
              <a:spcAft>
                <a:spcPts val="0"/>
              </a:spcAft>
              <a:buClr>
                <a:schemeClr val="accent1"/>
              </a:buClr>
              <a:buSzPts val="1000"/>
              <a:buFont typeface="Arial"/>
              <a:buChar char="•"/>
            </a:pPr>
            <a:r>
              <a:rPr lang="en-US" sz="1000" b="0" i="0" u="none" strike="noStrike" cap="none" dirty="0">
                <a:solidFill>
                  <a:schemeClr val="accent1"/>
                </a:solidFill>
                <a:latin typeface="Century Gothic"/>
                <a:ea typeface="Century Gothic"/>
                <a:cs typeface="Century Gothic"/>
                <a:sym typeface="Century Gothic"/>
              </a:rPr>
              <a:t>Air Quality 1</a:t>
            </a:r>
            <a:endParaRPr sz="800" b="0" i="0" u="none" strike="noStrike" cap="none" dirty="0">
              <a:solidFill>
                <a:srgbClr val="000000"/>
              </a:solidFill>
              <a:latin typeface="Arial"/>
              <a:ea typeface="Arial"/>
              <a:cs typeface="Arial"/>
              <a:sym typeface="Arial"/>
            </a:endParaRPr>
          </a:p>
          <a:p>
            <a:pPr marL="457200" marR="0" lvl="0" indent="0" algn="l" rtl="0">
              <a:lnSpc>
                <a:spcPct val="120000"/>
              </a:lnSpc>
              <a:spcBef>
                <a:spcPts val="50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Photos by W. Parson/Chesapeake Bay Program, M. Rath/Chesapeake Bay Program, Chesapeake Bay Program, and </a:t>
            </a:r>
            <a:r>
              <a:rPr lang="en-US" sz="600" b="0" i="0" u="none" strike="noStrike" cap="none" dirty="0" err="1">
                <a:solidFill>
                  <a:schemeClr val="dk1"/>
                </a:solidFill>
                <a:latin typeface="Century Gothic"/>
                <a:ea typeface="Century Gothic"/>
                <a:cs typeface="Century Gothic"/>
                <a:sym typeface="Century Gothic"/>
              </a:rPr>
              <a:t>Envato</a:t>
            </a:r>
            <a:r>
              <a:rPr lang="en-US" sz="600" b="0" i="0" u="none" strike="noStrike" cap="none" dirty="0">
                <a:solidFill>
                  <a:schemeClr val="dk1"/>
                </a:solidFill>
                <a:latin typeface="Century Gothic"/>
                <a:ea typeface="Century Gothic"/>
                <a:cs typeface="Century Gothic"/>
                <a:sym typeface="Century Gothic"/>
              </a:rPr>
              <a:t> Elements</a:t>
            </a:r>
            <a:endParaRPr sz="6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1000"/>
              </a:spcBef>
              <a:spcAft>
                <a:spcPts val="0"/>
              </a:spcAft>
              <a:buClr>
                <a:schemeClr val="accent1"/>
              </a:buClr>
              <a:buSzPts val="1000"/>
              <a:buFont typeface="Arial"/>
              <a:buChar char="•"/>
            </a:pPr>
            <a:r>
              <a:rPr lang="en-US" sz="1000" b="0" i="0" u="none" strike="noStrike" cap="none" dirty="0">
                <a:solidFill>
                  <a:schemeClr val="accent1"/>
                </a:solidFill>
                <a:latin typeface="Century Gothic"/>
                <a:ea typeface="Century Gothic"/>
                <a:cs typeface="Century Gothic"/>
                <a:sym typeface="Century Gothic"/>
              </a:rPr>
              <a:t>Air Quality 2</a:t>
            </a:r>
            <a:endParaRPr sz="800" b="0" i="0" u="none" strike="noStrike" cap="none" dirty="0">
              <a:solidFill>
                <a:srgbClr val="000000"/>
              </a:solidFill>
              <a:latin typeface="Arial"/>
              <a:ea typeface="Arial"/>
              <a:cs typeface="Arial"/>
              <a:sym typeface="Arial"/>
            </a:endParaRPr>
          </a:p>
          <a:p>
            <a:pPr marL="457200" marR="0" lvl="0" indent="0" algn="l" rtl="0">
              <a:lnSpc>
                <a:spcPct val="120000"/>
              </a:lnSpc>
              <a:spcBef>
                <a:spcPts val="50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Photos by  DC Circulator Website and Green Fin Studio</a:t>
            </a:r>
            <a:endParaRPr sz="1000" b="0" i="0" u="none" strike="noStrike" cap="none" dirty="0">
              <a:solidFill>
                <a:srgbClr val="6B8B91"/>
              </a:solidFill>
              <a:latin typeface="Century Gothic"/>
              <a:ea typeface="Century Gothic"/>
              <a:cs typeface="Century Gothic"/>
              <a:sym typeface="Century Gothic"/>
            </a:endParaRPr>
          </a:p>
          <a:p>
            <a:pPr marL="457200" marR="0" lvl="0" indent="-29210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Lead 1</a:t>
            </a:r>
            <a:endParaRPr sz="800" b="0" i="0" u="none" strike="noStrike" cap="none" dirty="0">
              <a:solidFill>
                <a:srgbClr val="000000"/>
              </a:solidFill>
              <a:latin typeface="Arial"/>
              <a:ea typeface="Arial"/>
              <a:cs typeface="Arial"/>
              <a:sym typeface="Arial"/>
            </a:endParaRPr>
          </a:p>
          <a:p>
            <a:pPr marL="457200" marR="0" lvl="0"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W. Parson/Chesapeake Bay Program</a:t>
            </a:r>
            <a:endParaRPr sz="600" b="0" i="0" u="none" strike="noStrike" cap="none" dirty="0">
              <a:solidFill>
                <a:srgbClr val="262626"/>
              </a:solidFill>
              <a:latin typeface="Century Gothic"/>
              <a:ea typeface="Century Gothic"/>
              <a:cs typeface="Century Gothic"/>
              <a:sym typeface="Century Gothic"/>
            </a:endParaRPr>
          </a:p>
          <a:p>
            <a:pPr marL="285750" marR="0" lvl="0" indent="-241300" algn="l" rtl="0">
              <a:lnSpc>
                <a:spcPct val="120000"/>
              </a:lnSpc>
              <a:spcBef>
                <a:spcPts val="1000"/>
              </a:spcBef>
              <a:spcAft>
                <a:spcPts val="0"/>
              </a:spcAft>
              <a:buClr>
                <a:srgbClr val="6B8B91"/>
              </a:buClr>
              <a:buSzPts val="1100"/>
              <a:buFont typeface="Arial"/>
              <a:buChar char="•"/>
            </a:pPr>
            <a:r>
              <a:rPr lang="en-US" sz="1000" b="0" i="0" u="none" strike="noStrike" cap="none" dirty="0">
                <a:solidFill>
                  <a:srgbClr val="6B8B91"/>
                </a:solidFill>
                <a:latin typeface="Century Gothic"/>
                <a:ea typeface="Century Gothic"/>
                <a:cs typeface="Century Gothic"/>
                <a:sym typeface="Century Gothic"/>
              </a:rPr>
              <a:t>Lead 2</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a:t>
            </a:r>
            <a:r>
              <a:rPr lang="en-US" sz="600" b="0" i="0" u="none" strike="noStrike" cap="none" dirty="0">
                <a:solidFill>
                  <a:srgbClr val="262626"/>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1"/>
                  </a:ext>
                </a:extLst>
              </a:rPr>
              <a:t>hoto by</a:t>
            </a:r>
            <a:r>
              <a:rPr lang="en-US" sz="600" b="0" i="0" u="none" strike="noStrike" cap="none" dirty="0">
                <a:solidFill>
                  <a:srgbClr val="262626"/>
                </a:solidFill>
                <a:latin typeface="Century Gothic"/>
                <a:ea typeface="Century Gothic"/>
                <a:cs typeface="Century Gothic"/>
                <a:sym typeface="Century Gothic"/>
              </a:rPr>
              <a:t> </a:t>
            </a:r>
            <a:r>
              <a:rPr lang="en-US" sz="600" b="0" i="0" u="none" strike="noStrike" cap="none" dirty="0" err="1">
                <a:solidFill>
                  <a:srgbClr val="262626"/>
                </a:solidFill>
                <a:latin typeface="Century Gothic"/>
                <a:ea typeface="Century Gothic"/>
                <a:cs typeface="Century Gothic"/>
                <a:sym typeface="Century Gothic"/>
              </a:rPr>
              <a:t>Envato</a:t>
            </a:r>
            <a:r>
              <a:rPr lang="en-US" sz="600" b="0" i="0" u="none" strike="noStrike" cap="none" dirty="0">
                <a:solidFill>
                  <a:srgbClr val="262626"/>
                </a:solidFill>
                <a:latin typeface="Century Gothic"/>
                <a:ea typeface="Century Gothic"/>
                <a:cs typeface="Century Gothic"/>
                <a:sym typeface="Century Gothic"/>
              </a:rPr>
              <a:t> Elements and Graphic by Green Fin Studio</a:t>
            </a:r>
            <a:endParaRPr sz="600" b="0" i="0" u="none" strike="noStrike" cap="none" dirty="0">
              <a:solidFill>
                <a:srgbClr val="262626"/>
              </a:solidFill>
              <a:latin typeface="Century Gothic"/>
              <a:ea typeface="Century Gothic"/>
              <a:cs typeface="Century Gothic"/>
              <a:sym typeface="Century Gothic"/>
            </a:endParaRPr>
          </a:p>
          <a:p>
            <a:pPr marL="285750" marR="0" lvl="0" indent="-241300" algn="l" rtl="0">
              <a:lnSpc>
                <a:spcPct val="120000"/>
              </a:lnSpc>
              <a:spcBef>
                <a:spcPts val="1000"/>
              </a:spcBef>
              <a:spcAft>
                <a:spcPts val="0"/>
              </a:spcAft>
              <a:buClr>
                <a:srgbClr val="6B8B91"/>
              </a:buClr>
              <a:buSzPts val="1100"/>
              <a:buFont typeface="Arial"/>
              <a:buChar char="•"/>
            </a:pPr>
            <a:r>
              <a:rPr lang="en-US" sz="1000" b="0" i="0" u="none" strike="noStrike" cap="none" dirty="0">
                <a:solidFill>
                  <a:srgbClr val="6B8B91"/>
                </a:solidFill>
                <a:latin typeface="Century Gothic"/>
                <a:ea typeface="Century Gothic"/>
                <a:cs typeface="Century Gothic"/>
                <a:sym typeface="Century Gothic"/>
              </a:rPr>
              <a:t>Wastewater 1</a:t>
            </a:r>
            <a:endParaRPr sz="1000" b="0" i="0" u="none" strike="noStrike" cap="none" dirty="0">
              <a:solidFill>
                <a:srgbClr val="6B8B91"/>
              </a:solidFill>
              <a:latin typeface="Century Gothic"/>
              <a:ea typeface="Century Gothic"/>
              <a:cs typeface="Century Gothic"/>
              <a:sym typeface="Century Gothic"/>
            </a:endParaRPr>
          </a:p>
          <a:p>
            <a:pPr marL="457200" marR="0" lvl="0" indent="0" algn="l" rtl="0">
              <a:lnSpc>
                <a:spcPct val="9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Jenna Valente/Chesapeake Bay Program</a:t>
            </a:r>
            <a:endParaRPr sz="600" b="0" i="0" u="none" strike="noStrike" cap="none" dirty="0">
              <a:solidFill>
                <a:srgbClr val="262626"/>
              </a:solidFill>
              <a:latin typeface="Century Gothic"/>
              <a:ea typeface="Century Gothic"/>
              <a:cs typeface="Century Gothic"/>
              <a:sym typeface="Century Gothic"/>
            </a:endParaRPr>
          </a:p>
          <a:p>
            <a:pPr marL="285750" marR="0" lvl="0" indent="-2349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Wastewater 2</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Skyler Ballard/Chesapeake Bay Program</a:t>
            </a:r>
            <a:endParaRPr sz="600" b="0" i="0" u="none" strike="noStrike" cap="none" dirty="0">
              <a:solidFill>
                <a:srgbClr val="262626"/>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Waste Disposal 1</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a:t>
            </a:r>
            <a:r>
              <a:rPr lang="en-US" sz="600" b="0" i="0" u="none" strike="noStrike" cap="none" dirty="0" err="1">
                <a:solidFill>
                  <a:srgbClr val="262626"/>
                </a:solidFill>
                <a:latin typeface="Century Gothic"/>
                <a:ea typeface="Century Gothic"/>
                <a:cs typeface="Century Gothic"/>
                <a:sym typeface="Century Gothic"/>
              </a:rPr>
              <a:t>Envato</a:t>
            </a:r>
            <a:r>
              <a:rPr lang="en-US" sz="600" b="0" i="0" u="none" strike="noStrike" cap="none" dirty="0">
                <a:solidFill>
                  <a:srgbClr val="262626"/>
                </a:solidFill>
                <a:latin typeface="Century Gothic"/>
                <a:ea typeface="Century Gothic"/>
                <a:cs typeface="Century Gothic"/>
                <a:sym typeface="Century Gothic"/>
              </a:rPr>
              <a:t> Elements and M. Rath/Chesapeake Bay Program</a:t>
            </a:r>
            <a:endParaRPr sz="1800" b="0" i="0" u="none" strike="noStrike" cap="none" dirty="0">
              <a:solidFill>
                <a:srgbClr val="262626"/>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rgbClr val="6B8B91"/>
              </a:buClr>
              <a:buSzPts val="1000"/>
              <a:buFont typeface="Arial"/>
              <a:buChar char="•"/>
            </a:pPr>
            <a:r>
              <a:rPr lang="en-US" sz="1000" b="0" i="0" u="none" strike="noStrike" cap="none" dirty="0">
                <a:solidFill>
                  <a:srgbClr val="6B8B91"/>
                </a:solidFill>
                <a:latin typeface="Century Gothic"/>
                <a:ea typeface="Century Gothic"/>
                <a:cs typeface="Century Gothic"/>
                <a:sym typeface="Century Gothic"/>
              </a:rPr>
              <a:t>Waste Disposal 2</a:t>
            </a:r>
            <a:endParaRPr sz="1000" b="0" i="0" u="none" strike="noStrike" cap="none" dirty="0">
              <a:solidFill>
                <a:srgbClr val="6B8B91"/>
              </a:solidFill>
              <a:latin typeface="Century Gothic"/>
              <a:ea typeface="Century Gothic"/>
              <a:cs typeface="Century Gothic"/>
              <a:sym typeface="Century Gothic"/>
            </a:endParaRPr>
          </a:p>
          <a:p>
            <a:pPr marL="457200" marR="0" lvl="1" indent="0" algn="l" rtl="0">
              <a:lnSpc>
                <a:spcPct val="120000"/>
              </a:lnSpc>
              <a:spcBef>
                <a:spcPts val="500"/>
              </a:spcBef>
              <a:spcAft>
                <a:spcPts val="0"/>
              </a:spcAft>
              <a:buClr>
                <a:srgbClr val="000000"/>
              </a:buClr>
              <a:buSzPts val="600"/>
              <a:buFont typeface="Arial"/>
              <a:buNone/>
            </a:pPr>
            <a:r>
              <a:rPr lang="en-US" sz="600" b="0" i="0" u="none" strike="noStrike" cap="none" dirty="0">
                <a:solidFill>
                  <a:srgbClr val="262626"/>
                </a:solidFill>
                <a:latin typeface="Century Gothic"/>
                <a:ea typeface="Century Gothic"/>
                <a:cs typeface="Century Gothic"/>
                <a:sym typeface="Century Gothic"/>
              </a:rPr>
              <a:t>Photo by </a:t>
            </a:r>
            <a:r>
              <a:rPr lang="en-US" sz="600" b="0" i="0" u="none" strike="noStrike" cap="none" dirty="0" err="1">
                <a:solidFill>
                  <a:srgbClr val="262626"/>
                </a:solidFill>
                <a:latin typeface="Century Gothic"/>
                <a:ea typeface="Century Gothic"/>
                <a:cs typeface="Century Gothic"/>
                <a:sym typeface="Century Gothic"/>
              </a:rPr>
              <a:t>Envato</a:t>
            </a:r>
            <a:r>
              <a:rPr lang="en-US" sz="600" b="0" i="0" u="none" strike="noStrike" cap="none" dirty="0">
                <a:solidFill>
                  <a:srgbClr val="262626"/>
                </a:solidFill>
                <a:latin typeface="Century Gothic"/>
                <a:ea typeface="Century Gothic"/>
                <a:cs typeface="Century Gothic"/>
                <a:sym typeface="Century Gothic"/>
              </a:rPr>
              <a:t> Elements</a:t>
            </a:r>
            <a:endParaRPr sz="600" b="0" i="0" u="none" strike="noStrike" cap="none" dirty="0">
              <a:solidFill>
                <a:schemeClr val="dk1"/>
              </a:solidFill>
              <a:highlight>
                <a:schemeClr val="dk1"/>
              </a:highlight>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chemeClr val="accent1"/>
              </a:buClr>
              <a:buSzPts val="1000"/>
              <a:buFont typeface="Arial"/>
              <a:buChar char="•"/>
            </a:pPr>
            <a:r>
              <a:rPr lang="en-US" sz="1000" b="0" i="0" u="none" strike="noStrike" cap="none" dirty="0">
                <a:solidFill>
                  <a:schemeClr val="accent1"/>
                </a:solidFill>
                <a:latin typeface="Century Gothic"/>
                <a:ea typeface="Century Gothic"/>
                <a:cs typeface="Century Gothic"/>
                <a:sym typeface="Century Gothic"/>
              </a:rPr>
              <a:t>Diversity, Equity, Inclusion, Justice </a:t>
            </a:r>
            <a:endParaRPr sz="1000" b="0" i="0" u="none" strike="noStrike" cap="none" dirty="0">
              <a:solidFill>
                <a:schemeClr val="accent1"/>
              </a:solidFill>
              <a:latin typeface="Century Gothic"/>
              <a:ea typeface="Century Gothic"/>
              <a:cs typeface="Century Gothic"/>
              <a:sym typeface="Century Gothic"/>
            </a:endParaRPr>
          </a:p>
          <a:p>
            <a:pPr marL="457200" marR="0" lvl="0" indent="0" algn="l" rtl="0">
              <a:lnSpc>
                <a:spcPct val="110000"/>
              </a:lnSpc>
              <a:spcBef>
                <a:spcPts val="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Photo by W. Parson/Chesapeake Bay Program</a:t>
            </a:r>
            <a:endParaRPr sz="600" b="0" i="0" u="none" strike="noStrike" cap="none" dirty="0">
              <a:solidFill>
                <a:schemeClr val="dk1"/>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chemeClr val="accent1"/>
              </a:buClr>
              <a:buSzPts val="1000"/>
              <a:buFont typeface="Arial"/>
              <a:buChar char="•"/>
            </a:pPr>
            <a:r>
              <a:rPr lang="en-US" sz="1000" b="0" i="0" u="none" strike="noStrike" cap="none" dirty="0">
                <a:solidFill>
                  <a:schemeClr val="accent1"/>
                </a:solidFill>
                <a:latin typeface="Century Gothic"/>
                <a:ea typeface="Century Gothic"/>
                <a:cs typeface="Century Gothic"/>
                <a:sym typeface="Century Gothic"/>
              </a:rPr>
              <a:t>DEIJ 1</a:t>
            </a:r>
            <a:endParaRPr sz="1000" b="0" i="0" u="none" strike="noStrike" cap="none" dirty="0">
              <a:solidFill>
                <a:schemeClr val="accent1"/>
              </a:solidFill>
              <a:latin typeface="Century Gothic"/>
              <a:ea typeface="Century Gothic"/>
              <a:cs typeface="Century Gothic"/>
              <a:sym typeface="Century Gothic"/>
            </a:endParaRPr>
          </a:p>
          <a:p>
            <a:pPr marL="457200" marR="0" lvl="0" indent="0" algn="l" rtl="0">
              <a:lnSpc>
                <a:spcPct val="110000"/>
              </a:lnSpc>
              <a:spcBef>
                <a:spcPts val="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Graphic by Green Fin Studio, Recreated from Tony Ruth’s depiction of Shel Silverstein’s Giving Tree </a:t>
            </a:r>
            <a:r>
              <a:rPr lang="en-US" sz="600" b="0" i="0" u="sng" strike="noStrike" cap="none" dirty="0">
                <a:solidFill>
                  <a:schemeClr val="hlink"/>
                </a:solidFill>
                <a:latin typeface="Century Gothic"/>
                <a:ea typeface="Century Gothic"/>
                <a:cs typeface="Century Gothic"/>
                <a:sym typeface="Century Gothic"/>
                <a:hlinkClick r:id="rId3"/>
              </a:rPr>
              <a:t>https://ucanr.edu/blogs/blogcore/postdetail.cfm?postnum=43924</a:t>
            </a:r>
            <a:endParaRPr sz="600" b="0" i="0" u="none" strike="noStrike" cap="none" dirty="0">
              <a:solidFill>
                <a:schemeClr val="dk1"/>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chemeClr val="accent1"/>
              </a:buClr>
              <a:buSzPts val="1000"/>
              <a:buFont typeface="Century Gothic"/>
              <a:buChar char="•"/>
            </a:pPr>
            <a:r>
              <a:rPr lang="en-US" sz="1000" b="0" i="0" u="none" strike="noStrike" cap="none" dirty="0">
                <a:solidFill>
                  <a:schemeClr val="accent1"/>
                </a:solidFill>
                <a:latin typeface="Century Gothic"/>
                <a:ea typeface="Century Gothic"/>
                <a:cs typeface="Century Gothic"/>
                <a:sym typeface="Century Gothic"/>
              </a:rPr>
              <a:t>DEIJ 2</a:t>
            </a:r>
            <a:endParaRPr sz="1000" b="0" i="0" u="none" strike="noStrike" cap="none" dirty="0">
              <a:solidFill>
                <a:schemeClr val="accent1"/>
              </a:solidFill>
              <a:latin typeface="Century Gothic"/>
              <a:ea typeface="Century Gothic"/>
              <a:cs typeface="Century Gothic"/>
              <a:sym typeface="Century Gothic"/>
            </a:endParaRPr>
          </a:p>
          <a:p>
            <a:pPr marL="457200" marR="0" lvl="0" indent="0" algn="l" rtl="0">
              <a:lnSpc>
                <a:spcPct val="110000"/>
              </a:lnSpc>
              <a:spcBef>
                <a:spcPts val="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Graphic by Green Fin Studio</a:t>
            </a:r>
            <a:endParaRPr sz="600" b="0" i="0" u="none" strike="noStrike" cap="none" dirty="0">
              <a:solidFill>
                <a:schemeClr val="dk1"/>
              </a:solidFill>
              <a:latin typeface="Century Gothic"/>
              <a:ea typeface="Century Gothic"/>
              <a:cs typeface="Century Gothic"/>
              <a:sym typeface="Century Gothic"/>
            </a:endParaRPr>
          </a:p>
          <a:p>
            <a:pPr marL="285750" marR="0" lvl="0" indent="-247650" algn="l" rtl="0">
              <a:lnSpc>
                <a:spcPct val="120000"/>
              </a:lnSpc>
              <a:spcBef>
                <a:spcPts val="1000"/>
              </a:spcBef>
              <a:spcAft>
                <a:spcPts val="0"/>
              </a:spcAft>
              <a:buClr>
                <a:schemeClr val="accent1"/>
              </a:buClr>
              <a:buSzPts val="1000"/>
              <a:buFont typeface="Arial"/>
              <a:buChar char="•"/>
            </a:pPr>
            <a:r>
              <a:rPr lang="en-US" sz="1000" b="0" i="0" u="none" strike="noStrike" cap="none" dirty="0">
                <a:solidFill>
                  <a:schemeClr val="accent1"/>
                </a:solidFill>
                <a:latin typeface="Century Gothic"/>
                <a:ea typeface="Century Gothic"/>
                <a:cs typeface="Century Gothic"/>
                <a:sym typeface="Century Gothic"/>
              </a:rPr>
              <a:t>DEIJ 3</a:t>
            </a:r>
            <a:endParaRPr sz="1000" b="0" i="0" u="none" strike="noStrike" cap="none" dirty="0">
              <a:solidFill>
                <a:schemeClr val="accent1"/>
              </a:solidFill>
              <a:latin typeface="Century Gothic"/>
              <a:ea typeface="Century Gothic"/>
              <a:cs typeface="Century Gothic"/>
              <a:sym typeface="Century Gothic"/>
            </a:endParaRPr>
          </a:p>
          <a:p>
            <a:pPr marL="457200" marR="0" lvl="0" indent="0" algn="l" rtl="0">
              <a:lnSpc>
                <a:spcPct val="120000"/>
              </a:lnSpc>
              <a:spcBef>
                <a:spcPts val="500"/>
              </a:spcBef>
              <a:spcAft>
                <a:spcPts val="0"/>
              </a:spcAft>
              <a:buClr>
                <a:srgbClr val="000000"/>
              </a:buClr>
              <a:buSzPts val="600"/>
              <a:buFont typeface="Arial"/>
              <a:buNone/>
            </a:pPr>
            <a:r>
              <a:rPr lang="en-US" sz="600" b="0" i="0" u="none" strike="noStrike" cap="none" dirty="0">
                <a:solidFill>
                  <a:schemeClr val="dk1"/>
                </a:solidFill>
                <a:latin typeface="Century Gothic"/>
                <a:ea typeface="Century Gothic"/>
                <a:cs typeface="Century Gothic"/>
                <a:sym typeface="Century Gothic"/>
              </a:rPr>
              <a:t>Photo by </a:t>
            </a:r>
            <a:r>
              <a:rPr lang="en-US" sz="600" b="0" i="0" u="none" strike="noStrike" cap="none" dirty="0">
                <a:solidFill>
                  <a:schemeClr val="dk1"/>
                </a:solidFill>
                <a:latin typeface="Century Gothic"/>
                <a:ea typeface="Century Gothic"/>
                <a:cs typeface="Century Gothic"/>
                <a:sym typeface="Century Gothic"/>
                <a:hlinkClick r:id="rId4"/>
              </a:rPr>
              <a:t>http://jeremyscotthoffman.com/throwing-shade</a:t>
            </a:r>
            <a:endParaRPr lang="en-US" sz="6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3"/>
          <p:cNvSpPr/>
          <p:nvPr/>
        </p:nvSpPr>
        <p:spPr>
          <a:xfrm>
            <a:off x="-1" y="158531"/>
            <a:ext cx="5991507"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6" name="Google Shape;146;p13"/>
          <p:cNvSpPr txBox="1">
            <a:spLocks noGrp="1"/>
          </p:cNvSpPr>
          <p:nvPr>
            <p:ph type="title"/>
          </p:nvPr>
        </p:nvSpPr>
        <p:spPr>
          <a:xfrm>
            <a:off x="104492" y="-22130"/>
            <a:ext cx="5991600" cy="876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A Guide For Local Governments</a:t>
            </a:r>
            <a:endParaRPr/>
          </a:p>
        </p:txBody>
      </p:sp>
      <p:sp>
        <p:nvSpPr>
          <p:cNvPr id="147" name="Google Shape;147;p13"/>
          <p:cNvSpPr txBox="1"/>
          <p:nvPr/>
        </p:nvSpPr>
        <p:spPr>
          <a:xfrm>
            <a:off x="327650" y="1348175"/>
            <a:ext cx="11459700" cy="4358076"/>
          </a:xfrm>
          <a:prstGeom prst="rect">
            <a:avLst/>
          </a:prstGeom>
          <a:noFill/>
          <a:ln>
            <a:noFill/>
          </a:ln>
        </p:spPr>
        <p:txBody>
          <a:bodyPr spcFirstLastPara="1" wrap="square" lIns="91425" tIns="45700" rIns="91425" bIns="45700" anchor="t" anchorCtr="0">
            <a:spAutoFit/>
          </a:bodyPr>
          <a:lstStyle/>
          <a:p>
            <a:pPr marL="457200" marR="0" lvl="0" indent="-457200" algn="l" rtl="0">
              <a:lnSpc>
                <a:spcPct val="120000"/>
              </a:lnSpc>
              <a:spcBef>
                <a:spcPts val="0"/>
              </a:spcBef>
              <a:spcAft>
                <a:spcPts val="0"/>
              </a:spcAft>
              <a:buClr>
                <a:schemeClr val="dk1"/>
              </a:buClr>
              <a:buSzPts val="2100"/>
              <a:buFont typeface="Arial"/>
              <a:buAutoNum type="arabicPeriod"/>
            </a:pPr>
            <a:r>
              <a:rPr lang="en-US" sz="2100" b="0" i="0" u="none" strike="noStrike" cap="none">
                <a:solidFill>
                  <a:schemeClr val="dk1"/>
                </a:solidFill>
                <a:latin typeface="Century Gothic"/>
                <a:ea typeface="Century Gothic"/>
                <a:cs typeface="Century Gothic"/>
                <a:sym typeface="Century Gothic"/>
              </a:rPr>
              <a:t>How Your Watershed Works </a:t>
            </a:r>
            <a:endParaRPr sz="2100" b="0" i="0" u="none" strike="noStrike" cap="none">
              <a:solidFill>
                <a:srgbClr val="000000"/>
              </a:solidFill>
              <a:latin typeface="Arial"/>
              <a:ea typeface="Arial"/>
              <a:cs typeface="Arial"/>
              <a:sym typeface="Arial"/>
            </a:endParaRPr>
          </a:p>
          <a:p>
            <a:pPr marL="457200" marR="0" lvl="0" indent="-457200" algn="l" rtl="0">
              <a:lnSpc>
                <a:spcPct val="120000"/>
              </a:lnSpc>
              <a:spcBef>
                <a:spcPts val="0"/>
              </a:spcBef>
              <a:spcAft>
                <a:spcPts val="0"/>
              </a:spcAft>
              <a:buClr>
                <a:schemeClr val="dk1"/>
              </a:buClr>
              <a:buSzPts val="2100"/>
              <a:buFont typeface="Arial"/>
              <a:buAutoNum type="arabicPeriod"/>
            </a:pPr>
            <a:r>
              <a:rPr lang="en-US" sz="2100" b="0" i="0" u="none" strike="noStrike" cap="none">
                <a:solidFill>
                  <a:schemeClr val="dk1"/>
                </a:solidFill>
                <a:latin typeface="Century Gothic"/>
                <a:ea typeface="Century Gothic"/>
                <a:cs typeface="Century Gothic"/>
                <a:sym typeface="Century Gothic"/>
              </a:rPr>
              <a:t>Foundations of Clean Water</a:t>
            </a:r>
            <a:endParaRPr sz="2100" b="0" i="0" u="none" strike="noStrike" cap="none">
              <a:solidFill>
                <a:srgbClr val="000000"/>
              </a:solidFill>
              <a:latin typeface="Arial"/>
              <a:ea typeface="Arial"/>
              <a:cs typeface="Arial"/>
              <a:sym typeface="Arial"/>
            </a:endParaRPr>
          </a:p>
          <a:p>
            <a:pPr marL="457200" marR="0" lvl="0" indent="-457200" algn="l" rtl="0">
              <a:lnSpc>
                <a:spcPct val="120000"/>
              </a:lnSpc>
              <a:spcBef>
                <a:spcPts val="0"/>
              </a:spcBef>
              <a:spcAft>
                <a:spcPts val="0"/>
              </a:spcAft>
              <a:buClr>
                <a:schemeClr val="dk1"/>
              </a:buClr>
              <a:buSzPts val="2100"/>
              <a:buFont typeface="Arial"/>
              <a:buAutoNum type="arabicPeriod"/>
            </a:pPr>
            <a:r>
              <a:rPr lang="en-US" sz="2100" b="0" i="0" u="none" strike="noStrike" cap="none">
                <a:solidFill>
                  <a:schemeClr val="dk1"/>
                </a:solidFill>
                <a:latin typeface="Century Gothic"/>
                <a:ea typeface="Century Gothic"/>
                <a:cs typeface="Century Gothic"/>
                <a:sym typeface="Century Gothic"/>
              </a:rPr>
              <a:t>Healthy Water for the Economy</a:t>
            </a:r>
            <a:endParaRPr sz="2100" b="0" i="0" u="none" strike="noStrike" cap="none">
              <a:solidFill>
                <a:schemeClr val="dk1"/>
              </a:solidFill>
              <a:latin typeface="Arial"/>
              <a:ea typeface="Arial"/>
              <a:cs typeface="Arial"/>
              <a:sym typeface="Arial"/>
            </a:endParaRPr>
          </a:p>
          <a:p>
            <a:pPr marL="457200" marR="0" lvl="0" indent="-457200" algn="l" rtl="0">
              <a:lnSpc>
                <a:spcPct val="120000"/>
              </a:lnSpc>
              <a:spcBef>
                <a:spcPts val="0"/>
              </a:spcBef>
              <a:spcAft>
                <a:spcPts val="0"/>
              </a:spcAft>
              <a:buClr>
                <a:schemeClr val="dk1"/>
              </a:buClr>
              <a:buSzPts val="2100"/>
              <a:buFont typeface="Arial"/>
              <a:buAutoNum type="arabicPeriod"/>
            </a:pPr>
            <a:r>
              <a:rPr lang="en-US" sz="2100" b="0" i="0" u="none" strike="noStrike" cap="none">
                <a:solidFill>
                  <a:schemeClr val="dk1"/>
                </a:solidFill>
                <a:latin typeface="Century Gothic"/>
                <a:ea typeface="Century Gothic"/>
                <a:cs typeface="Century Gothic"/>
                <a:sym typeface="Century Gothic"/>
              </a:rPr>
              <a:t>Capitalizing on the Benefits of Trees</a:t>
            </a:r>
            <a:endParaRPr sz="2100" b="0" i="0" u="none" strike="noStrike" cap="none">
              <a:solidFill>
                <a:schemeClr val="dk1"/>
              </a:solidFill>
              <a:latin typeface="Arial"/>
              <a:ea typeface="Arial"/>
              <a:cs typeface="Arial"/>
              <a:sym typeface="Arial"/>
            </a:endParaRPr>
          </a:p>
          <a:p>
            <a:pPr marL="457200" marR="0" lvl="0" indent="-457200" algn="l" rtl="0">
              <a:lnSpc>
                <a:spcPct val="120000"/>
              </a:lnSpc>
              <a:spcBef>
                <a:spcPts val="0"/>
              </a:spcBef>
              <a:spcAft>
                <a:spcPts val="0"/>
              </a:spcAft>
              <a:buClr>
                <a:schemeClr val="dk1"/>
              </a:buClr>
              <a:buSzPts val="2100"/>
              <a:buFont typeface="Arial"/>
              <a:buAutoNum type="arabicPeriod"/>
            </a:pPr>
            <a:r>
              <a:rPr lang="en-US" sz="2100" b="0" i="0" u="none" strike="noStrike" cap="none">
                <a:solidFill>
                  <a:schemeClr val="dk1"/>
                </a:solidFill>
                <a:latin typeface="Century Gothic"/>
                <a:ea typeface="Century Gothic"/>
                <a:cs typeface="Century Gothic"/>
                <a:sym typeface="Century Gothic"/>
              </a:rPr>
              <a:t>Preserving Local Character and Landscapes</a:t>
            </a:r>
            <a:endParaRPr sz="2100" b="0" i="0" u="none" strike="noStrike" cap="none">
              <a:solidFill>
                <a:schemeClr val="dk1"/>
              </a:solidFill>
              <a:latin typeface="Arial"/>
              <a:ea typeface="Arial"/>
              <a:cs typeface="Arial"/>
              <a:sym typeface="Arial"/>
            </a:endParaRPr>
          </a:p>
          <a:p>
            <a:pPr marL="457200" marR="0" lvl="0" indent="-457200" algn="l" rtl="0">
              <a:lnSpc>
                <a:spcPct val="120000"/>
              </a:lnSpc>
              <a:spcBef>
                <a:spcPts val="0"/>
              </a:spcBef>
              <a:spcAft>
                <a:spcPts val="0"/>
              </a:spcAft>
              <a:buClr>
                <a:schemeClr val="dk1"/>
              </a:buClr>
              <a:buSzPts val="2100"/>
              <a:buFont typeface="Arial"/>
              <a:buAutoNum type="arabicPeriod"/>
            </a:pPr>
            <a:r>
              <a:rPr lang="en-US" sz="2100" b="0" i="0" u="none" strike="noStrike" cap="none">
                <a:solidFill>
                  <a:schemeClr val="dk1"/>
                </a:solidFill>
                <a:latin typeface="Century Gothic"/>
                <a:ea typeface="Century Gothic"/>
                <a:cs typeface="Century Gothic"/>
                <a:sym typeface="Century Gothic"/>
              </a:rPr>
              <a:t>Protecting Your Infrastructure Through Stormwater Resiliency</a:t>
            </a:r>
            <a:endParaRPr sz="2100" b="0" i="0" u="none" strike="noStrike" cap="none">
              <a:solidFill>
                <a:schemeClr val="dk1"/>
              </a:solidFill>
              <a:latin typeface="Century Gothic"/>
              <a:ea typeface="Century Gothic"/>
              <a:cs typeface="Century Gothic"/>
              <a:sym typeface="Century Gothic"/>
            </a:endParaRPr>
          </a:p>
          <a:p>
            <a:pPr marL="457200" marR="0" lvl="0" indent="-361950" algn="l" rtl="0">
              <a:lnSpc>
                <a:spcPct val="120000"/>
              </a:lnSpc>
              <a:spcBef>
                <a:spcPts val="0"/>
              </a:spcBef>
              <a:spcAft>
                <a:spcPts val="0"/>
              </a:spcAft>
              <a:buClr>
                <a:schemeClr val="dk1"/>
              </a:buClr>
              <a:buSzPts val="2100"/>
              <a:buFont typeface="Century Gothic"/>
              <a:buAutoNum type="arabicPeriod"/>
            </a:pPr>
            <a:r>
              <a:rPr lang="en-US" sz="2100" b="0" i="0" u="none" strike="noStrike" cap="none">
                <a:solidFill>
                  <a:schemeClr val="dk1"/>
                </a:solidFill>
                <a:latin typeface="Century Gothic"/>
                <a:ea typeface="Century Gothic"/>
                <a:cs typeface="Century Gothic"/>
                <a:sym typeface="Century Gothic"/>
              </a:rPr>
              <a:t>Building the Workforce of Today </a:t>
            </a:r>
            <a:r>
              <a:rPr lang="en-US" sz="2100" b="0" i="1" u="none" strike="noStrike" cap="none">
                <a:solidFill>
                  <a:schemeClr val="dk1"/>
                </a:solidFill>
                <a:latin typeface="Century Gothic"/>
                <a:ea typeface="Century Gothic"/>
                <a:cs typeface="Century Gothic"/>
                <a:sym typeface="Century Gothic"/>
              </a:rPr>
              <a:t>and </a:t>
            </a:r>
            <a:r>
              <a:rPr lang="en-US" sz="2100" b="0" i="0" u="none" strike="noStrike" cap="none">
                <a:solidFill>
                  <a:schemeClr val="dk1"/>
                </a:solidFill>
                <a:latin typeface="Century Gothic"/>
                <a:ea typeface="Century Gothic"/>
                <a:cs typeface="Century Gothic"/>
                <a:sym typeface="Century Gothic"/>
              </a:rPr>
              <a:t>Tomorrow</a:t>
            </a:r>
            <a:endParaRPr sz="2100" b="0" i="0" u="none" strike="noStrike" cap="none">
              <a:solidFill>
                <a:schemeClr val="dk1"/>
              </a:solidFill>
              <a:latin typeface="Arial"/>
              <a:ea typeface="Arial"/>
              <a:cs typeface="Arial"/>
              <a:sym typeface="Arial"/>
            </a:endParaRPr>
          </a:p>
          <a:p>
            <a:pPr marL="457200" marR="0" lvl="0" indent="-361950" algn="l" rtl="0">
              <a:lnSpc>
                <a:spcPct val="120000"/>
              </a:lnSpc>
              <a:spcBef>
                <a:spcPts val="0"/>
              </a:spcBef>
              <a:spcAft>
                <a:spcPts val="0"/>
              </a:spcAft>
              <a:buClr>
                <a:schemeClr val="dk1"/>
              </a:buClr>
              <a:buSzPts val="2100"/>
              <a:buFont typeface="Century Gothic"/>
              <a:buAutoNum type="arabicPeriod"/>
            </a:pPr>
            <a:r>
              <a:rPr lang="en-US" sz="2100" b="0" i="0" u="none" strike="noStrike" cap="none">
                <a:solidFill>
                  <a:schemeClr val="dk1"/>
                </a:solidFill>
                <a:latin typeface="Century Gothic"/>
                <a:ea typeface="Century Gothic"/>
                <a:cs typeface="Century Gothic"/>
                <a:sym typeface="Century Gothic"/>
              </a:rPr>
              <a:t>Preparing Your Community for Water Extremes</a:t>
            </a:r>
            <a:endParaRPr sz="2100" b="0" i="0" u="none" strike="noStrike" cap="none">
              <a:solidFill>
                <a:schemeClr val="dk1"/>
              </a:solidFill>
              <a:latin typeface="Arial"/>
              <a:ea typeface="Arial"/>
              <a:cs typeface="Arial"/>
              <a:sym typeface="Arial"/>
            </a:endParaRPr>
          </a:p>
          <a:p>
            <a:pPr marL="457200" marR="0" lvl="0" indent="-361950" algn="l" rtl="0">
              <a:lnSpc>
                <a:spcPct val="120000"/>
              </a:lnSpc>
              <a:spcBef>
                <a:spcPts val="0"/>
              </a:spcBef>
              <a:spcAft>
                <a:spcPts val="0"/>
              </a:spcAft>
              <a:buClr>
                <a:schemeClr val="dk1"/>
              </a:buClr>
              <a:buSzPts val="2100"/>
              <a:buFont typeface="Century Gothic"/>
              <a:buAutoNum type="arabicPeriod"/>
            </a:pPr>
            <a:r>
              <a:rPr lang="en-US" sz="2100" b="0" i="0" u="none" strike="noStrike" cap="none">
                <a:solidFill>
                  <a:schemeClr val="dk1"/>
                </a:solidFill>
                <a:latin typeface="Century Gothic"/>
                <a:ea typeface="Century Gothic"/>
                <a:cs typeface="Century Gothic"/>
                <a:sym typeface="Century Gothic"/>
              </a:rPr>
              <a:t>Understanding and Supporting Your Agricultural Allies</a:t>
            </a:r>
            <a:endParaRPr sz="2100" b="0" i="0" u="none" strike="noStrike" cap="none">
              <a:solidFill>
                <a:schemeClr val="dk1"/>
              </a:solidFill>
              <a:latin typeface="Century Gothic"/>
              <a:ea typeface="Century Gothic"/>
              <a:cs typeface="Century Gothic"/>
              <a:sym typeface="Century Gothic"/>
            </a:endParaRPr>
          </a:p>
          <a:p>
            <a:pPr marL="457200" marR="0" lvl="0" indent="-361950" algn="l" rtl="0">
              <a:lnSpc>
                <a:spcPct val="120000"/>
              </a:lnSpc>
              <a:spcBef>
                <a:spcPts val="0"/>
              </a:spcBef>
              <a:spcAft>
                <a:spcPts val="0"/>
              </a:spcAft>
              <a:buClr>
                <a:schemeClr val="dk1"/>
              </a:buClr>
              <a:buSzPts val="2100"/>
              <a:buFont typeface="Century Gothic"/>
              <a:buAutoNum type="arabicPeriod"/>
            </a:pPr>
            <a:r>
              <a:rPr lang="en-US" sz="2100" b="0" i="0" u="none" strike="noStrike" cap="none">
                <a:solidFill>
                  <a:schemeClr val="dk1"/>
                </a:solidFill>
                <a:latin typeface="Century Gothic"/>
                <a:ea typeface="Century Gothic"/>
                <a:cs typeface="Century Gothic"/>
                <a:sym typeface="Century Gothic"/>
              </a:rPr>
              <a:t> Keys to Community Buy-In for the Environment</a:t>
            </a:r>
            <a:endParaRPr sz="2100" b="0" i="0" u="none" strike="noStrike" cap="none">
              <a:solidFill>
                <a:schemeClr val="dk1"/>
              </a:solidFill>
              <a:latin typeface="Arial"/>
              <a:ea typeface="Arial"/>
              <a:cs typeface="Arial"/>
              <a:sym typeface="Arial"/>
            </a:endParaRPr>
          </a:p>
          <a:p>
            <a:pPr marL="457200" marR="0" lvl="0" indent="-361950" algn="l" rtl="0">
              <a:lnSpc>
                <a:spcPct val="120000"/>
              </a:lnSpc>
              <a:spcBef>
                <a:spcPts val="0"/>
              </a:spcBef>
              <a:spcAft>
                <a:spcPts val="0"/>
              </a:spcAft>
              <a:buClr>
                <a:schemeClr val="dk1"/>
              </a:buClr>
              <a:buSzPts val="2100"/>
              <a:buFont typeface="Century Gothic"/>
              <a:buAutoNum type="arabicPeriod"/>
            </a:pPr>
            <a:r>
              <a:rPr lang="en-US" sz="2100" b="1" i="0" u="none" strike="noStrike" cap="none">
                <a:solidFill>
                  <a:srgbClr val="448A50"/>
                </a:solidFill>
                <a:latin typeface="Century Gothic"/>
                <a:ea typeface="Century Gothic"/>
                <a:cs typeface="Century Gothic"/>
                <a:sym typeface="Century Gothic"/>
              </a:rPr>
              <a:t>Your Health and the Environment</a:t>
            </a:r>
            <a:endParaRPr sz="2100" b="0" i="0" u="none" strike="noStrike" cap="none">
              <a:solidFill>
                <a:schemeClr val="dk1"/>
              </a:solidFill>
              <a:latin typeface="Century Gothic"/>
              <a:ea typeface="Century Gothic"/>
              <a:cs typeface="Century Gothic"/>
              <a:sym typeface="Century Gothic"/>
            </a:endParaRPr>
          </a:p>
        </p:txBody>
      </p:sp>
      <p:sp>
        <p:nvSpPr>
          <p:cNvPr id="151" name="Google Shape;151;p13"/>
          <p:cNvSpPr txBox="1"/>
          <p:nvPr/>
        </p:nvSpPr>
        <p:spPr>
          <a:xfrm>
            <a:off x="327654" y="854169"/>
            <a:ext cx="61080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Available Local Government Modules</a:t>
            </a:r>
            <a:endParaRPr sz="1400" b="0" i="0" u="none" strike="noStrike" cap="none">
              <a:solidFill>
                <a:srgbClr val="000000"/>
              </a:solidFill>
              <a:latin typeface="Arial"/>
              <a:ea typeface="Arial"/>
              <a:cs typeface="Arial"/>
              <a:sym typeface="Arial"/>
            </a:endParaRPr>
          </a:p>
        </p:txBody>
      </p:sp>
      <p:sp>
        <p:nvSpPr>
          <p:cNvPr id="152" name="Google Shape;152;p13"/>
          <p:cNvSpPr/>
          <p:nvPr/>
        </p:nvSpPr>
        <p:spPr>
          <a:xfrm>
            <a:off x="3973448" y="6285679"/>
            <a:ext cx="17394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Purpose</a:t>
            </a:r>
            <a:endParaRPr sz="1400" b="0" i="0" u="none" strike="noStrike" cap="none">
              <a:solidFill>
                <a:srgbClr val="000000"/>
              </a:solidFill>
              <a:latin typeface="Arial"/>
              <a:ea typeface="Arial"/>
              <a:cs typeface="Arial"/>
              <a:sym typeface="Arial"/>
            </a:endParaRPr>
          </a:p>
        </p:txBody>
      </p:sp>
      <p:sp>
        <p:nvSpPr>
          <p:cNvPr id="153" name="Google Shape;153;p13"/>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 name="Google Shape;154;p13"/>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9"/>
        <p:cNvGrpSpPr/>
        <p:nvPr/>
      </p:nvGrpSpPr>
      <p:grpSpPr>
        <a:xfrm>
          <a:off x="0" y="0"/>
          <a:ext cx="0" cy="0"/>
          <a:chOff x="0" y="0"/>
          <a:chExt cx="0" cy="0"/>
        </a:xfrm>
      </p:grpSpPr>
      <p:pic>
        <p:nvPicPr>
          <p:cNvPr id="160" name="Google Shape;160;p4"/>
          <p:cNvPicPr preferRelativeResize="0"/>
          <p:nvPr/>
        </p:nvPicPr>
        <p:blipFill rotWithShape="1">
          <a:blip r:embed="rId3">
            <a:alphaModFix/>
          </a:blip>
          <a:srcRect t="21995"/>
          <a:stretch/>
        </p:blipFill>
        <p:spPr>
          <a:xfrm>
            <a:off x="0" y="3545350"/>
            <a:ext cx="12191999" cy="3312650"/>
          </a:xfrm>
          <a:prstGeom prst="rect">
            <a:avLst/>
          </a:prstGeom>
          <a:noFill/>
          <a:ln>
            <a:noFill/>
          </a:ln>
        </p:spPr>
      </p:pic>
      <p:sp>
        <p:nvSpPr>
          <p:cNvPr id="161" name="Google Shape;161;p4"/>
          <p:cNvSpPr/>
          <p:nvPr/>
        </p:nvSpPr>
        <p:spPr>
          <a:xfrm>
            <a:off x="0" y="151277"/>
            <a:ext cx="5036110"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2" name="Google Shape;162;p4"/>
          <p:cNvSpPr txBox="1">
            <a:spLocks noGrp="1"/>
          </p:cNvSpPr>
          <p:nvPr>
            <p:ph type="title"/>
          </p:nvPr>
        </p:nvSpPr>
        <p:spPr>
          <a:xfrm>
            <a:off x="139838" y="-34725"/>
            <a:ext cx="4667832" cy="8647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Laying Foundations</a:t>
            </a:r>
            <a:endParaRPr/>
          </a:p>
        </p:txBody>
      </p:sp>
      <p:sp>
        <p:nvSpPr>
          <p:cNvPr id="163" name="Google Shape;163;p4"/>
          <p:cNvSpPr txBox="1">
            <a:spLocks noGrp="1"/>
          </p:cNvSpPr>
          <p:nvPr>
            <p:ph type="body" idx="1"/>
          </p:nvPr>
        </p:nvSpPr>
        <p:spPr>
          <a:xfrm>
            <a:off x="359050" y="829975"/>
            <a:ext cx="11564400" cy="16626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SzPts val="2867"/>
              <a:buNone/>
            </a:pPr>
            <a:r>
              <a:rPr lang="en-US" sz="2000"/>
              <a:t>Environmental health has multiple implications for humans. It is important as a local official to know about the array of environmental health issues and the potential they have to harm residents in your communities. </a:t>
            </a:r>
            <a:r>
              <a:rPr lang="en-US" sz="2000" b="1"/>
              <a:t>But how do you take action to protect your constituents from environmental issues, spur change, and provide benefits to your community? </a:t>
            </a:r>
            <a:endParaRPr b="1"/>
          </a:p>
        </p:txBody>
      </p:sp>
      <p:sp>
        <p:nvSpPr>
          <p:cNvPr id="164" name="Google Shape;164;p4"/>
          <p:cNvSpPr/>
          <p:nvPr/>
        </p:nvSpPr>
        <p:spPr>
          <a:xfrm>
            <a:off x="3973448" y="6285679"/>
            <a:ext cx="17394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Purpose</a:t>
            </a:r>
            <a:endParaRPr sz="1400" b="0" i="0" u="none" strike="noStrike" cap="none">
              <a:solidFill>
                <a:srgbClr val="000000"/>
              </a:solidFill>
              <a:latin typeface="Arial"/>
              <a:ea typeface="Arial"/>
              <a:cs typeface="Arial"/>
              <a:sym typeface="Arial"/>
            </a:endParaRPr>
          </a:p>
        </p:txBody>
      </p:sp>
      <p:sp>
        <p:nvSpPr>
          <p:cNvPr id="165" name="Google Shape;165;p4"/>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4"/>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
        <p:nvSpPr>
          <p:cNvPr id="167" name="Google Shape;167;p4"/>
          <p:cNvSpPr txBox="1"/>
          <p:nvPr/>
        </p:nvSpPr>
        <p:spPr>
          <a:xfrm>
            <a:off x="448150" y="2492575"/>
            <a:ext cx="10714200" cy="831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Montserrat"/>
                <a:ea typeface="Montserrat"/>
                <a:cs typeface="Montserrat"/>
                <a:sym typeface="Montserrat"/>
              </a:rPr>
              <a:t>NOTE</a:t>
            </a:r>
            <a:r>
              <a:rPr lang="en-US" sz="1400" b="0" i="0" u="none" strike="noStrike" cap="none">
                <a:solidFill>
                  <a:srgbClr val="000000"/>
                </a:solidFill>
                <a:latin typeface="Montserrat"/>
                <a:ea typeface="Montserrat"/>
                <a:cs typeface="Montserrat"/>
                <a:sym typeface="Montserrat"/>
              </a:rPr>
              <a:t> - As you will see, environmental health is an extremely broad topic with multiple stressors and impacts. This is a lot to cover in a single module and we have endeavored to provide a solid overview in this limited space. We encourage you to independently explore additional resources on this topic.</a:t>
            </a:r>
            <a:endParaRPr sz="1400" b="0" i="0" u="none" strike="noStrike" cap="none">
              <a:solidFill>
                <a:srgbClr val="000000"/>
              </a:solidFill>
              <a:latin typeface="Montserrat"/>
              <a:ea typeface="Montserrat"/>
              <a:cs typeface="Montserrat"/>
              <a:sym typeface="Montserrat"/>
            </a:endParaRPr>
          </a:p>
        </p:txBody>
      </p:sp>
      <p:sp>
        <p:nvSpPr>
          <p:cNvPr id="2" name="Google Shape;199;g1ab82c3190e_0_1">
            <a:extLst>
              <a:ext uri="{FF2B5EF4-FFF2-40B4-BE49-F238E27FC236}">
                <a16:creationId xmlns:a16="http://schemas.microsoft.com/office/drawing/2014/main" id="{9A36AE9F-4AB7-39BE-BDCC-A9652C8CBD5F}"/>
              </a:ext>
            </a:extLst>
          </p:cNvPr>
          <p:cNvSpPr/>
          <p:nvPr/>
        </p:nvSpPr>
        <p:spPr>
          <a:xfrm>
            <a:off x="5878286" y="6478947"/>
            <a:ext cx="6341705" cy="369300"/>
          </a:xfrm>
          <a:prstGeom prst="rect">
            <a:avLst/>
          </a:prstGeom>
          <a:solidFill>
            <a:srgbClr val="D9EAD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chemeClr val="tx1"/>
                </a:solidFill>
                <a:latin typeface="Century Gothic" panose="020B0502020202020204" pitchFamily="34" charset="0"/>
                <a:sym typeface="Arial"/>
              </a:rPr>
              <a:t>Guests listening to a speaker at Trees for All: Chesapeake Regional Environmental Justice Workshop in Laurel, MD </a:t>
            </a:r>
            <a:endParaRPr sz="1000" b="0" i="0" u="none" strike="noStrike" cap="none" dirty="0">
              <a:solidFill>
                <a:schemeClr val="tx1"/>
              </a:solidFill>
              <a:latin typeface="Century Gothic" panose="020B0502020202020204" pitchFamily="34" charset="0"/>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5"/>
          <p:cNvPicPr preferRelativeResize="0"/>
          <p:nvPr/>
        </p:nvPicPr>
        <p:blipFill rotWithShape="1">
          <a:blip r:embed="rId3">
            <a:alphaModFix/>
          </a:blip>
          <a:srcRect/>
          <a:stretch/>
        </p:blipFill>
        <p:spPr>
          <a:xfrm>
            <a:off x="3451600" y="3685275"/>
            <a:ext cx="5288776" cy="2375950"/>
          </a:xfrm>
          <a:prstGeom prst="rect">
            <a:avLst/>
          </a:prstGeom>
          <a:noFill/>
          <a:ln>
            <a:noFill/>
          </a:ln>
        </p:spPr>
      </p:pic>
      <p:pic>
        <p:nvPicPr>
          <p:cNvPr id="174" name="Google Shape;174;p5"/>
          <p:cNvPicPr preferRelativeResize="0"/>
          <p:nvPr/>
        </p:nvPicPr>
        <p:blipFill rotWithShape="1">
          <a:blip r:embed="rId4">
            <a:alphaModFix/>
          </a:blip>
          <a:srcRect/>
          <a:stretch/>
        </p:blipFill>
        <p:spPr>
          <a:xfrm>
            <a:off x="720775" y="1103775"/>
            <a:ext cx="5288776" cy="2345026"/>
          </a:xfrm>
          <a:prstGeom prst="rect">
            <a:avLst/>
          </a:prstGeom>
          <a:noFill/>
          <a:ln>
            <a:noFill/>
          </a:ln>
        </p:spPr>
      </p:pic>
      <p:pic>
        <p:nvPicPr>
          <p:cNvPr id="175" name="Google Shape;175;p5"/>
          <p:cNvPicPr preferRelativeResize="0"/>
          <p:nvPr/>
        </p:nvPicPr>
        <p:blipFill rotWithShape="1">
          <a:blip r:embed="rId5">
            <a:alphaModFix/>
          </a:blip>
          <a:srcRect/>
          <a:stretch/>
        </p:blipFill>
        <p:spPr>
          <a:xfrm>
            <a:off x="6352350" y="1108275"/>
            <a:ext cx="5227498" cy="2345026"/>
          </a:xfrm>
          <a:prstGeom prst="rect">
            <a:avLst/>
          </a:prstGeom>
          <a:noFill/>
          <a:ln>
            <a:noFill/>
          </a:ln>
        </p:spPr>
      </p:pic>
      <p:sp>
        <p:nvSpPr>
          <p:cNvPr id="176" name="Google Shape;176;p5"/>
          <p:cNvSpPr/>
          <p:nvPr/>
        </p:nvSpPr>
        <p:spPr>
          <a:xfrm>
            <a:off x="720975" y="1103775"/>
            <a:ext cx="5288700" cy="2352900"/>
          </a:xfrm>
          <a:prstGeom prst="rect">
            <a:avLst/>
          </a:prstGeom>
          <a:solidFill>
            <a:srgbClr val="262626">
              <a:alpha val="4823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5"/>
          <p:cNvSpPr/>
          <p:nvPr/>
        </p:nvSpPr>
        <p:spPr>
          <a:xfrm>
            <a:off x="0" y="158531"/>
            <a:ext cx="5036110" cy="491887"/>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8" name="Google Shape;178;p5"/>
          <p:cNvSpPr txBox="1">
            <a:spLocks noGrp="1"/>
          </p:cNvSpPr>
          <p:nvPr>
            <p:ph type="title"/>
          </p:nvPr>
        </p:nvSpPr>
        <p:spPr>
          <a:xfrm>
            <a:off x="139840" y="26090"/>
            <a:ext cx="4651616" cy="75445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What You’ll Learn</a:t>
            </a:r>
            <a:endParaRPr/>
          </a:p>
        </p:txBody>
      </p:sp>
      <p:sp>
        <p:nvSpPr>
          <p:cNvPr id="179" name="Google Shape;179;p5"/>
          <p:cNvSpPr/>
          <p:nvPr/>
        </p:nvSpPr>
        <p:spPr>
          <a:xfrm>
            <a:off x="6347103" y="1100733"/>
            <a:ext cx="5238000" cy="2360100"/>
          </a:xfrm>
          <a:prstGeom prst="rect">
            <a:avLst/>
          </a:prstGeom>
          <a:solidFill>
            <a:srgbClr val="262626">
              <a:alpha val="4823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0" name="Google Shape;180;p5"/>
          <p:cNvSpPr txBox="1"/>
          <p:nvPr/>
        </p:nvSpPr>
        <p:spPr>
          <a:xfrm>
            <a:off x="6352338" y="1495831"/>
            <a:ext cx="5227500" cy="1569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Century Gothic"/>
                <a:ea typeface="Century Gothic"/>
                <a:cs typeface="Century Gothic"/>
                <a:sym typeface="Century Gothic"/>
              </a:rPr>
              <a:t>How does poor environmental health impact my community?</a:t>
            </a:r>
            <a:endParaRPr sz="1400" b="0" i="0" u="none" strike="noStrike" cap="none">
              <a:solidFill>
                <a:schemeClr val="lt1"/>
              </a:solidFill>
              <a:latin typeface="Arial"/>
              <a:ea typeface="Arial"/>
              <a:cs typeface="Arial"/>
              <a:sym typeface="Arial"/>
            </a:endParaRPr>
          </a:p>
        </p:txBody>
      </p:sp>
      <p:sp>
        <p:nvSpPr>
          <p:cNvPr id="181" name="Google Shape;181;p5"/>
          <p:cNvSpPr/>
          <p:nvPr/>
        </p:nvSpPr>
        <p:spPr>
          <a:xfrm>
            <a:off x="3451638" y="3693200"/>
            <a:ext cx="5288700" cy="2360100"/>
          </a:xfrm>
          <a:prstGeom prst="rect">
            <a:avLst/>
          </a:prstGeom>
          <a:solidFill>
            <a:srgbClr val="262626">
              <a:alpha val="4823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2" name="Google Shape;182;p5"/>
          <p:cNvSpPr txBox="1"/>
          <p:nvPr/>
        </p:nvSpPr>
        <p:spPr>
          <a:xfrm>
            <a:off x="3476985" y="4098433"/>
            <a:ext cx="5238000" cy="1569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Century Gothic"/>
                <a:ea typeface="Century Gothic"/>
                <a:cs typeface="Century Gothic"/>
                <a:sym typeface="Century Gothic"/>
              </a:rPr>
              <a:t>What are the benefits of increasing environmental protections?</a:t>
            </a:r>
            <a:endParaRPr sz="3200" b="1" i="0" u="none" strike="noStrike" cap="none">
              <a:solidFill>
                <a:schemeClr val="lt1"/>
              </a:solidFill>
              <a:latin typeface="Century Gothic"/>
              <a:ea typeface="Century Gothic"/>
              <a:cs typeface="Century Gothic"/>
              <a:sym typeface="Century Gothic"/>
            </a:endParaRPr>
          </a:p>
        </p:txBody>
      </p:sp>
      <p:sp>
        <p:nvSpPr>
          <p:cNvPr id="183" name="Google Shape;183;p5"/>
          <p:cNvSpPr txBox="1"/>
          <p:nvPr/>
        </p:nvSpPr>
        <p:spPr>
          <a:xfrm>
            <a:off x="1219550" y="1449625"/>
            <a:ext cx="4291200" cy="1662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Century Gothic"/>
                <a:ea typeface="Century Gothic"/>
                <a:cs typeface="Century Gothic"/>
                <a:sym typeface="Century Gothic"/>
              </a:rPr>
              <a:t>What exposures in our environment pose risks?</a:t>
            </a:r>
            <a:endParaRPr sz="3200" b="1" i="0" u="none" strike="noStrike" cap="none">
              <a:solidFill>
                <a:schemeClr val="lt1"/>
              </a:solidFill>
              <a:latin typeface="Century Gothic"/>
              <a:ea typeface="Century Gothic"/>
              <a:cs typeface="Century Gothic"/>
              <a:sym typeface="Century Gothic"/>
            </a:endParaRPr>
          </a:p>
        </p:txBody>
      </p:sp>
      <p:sp>
        <p:nvSpPr>
          <p:cNvPr id="184" name="Google Shape;184;p5"/>
          <p:cNvSpPr/>
          <p:nvPr/>
        </p:nvSpPr>
        <p:spPr>
          <a:xfrm>
            <a:off x="3973448" y="6285679"/>
            <a:ext cx="17394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Purpose</a:t>
            </a:r>
            <a:endParaRPr sz="1400" b="0" i="0" u="none" strike="noStrike" cap="none">
              <a:solidFill>
                <a:srgbClr val="000000"/>
              </a:solidFill>
              <a:latin typeface="Arial"/>
              <a:ea typeface="Arial"/>
              <a:cs typeface="Arial"/>
              <a:sym typeface="Arial"/>
            </a:endParaRPr>
          </a:p>
        </p:txBody>
      </p:sp>
      <p:sp>
        <p:nvSpPr>
          <p:cNvPr id="185" name="Google Shape;185;p5"/>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5"/>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6"/>
          <p:cNvSpPr txBox="1"/>
          <p:nvPr/>
        </p:nvSpPr>
        <p:spPr>
          <a:xfrm>
            <a:off x="375350" y="1461050"/>
            <a:ext cx="5650200" cy="3663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rgbClr val="458A50"/>
                </a:solidFill>
                <a:latin typeface="Arial"/>
                <a:ea typeface="Arial"/>
                <a:cs typeface="Arial"/>
                <a:sym typeface="Arial"/>
              </a:rPr>
              <a:t>Linking Toxins to Health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2"/>
                </a:solidFill>
                <a:latin typeface="Century Gothic"/>
                <a:ea typeface="Century Gothic"/>
                <a:cs typeface="Century Gothic"/>
                <a:sym typeface="Century Gothic"/>
              </a:rPr>
              <a:t>It’s easy to understand how visible environmental hazards, like an oil spill, pose a risk to human health and safety. The connections are less clear when risks are not as visible, such as environmental toxins. </a:t>
            </a:r>
            <a:endParaRPr sz="1400" b="0" i="0" u="none" strike="noStrike" cap="none">
              <a:solidFill>
                <a:srgbClr val="000000"/>
              </a:solidFill>
              <a:latin typeface="Arial"/>
              <a:ea typeface="Arial"/>
              <a:cs typeface="Arial"/>
              <a:sym typeface="Arial"/>
            </a:endParaRPr>
          </a:p>
        </p:txBody>
      </p:sp>
      <p:pic>
        <p:nvPicPr>
          <p:cNvPr id="193" name="Google Shape;193;p6"/>
          <p:cNvPicPr preferRelativeResize="0"/>
          <p:nvPr/>
        </p:nvPicPr>
        <p:blipFill rotWithShape="1">
          <a:blip r:embed="rId3">
            <a:alphaModFix/>
          </a:blip>
          <a:srcRect/>
          <a:stretch/>
        </p:blipFill>
        <p:spPr>
          <a:xfrm>
            <a:off x="6174225" y="0"/>
            <a:ext cx="6017777" cy="68924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1ab82c3190e_0_1"/>
          <p:cNvSpPr/>
          <p:nvPr/>
        </p:nvSpPr>
        <p:spPr>
          <a:xfrm>
            <a:off x="-25" y="4832125"/>
            <a:ext cx="12192000" cy="1314000"/>
          </a:xfrm>
          <a:prstGeom prst="rect">
            <a:avLst/>
          </a:prstGeom>
          <a:solidFill>
            <a:srgbClr val="D9EAD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0" name="Google Shape;200;g1ab82c3190e_0_1"/>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 name="Google Shape;201;g1ab82c3190e_0_1"/>
          <p:cNvSpPr txBox="1">
            <a:spLocks noGrp="1"/>
          </p:cNvSpPr>
          <p:nvPr>
            <p:ph type="title"/>
          </p:nvPr>
        </p:nvSpPr>
        <p:spPr>
          <a:xfrm>
            <a:off x="139838" y="-46300"/>
            <a:ext cx="51459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POP Chemicals</a:t>
            </a:r>
            <a:endParaRPr/>
          </a:p>
        </p:txBody>
      </p:sp>
      <p:sp>
        <p:nvSpPr>
          <p:cNvPr id="202" name="Google Shape;202;g1ab82c3190e_0_1"/>
          <p:cNvSpPr txBox="1">
            <a:spLocks noGrp="1"/>
          </p:cNvSpPr>
          <p:nvPr>
            <p:ph type="body" idx="1"/>
          </p:nvPr>
        </p:nvSpPr>
        <p:spPr>
          <a:xfrm>
            <a:off x="152400" y="1702825"/>
            <a:ext cx="12078300" cy="31293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458A50"/>
              </a:buClr>
              <a:buSzPts val="1530"/>
              <a:buNone/>
            </a:pPr>
            <a:r>
              <a:rPr lang="en-US" sz="1500" b="1" dirty="0">
                <a:solidFill>
                  <a:schemeClr val="accent1"/>
                </a:solidFill>
                <a:uFill>
                  <a:noFill/>
                </a:uFill>
                <a:hlinkClick r:id="rId3">
                  <a:extLst>
                    <a:ext uri="{A12FA001-AC4F-418D-AE19-62706E023703}">
                      <ahyp:hlinkClr xmlns:ahyp="http://schemas.microsoft.com/office/drawing/2018/hyperlinkcolor" val="tx"/>
                    </a:ext>
                  </a:extLst>
                </a:hlinkClick>
              </a:rPr>
              <a:t>PFAS</a:t>
            </a:r>
            <a:r>
              <a:rPr lang="en-US" sz="1500" dirty="0"/>
              <a:t>, or Per-and polyfluoroalkyl substances, are widely-used </a:t>
            </a:r>
            <a:endParaRPr sz="1500" dirty="0"/>
          </a:p>
          <a:p>
            <a:pPr marL="0" lvl="0" indent="0" algn="l" rtl="0">
              <a:lnSpc>
                <a:spcPct val="110000"/>
              </a:lnSpc>
              <a:spcBef>
                <a:spcPts val="0"/>
              </a:spcBef>
              <a:spcAft>
                <a:spcPts val="0"/>
              </a:spcAft>
              <a:buClr>
                <a:srgbClr val="458A50"/>
              </a:buClr>
              <a:buSzPts val="1530"/>
              <a:buNone/>
            </a:pPr>
            <a:r>
              <a:rPr lang="en-US" sz="1500" dirty="0"/>
              <a:t>chemicals which break down very slowly over time. They are used</a:t>
            </a:r>
            <a:endParaRPr sz="1500" dirty="0"/>
          </a:p>
          <a:p>
            <a:pPr marL="0" lvl="0" indent="0" algn="l" rtl="0">
              <a:lnSpc>
                <a:spcPct val="110000"/>
              </a:lnSpc>
              <a:spcBef>
                <a:spcPts val="0"/>
              </a:spcBef>
              <a:spcAft>
                <a:spcPts val="0"/>
              </a:spcAft>
              <a:buClr>
                <a:srgbClr val="458A50"/>
              </a:buClr>
              <a:buSzPts val="1530"/>
              <a:buNone/>
            </a:pPr>
            <a:r>
              <a:rPr lang="en-US" sz="1500" dirty="0"/>
              <a:t>in leather, textiles, paper, paints, cleaners, wire insulation, fire fighting</a:t>
            </a:r>
            <a:endParaRPr sz="1500" dirty="0"/>
          </a:p>
          <a:p>
            <a:pPr marL="0" lvl="0" indent="0" algn="l" rtl="0">
              <a:lnSpc>
                <a:spcPct val="110000"/>
              </a:lnSpc>
              <a:spcBef>
                <a:spcPts val="0"/>
              </a:spcBef>
              <a:spcAft>
                <a:spcPts val="0"/>
              </a:spcAft>
              <a:buClr>
                <a:srgbClr val="458A50"/>
              </a:buClr>
              <a:buSzPts val="1530"/>
              <a:buNone/>
            </a:pPr>
            <a:r>
              <a:rPr lang="en-US" sz="1500" dirty="0"/>
              <a:t>foams, and more to help these products resist heat, water and </a:t>
            </a:r>
            <a:r>
              <a:rPr lang="en-US" sz="15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grease</a:t>
            </a:r>
            <a:r>
              <a:rPr lang="en-US" sz="1500" dirty="0"/>
              <a:t>.</a:t>
            </a:r>
            <a:endParaRPr sz="1500" dirty="0"/>
          </a:p>
          <a:p>
            <a:pPr marL="0" lvl="0" indent="0" algn="l" rtl="0">
              <a:lnSpc>
                <a:spcPct val="110000"/>
              </a:lnSpc>
              <a:spcBef>
                <a:spcPts val="0"/>
              </a:spcBef>
              <a:spcAft>
                <a:spcPts val="0"/>
              </a:spcAft>
              <a:buClr>
                <a:srgbClr val="458A50"/>
              </a:buClr>
              <a:buSzPts val="1530"/>
              <a:buNone/>
            </a:pPr>
            <a:endParaRPr sz="1500" dirty="0"/>
          </a:p>
          <a:p>
            <a:pPr marL="0" lvl="0" indent="0" algn="l" rtl="0">
              <a:lnSpc>
                <a:spcPct val="110000"/>
              </a:lnSpc>
              <a:spcBef>
                <a:spcPts val="0"/>
              </a:spcBef>
              <a:spcAft>
                <a:spcPts val="0"/>
              </a:spcAft>
              <a:buClr>
                <a:srgbClr val="458A50"/>
              </a:buClr>
              <a:buSzPts val="1530"/>
              <a:buNone/>
            </a:pPr>
            <a:r>
              <a:rPr lang="en-US" sz="1500" b="1" dirty="0">
                <a:solidFill>
                  <a:schemeClr val="accent1"/>
                </a:solidFill>
                <a:uFill>
                  <a:noFill/>
                </a:uFill>
                <a:hlinkClick r:id="rId4">
                  <a:extLst>
                    <a:ext uri="{A12FA001-AC4F-418D-AE19-62706E023703}">
                      <ahyp:hlinkClr xmlns:ahyp="http://schemas.microsoft.com/office/drawing/2018/hyperlinkcolor" val="tx"/>
                    </a:ext>
                  </a:extLst>
                </a:hlinkClick>
              </a:rPr>
              <a:t>PCBs</a:t>
            </a:r>
            <a:r>
              <a:rPr lang="en-US" sz="1500" dirty="0"/>
              <a:t>, or polychlorinated biphenyls, are synthetic compounds whose production was largely stopped by the EPA and World Health Organization (WHO) in 1979. They were used in coolants, lubricants and building materials because they don’t burn easily or dissolve in water. PCBs enter the environment from fires, hazardous waste spills and improper dumping, and impacts from PCBs are still evident </a:t>
            </a:r>
            <a:r>
              <a:rPr lang="en-US" sz="15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today</a:t>
            </a:r>
            <a:r>
              <a:rPr lang="en-US" sz="1500" dirty="0"/>
              <a:t>.</a:t>
            </a:r>
            <a:endParaRPr sz="1500" dirty="0"/>
          </a:p>
          <a:p>
            <a:pPr marL="0" lvl="0" indent="0" algn="l" rtl="0">
              <a:lnSpc>
                <a:spcPct val="110000"/>
              </a:lnSpc>
              <a:spcBef>
                <a:spcPts val="0"/>
              </a:spcBef>
              <a:spcAft>
                <a:spcPts val="0"/>
              </a:spcAft>
              <a:buClr>
                <a:srgbClr val="458A50"/>
              </a:buClr>
              <a:buSzPts val="1530"/>
              <a:buNone/>
            </a:pPr>
            <a:endParaRPr sz="1500" dirty="0"/>
          </a:p>
          <a:p>
            <a:pPr marL="0" lvl="0" indent="0" algn="l" rtl="0">
              <a:lnSpc>
                <a:spcPct val="110000"/>
              </a:lnSpc>
              <a:spcBef>
                <a:spcPts val="0"/>
              </a:spcBef>
              <a:spcAft>
                <a:spcPts val="0"/>
              </a:spcAft>
              <a:buClr>
                <a:srgbClr val="458A50"/>
              </a:buClr>
              <a:buSzPts val="1530"/>
              <a:buNone/>
            </a:pPr>
            <a:r>
              <a:rPr lang="en-US" sz="1500" dirty="0"/>
              <a:t>Negative impacts associated with PCBs and PFAS can be lessened by adopting stricter </a:t>
            </a:r>
            <a:r>
              <a:rPr lang="en-US" sz="15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policies that ban their use</a:t>
            </a:r>
            <a:r>
              <a:rPr lang="en-US" sz="1500" dirty="0"/>
              <a:t> or carefully regulating them when their use is essential. </a:t>
            </a:r>
            <a:endParaRPr sz="1500" dirty="0"/>
          </a:p>
        </p:txBody>
      </p:sp>
      <p:sp>
        <p:nvSpPr>
          <p:cNvPr id="203" name="Google Shape;203;g1ab82c3190e_0_1"/>
          <p:cNvSpPr txBox="1"/>
          <p:nvPr/>
        </p:nvSpPr>
        <p:spPr>
          <a:xfrm>
            <a:off x="78325" y="742100"/>
            <a:ext cx="7623300" cy="969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1700" b="0" i="0" u="none" strike="noStrike" cap="none" dirty="0">
                <a:solidFill>
                  <a:srgbClr val="448A50"/>
                </a:solidFill>
                <a:latin typeface="Century Gothic"/>
                <a:ea typeface="Century Gothic"/>
                <a:cs typeface="Century Gothic"/>
                <a:sym typeface="Century Gothic"/>
              </a:rPr>
              <a:t>PFAS and </a:t>
            </a:r>
            <a:r>
              <a:rPr lang="en-US" sz="1700" b="0" i="0" u="none" strike="noStrike" cap="none" dirty="0">
                <a:solidFill>
                  <a:srgbClr val="448A50"/>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PCBs are known as “persistent organic pollutants,” </a:t>
            </a:r>
            <a:endParaRPr sz="1700" b="0" i="0" u="none" strike="noStrike" cap="none" dirty="0">
              <a:solidFill>
                <a:srgbClr val="448A50"/>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endParaRPr>
          </a:p>
          <a:p>
            <a:pPr marL="0" marR="0" lvl="0" indent="0" algn="l" rtl="0">
              <a:lnSpc>
                <a:spcPct val="100000"/>
              </a:lnSpc>
              <a:spcBef>
                <a:spcPts val="0"/>
              </a:spcBef>
              <a:spcAft>
                <a:spcPts val="0"/>
              </a:spcAft>
              <a:buClr>
                <a:srgbClr val="000000"/>
              </a:buClr>
              <a:buSzPts val="2000"/>
              <a:buFont typeface="Arial"/>
              <a:buNone/>
            </a:pPr>
            <a:r>
              <a:rPr lang="en-US" sz="1700" b="0" i="0" u="none" strike="noStrike" cap="none" dirty="0">
                <a:solidFill>
                  <a:srgbClr val="448A50"/>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or POPs, </a:t>
            </a:r>
            <a:r>
              <a:rPr lang="en-US" sz="1700" b="0" i="0" u="none" strike="noStrike" cap="none" dirty="0">
                <a:solidFill>
                  <a:srgbClr val="448A50"/>
                </a:solidFill>
                <a:latin typeface="Century Gothic"/>
                <a:ea typeface="Century Gothic"/>
                <a:cs typeface="Century Gothic"/>
                <a:sym typeface="Century Gothic"/>
              </a:rPr>
              <a:t>or sometimes PFAS are called “forever chemicals”, </a:t>
            </a:r>
            <a:endParaRPr sz="1700" b="0" i="0" u="none" strike="noStrike" cap="none" dirty="0">
              <a:solidFill>
                <a:srgbClr val="448A5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r>
              <a:rPr lang="en-US" sz="1700" b="0" i="0" u="none" strike="noStrike" cap="none" dirty="0">
                <a:solidFill>
                  <a:srgbClr val="448A50"/>
                </a:solidFill>
                <a:latin typeface="Century Gothic"/>
                <a:ea typeface="Century Gothic"/>
                <a:cs typeface="Century Gothic"/>
                <a:sym typeface="Century Gothic"/>
              </a:rPr>
              <a:t>because they resist breaking down in nature. </a:t>
            </a:r>
            <a:endParaRPr sz="1700" b="0" i="0" u="none" strike="noStrike" cap="none" dirty="0">
              <a:solidFill>
                <a:srgbClr val="448A50"/>
              </a:solidFill>
              <a:latin typeface="Century Gothic"/>
              <a:ea typeface="Century Gothic"/>
              <a:cs typeface="Century Gothic"/>
              <a:sym typeface="Century Gothic"/>
            </a:endParaRPr>
          </a:p>
        </p:txBody>
      </p:sp>
      <p:sp>
        <p:nvSpPr>
          <p:cNvPr id="204" name="Google Shape;204;g1ab82c3190e_0_1"/>
          <p:cNvSpPr/>
          <p:nvPr/>
        </p:nvSpPr>
        <p:spPr>
          <a:xfrm>
            <a:off x="906875" y="4853900"/>
            <a:ext cx="11285100" cy="1410000"/>
          </a:xfrm>
          <a:prstGeom prst="rect">
            <a:avLst/>
          </a:prstGeom>
          <a:noFill/>
          <a:ln>
            <a:noFill/>
          </a:ln>
        </p:spPr>
        <p:txBody>
          <a:bodyPr spcFirstLastPara="1" wrap="square" lIns="91425" tIns="45700" rIns="91425" bIns="45700" anchor="t" anchorCtr="0">
            <a:noAutofit/>
          </a:bodyPr>
          <a:lstStyle/>
          <a:p>
            <a:pPr marL="0" marR="0" lvl="0" indent="0" algn="l" rtl="0">
              <a:lnSpc>
                <a:spcPct val="120000"/>
              </a:lnSpc>
              <a:spcBef>
                <a:spcPts val="0"/>
              </a:spcBef>
              <a:spcAft>
                <a:spcPts val="0"/>
              </a:spcAft>
              <a:buClr>
                <a:schemeClr val="dk1"/>
              </a:buClr>
              <a:buSzPts val="1800"/>
              <a:buFont typeface="Century Gothic"/>
              <a:buNone/>
            </a:pPr>
            <a:r>
              <a:rPr lang="en-US" sz="1600" b="0" i="0" u="none" strike="noStrike" cap="none" dirty="0">
                <a:solidFill>
                  <a:schemeClr val="dk1"/>
                </a:solidFill>
                <a:latin typeface="Century Gothic"/>
                <a:ea typeface="Century Gothic"/>
                <a:cs typeface="Century Gothic"/>
                <a:sym typeface="Century Gothic"/>
              </a:rPr>
              <a:t>PFAS are found in the blood of people/animals around the world. PFAS increase the risk of certain cancers, make childhood vaccines less effective and can raise blood pressure in pregnant women. Similarly, PCBs are a probable human carcinogen</a:t>
            </a:r>
            <a:r>
              <a:rPr lang="en-US" sz="1600" b="1" i="0" u="none" strike="noStrike" cap="none" dirty="0">
                <a:solidFill>
                  <a:schemeClr val="dk1"/>
                </a:solidFill>
                <a:latin typeface="Century Gothic"/>
                <a:ea typeface="Century Gothic"/>
                <a:cs typeface="Century Gothic"/>
                <a:sym typeface="Century Gothic"/>
              </a:rPr>
              <a:t> </a:t>
            </a:r>
            <a:r>
              <a:rPr lang="en-US" sz="1600" b="0" i="0" u="none" strike="noStrike" cap="none" dirty="0">
                <a:solidFill>
                  <a:schemeClr val="dk1"/>
                </a:solidFill>
                <a:latin typeface="Century Gothic"/>
                <a:ea typeface="Century Gothic"/>
                <a:cs typeface="Century Gothic"/>
                <a:sym typeface="Century Gothic"/>
              </a:rPr>
              <a:t>which endangers the reproductive, immune and neurological systems.</a:t>
            </a:r>
            <a:r>
              <a:rPr lang="en-US" sz="1600" b="1" i="0" u="none" strike="noStrike" cap="none" dirty="0">
                <a:solidFill>
                  <a:schemeClr val="dk1"/>
                </a:solidFill>
                <a:latin typeface="Century Gothic"/>
                <a:ea typeface="Century Gothic"/>
                <a:cs typeface="Century Gothic"/>
                <a:sym typeface="Century Gothic"/>
              </a:rPr>
              <a:t> </a:t>
            </a:r>
            <a:r>
              <a:rPr lang="en-US" sz="1600" b="0" i="0" u="none" strike="noStrike" cap="none" dirty="0">
                <a:solidFill>
                  <a:schemeClr val="dk1"/>
                </a:solidFill>
                <a:latin typeface="Century Gothic"/>
                <a:ea typeface="Century Gothic"/>
                <a:cs typeface="Century Gothic"/>
                <a:sym typeface="Century Gothic"/>
              </a:rPr>
              <a:t>Studies have shown PCBs are linked to cancer/tumor development in animals.</a:t>
            </a:r>
            <a:endParaRPr sz="1600" b="0" i="0" u="none" strike="noStrike" cap="none" dirty="0">
              <a:solidFill>
                <a:schemeClr val="dk1"/>
              </a:solidFill>
              <a:latin typeface="Century Gothic"/>
              <a:ea typeface="Century Gothic"/>
              <a:cs typeface="Century Gothic"/>
              <a:sym typeface="Century Gothic"/>
            </a:endParaRPr>
          </a:p>
        </p:txBody>
      </p:sp>
      <p:pic>
        <p:nvPicPr>
          <p:cNvPr id="205" name="Google Shape;205;g1ab82c3190e_0_1"/>
          <p:cNvPicPr preferRelativeResize="0"/>
          <p:nvPr/>
        </p:nvPicPr>
        <p:blipFill rotWithShape="1">
          <a:blip r:embed="rId5">
            <a:alphaModFix/>
          </a:blip>
          <a:srcRect/>
          <a:stretch/>
        </p:blipFill>
        <p:spPr>
          <a:xfrm>
            <a:off x="165000" y="4949370"/>
            <a:ext cx="596665" cy="610299"/>
          </a:xfrm>
          <a:prstGeom prst="rect">
            <a:avLst/>
          </a:prstGeom>
          <a:noFill/>
          <a:ln>
            <a:noFill/>
          </a:ln>
        </p:spPr>
      </p:pic>
      <p:sp>
        <p:nvSpPr>
          <p:cNvPr id="206" name="Google Shape;206;g1ab82c3190e_0_1"/>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207" name="Google Shape;207;g1ab82c3190e_0_1"/>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 name="Google Shape;208;g1ab82c3190e_0_1"/>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pic>
        <p:nvPicPr>
          <p:cNvPr id="209" name="Google Shape;209;g1ab82c3190e_0_1"/>
          <p:cNvPicPr preferRelativeResize="0"/>
          <p:nvPr/>
        </p:nvPicPr>
        <p:blipFill rotWithShape="1">
          <a:blip r:embed="rId6">
            <a:alphaModFix/>
          </a:blip>
          <a:srcRect/>
          <a:stretch/>
        </p:blipFill>
        <p:spPr>
          <a:xfrm>
            <a:off x="7624675" y="-46300"/>
            <a:ext cx="4567301" cy="30486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1"/>
          <p:cNvSpPr/>
          <p:nvPr/>
        </p:nvSpPr>
        <p:spPr>
          <a:xfrm>
            <a:off x="0" y="151277"/>
            <a:ext cx="5520000" cy="492000"/>
          </a:xfrm>
          <a:prstGeom prst="homePlat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1"/>
          <p:cNvSpPr txBox="1">
            <a:spLocks noGrp="1"/>
          </p:cNvSpPr>
          <p:nvPr>
            <p:ph type="title"/>
          </p:nvPr>
        </p:nvSpPr>
        <p:spPr>
          <a:xfrm>
            <a:off x="139830" y="-46300"/>
            <a:ext cx="3731400" cy="864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b="1">
                <a:solidFill>
                  <a:schemeClr val="lt1"/>
                </a:solidFill>
                <a:latin typeface="Arial"/>
                <a:ea typeface="Arial"/>
                <a:cs typeface="Arial"/>
                <a:sym typeface="Arial"/>
              </a:rPr>
              <a:t>POP Chemicals</a:t>
            </a:r>
            <a:endParaRPr/>
          </a:p>
        </p:txBody>
      </p:sp>
      <p:sp>
        <p:nvSpPr>
          <p:cNvPr id="217" name="Google Shape;217;p11"/>
          <p:cNvSpPr/>
          <p:nvPr/>
        </p:nvSpPr>
        <p:spPr>
          <a:xfrm>
            <a:off x="7147308" y="2099"/>
            <a:ext cx="5040000" cy="396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500" b="0" i="0" u="none" strike="noStrike" cap="none">
                <a:solidFill>
                  <a:schemeClr val="lt1"/>
                </a:solidFill>
                <a:latin typeface="Century Gothic"/>
                <a:ea typeface="Century Gothic"/>
                <a:cs typeface="Century Gothic"/>
                <a:sym typeface="Century Gothic"/>
              </a:rPr>
              <a:t>Case study: Fish Consumption Advisory Group</a:t>
            </a:r>
            <a:endParaRPr sz="1100" b="0" i="0" u="none" strike="noStrike" cap="none">
              <a:solidFill>
                <a:srgbClr val="000000"/>
              </a:solidFill>
              <a:latin typeface="Arial"/>
              <a:ea typeface="Arial"/>
              <a:cs typeface="Arial"/>
              <a:sym typeface="Arial"/>
            </a:endParaRPr>
          </a:p>
        </p:txBody>
      </p:sp>
      <p:sp>
        <p:nvSpPr>
          <p:cNvPr id="218" name="Google Shape;218;p11"/>
          <p:cNvSpPr txBox="1"/>
          <p:nvPr/>
        </p:nvSpPr>
        <p:spPr>
          <a:xfrm>
            <a:off x="7221675" y="2786750"/>
            <a:ext cx="4955100" cy="370020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000000"/>
              </a:buClr>
              <a:buSzPts val="1800"/>
              <a:buFont typeface="Arial"/>
              <a:buNone/>
            </a:pPr>
            <a:r>
              <a:rPr lang="en-US" sz="1600" b="0" i="0" u="none" strike="noStrike" cap="none" dirty="0">
                <a:solidFill>
                  <a:srgbClr val="000000"/>
                </a:solidFill>
                <a:latin typeface="Century Gothic"/>
                <a:ea typeface="Century Gothic"/>
                <a:cs typeface="Century Gothic"/>
                <a:sym typeface="Century Gothic"/>
              </a:rPr>
              <a:t>The Chesapeake Bay Program’s (CBP’s) Toxic Contaminant and Diversity Workgroups created a set of communication tools aimed at educating high risk populations, including children, pregnant women, and linguistically isolated communities along with those who do not access government publications. The purpose is to highlight the risk of PCB exposure to human health from consuming fish contaminated by waters impaired with PCBs. Explore the set of communication tools </a:t>
            </a:r>
            <a:r>
              <a:rPr lang="en-US" sz="1600" b="0" i="0" u="sng" strike="noStrike" cap="none" dirty="0">
                <a:solidFill>
                  <a:schemeClr val="hlink"/>
                </a:solidFill>
                <a:latin typeface="Century Gothic"/>
                <a:ea typeface="Century Gothic"/>
                <a:cs typeface="Century Gothic"/>
                <a:sym typeface="Century Gothic"/>
                <a:hlinkClick r:id="rId3"/>
              </a:rPr>
              <a:t>here</a:t>
            </a:r>
            <a:r>
              <a:rPr lang="en-US" sz="1600" b="0" i="0" u="none" strike="noStrike" cap="none" dirty="0">
                <a:solidFill>
                  <a:srgbClr val="000000"/>
                </a:solidFill>
                <a:latin typeface="Century Gothic"/>
                <a:ea typeface="Century Gothic"/>
                <a:cs typeface="Century Gothic"/>
                <a:sym typeface="Century Gothic"/>
              </a:rPr>
              <a:t>. </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800"/>
              <a:buFont typeface="Arial"/>
              <a:buNone/>
            </a:pP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20000"/>
              </a:lnSpc>
              <a:spcBef>
                <a:spcPts val="0"/>
              </a:spcBef>
              <a:spcAft>
                <a:spcPts val="0"/>
              </a:spcAft>
              <a:buClr>
                <a:srgbClr val="000000"/>
              </a:buClr>
              <a:buSzPts val="1800"/>
              <a:buFont typeface="Arial"/>
              <a:buNone/>
            </a:pPr>
            <a:r>
              <a:rPr lang="en-US" sz="1000" b="0" i="0" u="none" strike="noStrike" cap="none" dirty="0">
                <a:solidFill>
                  <a:srgbClr val="000000"/>
                </a:solidFill>
                <a:latin typeface="Century Gothic"/>
                <a:ea typeface="Century Gothic"/>
                <a:cs typeface="Century Gothic"/>
                <a:sym typeface="Century Gothic"/>
              </a:rPr>
              <a:t>Graphics by the Chesapeake Bay Program’s Toxic Contaminant Workgroup.</a:t>
            </a:r>
            <a:endParaRPr sz="1000" b="0" i="0" u="none" strike="noStrike" cap="none" dirty="0">
              <a:solidFill>
                <a:srgbClr val="000000"/>
              </a:solidFill>
              <a:latin typeface="Century Gothic"/>
              <a:ea typeface="Century Gothic"/>
              <a:cs typeface="Century Gothic"/>
              <a:sym typeface="Century Gothic"/>
            </a:endParaRPr>
          </a:p>
        </p:txBody>
      </p:sp>
      <p:sp>
        <p:nvSpPr>
          <p:cNvPr id="219" name="Google Shape;219;p11"/>
          <p:cNvSpPr/>
          <p:nvPr/>
        </p:nvSpPr>
        <p:spPr>
          <a:xfrm>
            <a:off x="879175" y="1587150"/>
            <a:ext cx="5904600" cy="2074800"/>
          </a:xfrm>
          <a:prstGeom prst="rect">
            <a:avLst/>
          </a:prstGeom>
          <a:noFill/>
          <a:ln>
            <a:noFill/>
          </a:ln>
        </p:spPr>
        <p:txBody>
          <a:bodyPr spcFirstLastPara="1" wrap="square" lIns="91425" tIns="45700" rIns="91425" bIns="45700" anchor="t" anchorCtr="0">
            <a:noAutofit/>
          </a:bodyPr>
          <a:lstStyle/>
          <a:p>
            <a:pPr marL="0" marR="0" lvl="0" indent="0" algn="l" rtl="0">
              <a:lnSpc>
                <a:spcPct val="120000"/>
              </a:lnSpc>
              <a:spcBef>
                <a:spcPts val="0"/>
              </a:spcBef>
              <a:spcAft>
                <a:spcPts val="0"/>
              </a:spcAft>
              <a:buClr>
                <a:schemeClr val="dk1"/>
              </a:buClr>
              <a:buSzPts val="1800"/>
              <a:buFont typeface="Century Gothic"/>
              <a:buNone/>
            </a:pPr>
            <a:r>
              <a:rPr lang="en-US" sz="1800" b="0" i="0" u="none" strike="noStrike" cap="none" dirty="0">
                <a:solidFill>
                  <a:schemeClr val="dk1"/>
                </a:solidFill>
                <a:latin typeface="Century Gothic"/>
                <a:ea typeface="Century Gothic"/>
                <a:cs typeface="Century Gothic"/>
                <a:sym typeface="Century Gothic"/>
              </a:rPr>
              <a:t>PFAS &amp; PCBs persist in soils, contaminate streams and groundwater, and </a:t>
            </a:r>
            <a:r>
              <a:rPr lang="en-US" sz="1800" b="1" i="0" u="none" strike="noStrike" cap="none" dirty="0">
                <a:solidFill>
                  <a:schemeClr val="accent1"/>
                </a:solidFill>
                <a:uFill>
                  <a:noFill/>
                </a:uFill>
                <a:latin typeface="Century Gothic"/>
                <a:ea typeface="Century Gothic"/>
                <a:cs typeface="Century Gothic"/>
                <a:sym typeface="Century Gothic"/>
                <a:hlinkClick r:id="rId4" action="ppaction://hlinksldjump">
                  <a:extLst>
                    <a:ext uri="{A12FA001-AC4F-418D-AE19-62706E023703}">
                      <ahyp:hlinkClr xmlns:ahyp="http://schemas.microsoft.com/office/drawing/2018/hyperlinkcolor" val="tx"/>
                    </a:ext>
                  </a:extLst>
                </a:hlinkClick>
              </a:rPr>
              <a:t>bioaccumulate</a:t>
            </a:r>
            <a:r>
              <a:rPr lang="en-US" sz="1800" b="0" i="0" u="none" strike="noStrike" cap="none" dirty="0">
                <a:solidFill>
                  <a:schemeClr val="dk1"/>
                </a:solidFill>
                <a:latin typeface="Century Gothic"/>
                <a:ea typeface="Century Gothic"/>
                <a:cs typeface="Century Gothic"/>
                <a:sym typeface="Century Gothic"/>
              </a:rPr>
              <a:t> in wildlife and fish. As </a:t>
            </a:r>
            <a:r>
              <a:rPr lang="en-US" sz="1800" b="0" i="0" u="none" strike="noStrike" cap="none" dirty="0">
                <a:solidFill>
                  <a:schemeClr val="dk1"/>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a</a:t>
            </a:r>
            <a:r>
              <a:rPr lang="en-US" sz="1800" b="0" i="0" u="none" strike="noStrike" cap="none" dirty="0">
                <a:solidFill>
                  <a:schemeClr val="dk1"/>
                </a:solidFill>
                <a:latin typeface="Century Gothic"/>
                <a:ea typeface="Century Gothic"/>
                <a:cs typeface="Century Gothic"/>
                <a:sym typeface="Century Gothic"/>
              </a:rPr>
              <a:t> result, jurisdictions in the Bay watershed have fish consumption </a:t>
            </a:r>
            <a:r>
              <a:rPr lang="en-US" sz="1800" b="0" i="0" u="none" strike="noStrike" cap="none" dirty="0">
                <a:solidFill>
                  <a:schemeClr val="dk1"/>
                </a:solidFill>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advisories</a:t>
            </a:r>
            <a:r>
              <a:rPr lang="en-US" sz="1800" b="0" i="0" u="none" strike="noStrike" cap="none" dirty="0">
                <a:solidFill>
                  <a:schemeClr val="dk1"/>
                </a:solidFill>
                <a:latin typeface="Century Gothic"/>
                <a:ea typeface="Century Gothic"/>
                <a:cs typeface="Century Gothic"/>
                <a:sym typeface="Century Gothic"/>
              </a:rPr>
              <a:t> that compromise the economic value of local resources and impact human health.</a:t>
            </a:r>
            <a:endParaRPr sz="1800" b="0" i="0" u="none" strike="noStrike" cap="none" dirty="0">
              <a:solidFill>
                <a:schemeClr val="dk1"/>
              </a:solidFill>
              <a:latin typeface="Calibri"/>
              <a:ea typeface="Calibri"/>
              <a:cs typeface="Calibri"/>
              <a:sym typeface="Calibri"/>
            </a:endParaRPr>
          </a:p>
        </p:txBody>
      </p:sp>
      <p:pic>
        <p:nvPicPr>
          <p:cNvPr id="220" name="Google Shape;220;p11"/>
          <p:cNvPicPr preferRelativeResize="0"/>
          <p:nvPr/>
        </p:nvPicPr>
        <p:blipFill rotWithShape="1">
          <a:blip r:embed="rId5">
            <a:alphaModFix/>
          </a:blip>
          <a:srcRect/>
          <a:stretch/>
        </p:blipFill>
        <p:spPr>
          <a:xfrm>
            <a:off x="139832" y="1587162"/>
            <a:ext cx="596664" cy="610298"/>
          </a:xfrm>
          <a:prstGeom prst="rect">
            <a:avLst/>
          </a:prstGeom>
          <a:noFill/>
          <a:ln>
            <a:noFill/>
          </a:ln>
        </p:spPr>
      </p:pic>
      <p:sp>
        <p:nvSpPr>
          <p:cNvPr id="221" name="Google Shape;221;p11"/>
          <p:cNvSpPr txBox="1">
            <a:spLocks noGrp="1"/>
          </p:cNvSpPr>
          <p:nvPr>
            <p:ph type="body" idx="1"/>
          </p:nvPr>
        </p:nvSpPr>
        <p:spPr>
          <a:xfrm>
            <a:off x="845150" y="3986600"/>
            <a:ext cx="5754900" cy="13035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1000"/>
              </a:spcBef>
              <a:spcAft>
                <a:spcPts val="0"/>
              </a:spcAft>
              <a:buSzPts val="2511"/>
              <a:buNone/>
            </a:pPr>
            <a:r>
              <a:rPr lang="en-US" sz="1800" dirty="0"/>
              <a:t>The Bipartisan Infrastructure Law provides the EPA with nationwide PFAS clean up funds of </a:t>
            </a:r>
            <a:r>
              <a:rPr lang="en-US" sz="1800" b="1" dirty="0"/>
              <a:t>$10 Billion</a:t>
            </a:r>
            <a:r>
              <a:rPr lang="en-US" sz="1800" dirty="0"/>
              <a:t>. See more about EPA restoration funds from the Law</a:t>
            </a:r>
            <a:r>
              <a:rPr lang="en-US" sz="1800" u="sng" dirty="0">
                <a:solidFill>
                  <a:schemeClr val="hlink"/>
                </a:solidFill>
                <a:hlinkClick r:id="rId6"/>
              </a:rPr>
              <a:t> here</a:t>
            </a:r>
            <a:r>
              <a:rPr lang="en-US" sz="1800" dirty="0"/>
              <a:t>. </a:t>
            </a:r>
            <a:endParaRPr sz="1800" dirty="0"/>
          </a:p>
        </p:txBody>
      </p:sp>
      <p:pic>
        <p:nvPicPr>
          <p:cNvPr id="222" name="Google Shape;222;p11"/>
          <p:cNvPicPr preferRelativeResize="0"/>
          <p:nvPr/>
        </p:nvPicPr>
        <p:blipFill rotWithShape="1">
          <a:blip r:embed="rId7">
            <a:alphaModFix/>
          </a:blip>
          <a:srcRect/>
          <a:stretch/>
        </p:blipFill>
        <p:spPr>
          <a:xfrm>
            <a:off x="139825" y="4096415"/>
            <a:ext cx="647342" cy="647342"/>
          </a:xfrm>
          <a:prstGeom prst="rect">
            <a:avLst/>
          </a:prstGeom>
          <a:noFill/>
          <a:ln>
            <a:noFill/>
          </a:ln>
        </p:spPr>
      </p:pic>
      <p:sp>
        <p:nvSpPr>
          <p:cNvPr id="223" name="Google Shape;223;p11"/>
          <p:cNvSpPr/>
          <p:nvPr/>
        </p:nvSpPr>
        <p:spPr>
          <a:xfrm>
            <a:off x="3973450" y="6285675"/>
            <a:ext cx="3396000" cy="353400"/>
          </a:xfrm>
          <a:prstGeom prst="homePlate">
            <a:avLst>
              <a:gd name="adj" fmla="val 50000"/>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entury Gothic"/>
                <a:ea typeface="Century Gothic"/>
                <a:cs typeface="Century Gothic"/>
                <a:sym typeface="Century Gothic"/>
              </a:rPr>
              <a:t>Linking Toxins to Health</a:t>
            </a:r>
            <a:endParaRPr sz="1400" b="0" i="0" u="none" strike="noStrike" cap="none">
              <a:solidFill>
                <a:srgbClr val="000000"/>
              </a:solidFill>
              <a:latin typeface="Arial"/>
              <a:ea typeface="Arial"/>
              <a:cs typeface="Arial"/>
              <a:sym typeface="Arial"/>
            </a:endParaRPr>
          </a:p>
        </p:txBody>
      </p:sp>
      <p:sp>
        <p:nvSpPr>
          <p:cNvPr id="224" name="Google Shape;224;p11"/>
          <p:cNvSpPr/>
          <p:nvPr/>
        </p:nvSpPr>
        <p:spPr>
          <a:xfrm>
            <a:off x="0" y="6285359"/>
            <a:ext cx="4195500" cy="353400"/>
          </a:xfrm>
          <a:prstGeom prst="homePlate">
            <a:avLst>
              <a:gd name="adj" fmla="val 50000"/>
            </a:avLst>
          </a:prstGeom>
          <a:solidFill>
            <a:srgbClr val="458A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5" name="Google Shape;225;p11"/>
          <p:cNvSpPr txBox="1"/>
          <p:nvPr/>
        </p:nvSpPr>
        <p:spPr>
          <a:xfrm>
            <a:off x="127316" y="6277440"/>
            <a:ext cx="401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entury Gothic"/>
                <a:ea typeface="Century Gothic"/>
                <a:cs typeface="Century Gothic"/>
                <a:sym typeface="Century Gothic"/>
              </a:rPr>
              <a:t>Your Health and the Environment</a:t>
            </a:r>
            <a:endParaRPr sz="1400" b="0" i="0" u="none" strike="noStrike" cap="none">
              <a:solidFill>
                <a:srgbClr val="000000"/>
              </a:solidFill>
              <a:latin typeface="Arial"/>
              <a:ea typeface="Arial"/>
              <a:cs typeface="Arial"/>
              <a:sym typeface="Arial"/>
            </a:endParaRPr>
          </a:p>
        </p:txBody>
      </p:sp>
      <p:grpSp>
        <p:nvGrpSpPr>
          <p:cNvPr id="226" name="Google Shape;226;p11"/>
          <p:cNvGrpSpPr/>
          <p:nvPr/>
        </p:nvGrpSpPr>
        <p:grpSpPr>
          <a:xfrm>
            <a:off x="7473610" y="398694"/>
            <a:ext cx="4387391" cy="2358857"/>
            <a:chOff x="7827425" y="427900"/>
            <a:chExt cx="4116523" cy="2101058"/>
          </a:xfrm>
        </p:grpSpPr>
        <p:pic>
          <p:nvPicPr>
            <p:cNvPr id="227" name="Google Shape;227;p11"/>
            <p:cNvPicPr preferRelativeResize="0"/>
            <p:nvPr/>
          </p:nvPicPr>
          <p:blipFill rotWithShape="1">
            <a:blip r:embed="rId8">
              <a:alphaModFix/>
            </a:blip>
            <a:srcRect/>
            <a:stretch/>
          </p:blipFill>
          <p:spPr>
            <a:xfrm>
              <a:off x="9908750" y="427900"/>
              <a:ext cx="2035198" cy="2101058"/>
            </a:xfrm>
            <a:prstGeom prst="rect">
              <a:avLst/>
            </a:prstGeom>
            <a:noFill/>
            <a:ln w="9525" cap="flat" cmpd="sng">
              <a:solidFill>
                <a:schemeClr val="dk2"/>
              </a:solidFill>
              <a:prstDash val="solid"/>
              <a:round/>
              <a:headEnd type="none" w="sm" len="sm"/>
              <a:tailEnd type="none" w="sm" len="sm"/>
            </a:ln>
          </p:spPr>
        </p:pic>
        <p:pic>
          <p:nvPicPr>
            <p:cNvPr id="228" name="Google Shape;228;p11"/>
            <p:cNvPicPr preferRelativeResize="0"/>
            <p:nvPr/>
          </p:nvPicPr>
          <p:blipFill rotWithShape="1">
            <a:blip r:embed="rId9">
              <a:alphaModFix/>
            </a:blip>
            <a:srcRect/>
            <a:stretch/>
          </p:blipFill>
          <p:spPr>
            <a:xfrm>
              <a:off x="7827425" y="437788"/>
              <a:ext cx="2035198" cy="2081268"/>
            </a:xfrm>
            <a:prstGeom prst="rect">
              <a:avLst/>
            </a:prstGeom>
            <a:noFill/>
            <a:ln w="9525" cap="flat" cmpd="sng">
              <a:solidFill>
                <a:schemeClr val="dk2"/>
              </a:solidFill>
              <a:prstDash val="solid"/>
              <a:round/>
              <a:headEnd type="none" w="sm" len="sm"/>
              <a:tailEnd type="none" w="sm" len="sm"/>
            </a:ln>
          </p:spPr>
        </p:pic>
      </p:grpSp>
    </p:spTree>
  </p:cSld>
  <p:clrMapOvr>
    <a:masterClrMapping/>
  </p:clrMapOvr>
</p:sld>
</file>

<file path=ppt/theme/theme1.xml><?xml version="1.0" encoding="utf-8"?>
<a:theme xmlns:a="http://schemas.openxmlformats.org/drawingml/2006/main" name="Office Theme">
  <a:themeElements>
    <a:clrScheme name="Custom 2">
      <a:dk1>
        <a:srgbClr val="262626"/>
      </a:dk1>
      <a:lt1>
        <a:srgbClr val="FFFFFF"/>
      </a:lt1>
      <a:dk2>
        <a:srgbClr val="193397"/>
      </a:dk2>
      <a:lt2>
        <a:srgbClr val="B4C5C8"/>
      </a:lt2>
      <a:accent1>
        <a:srgbClr val="6B8B91"/>
      </a:accent1>
      <a:accent2>
        <a:srgbClr val="E68000"/>
      </a:accent2>
      <a:accent3>
        <a:srgbClr val="6B8B91"/>
      </a:accent3>
      <a:accent4>
        <a:srgbClr val="E68004"/>
      </a:accent4>
      <a:accent5>
        <a:srgbClr val="193397"/>
      </a:accent5>
      <a:accent6>
        <a:srgbClr val="6B8B91"/>
      </a:accent6>
      <a:hlink>
        <a:srgbClr val="193397"/>
      </a:hlink>
      <a:folHlink>
        <a:srgbClr val="1933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1332</TotalTime>
  <Words>6665</Words>
  <Application>Microsoft Macintosh PowerPoint</Application>
  <PresentationFormat>Widescreen</PresentationFormat>
  <Paragraphs>618</Paragraphs>
  <Slides>32</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Impact</vt:lpstr>
      <vt:lpstr>Century Gothic</vt:lpstr>
      <vt:lpstr>Calibri</vt:lpstr>
      <vt:lpstr>Montserrat</vt:lpstr>
      <vt:lpstr>Office Theme</vt:lpstr>
      <vt:lpstr>PowerPoint Presentation</vt:lpstr>
      <vt:lpstr>Table of Contents</vt:lpstr>
      <vt:lpstr>A Guide For Local Governments</vt:lpstr>
      <vt:lpstr>A Guide For Local Governments</vt:lpstr>
      <vt:lpstr>Laying Foundations</vt:lpstr>
      <vt:lpstr>What You’ll Learn</vt:lpstr>
      <vt:lpstr>PowerPoint Presentation</vt:lpstr>
      <vt:lpstr>POP Chemicals</vt:lpstr>
      <vt:lpstr>POP Chemicals</vt:lpstr>
      <vt:lpstr>Bioaccumulation</vt:lpstr>
      <vt:lpstr>PowerPoint Presentation</vt:lpstr>
      <vt:lpstr>Contaminated Runoff</vt:lpstr>
      <vt:lpstr>Microplastics</vt:lpstr>
      <vt:lpstr>Microplastics</vt:lpstr>
      <vt:lpstr>Air Quality</vt:lpstr>
      <vt:lpstr>Understanding Needs and Perceptions</vt:lpstr>
      <vt:lpstr>Lead</vt:lpstr>
      <vt:lpstr>Lead</vt:lpstr>
      <vt:lpstr>Wastewater</vt:lpstr>
      <vt:lpstr>Wastewater</vt:lpstr>
      <vt:lpstr>Waste Disposal</vt:lpstr>
      <vt:lpstr>Understanding Needs and Perceptions</vt:lpstr>
      <vt:lpstr>PowerPoint Presentation</vt:lpstr>
      <vt:lpstr>DEIJ</vt:lpstr>
      <vt:lpstr>DEIJ</vt:lpstr>
      <vt:lpstr>Understanding Needs and Perceptions</vt:lpstr>
      <vt:lpstr>What You Can Do</vt:lpstr>
      <vt:lpstr>To Learn More</vt:lpstr>
      <vt:lpstr>Glossary</vt:lpstr>
      <vt:lpstr>Glossary</vt:lpstr>
      <vt:lpstr>Glossary</vt:lpstr>
      <vt:lpstr>Images and Graphics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Paula Jasinski</dc:creator>
  <cp:lastModifiedBy>Macon Thompson</cp:lastModifiedBy>
  <cp:revision>19</cp:revision>
  <dcterms:created xsi:type="dcterms:W3CDTF">2020-09-04T19:34:10Z</dcterms:created>
  <dcterms:modified xsi:type="dcterms:W3CDTF">2023-09-26T20:29:11Z</dcterms:modified>
</cp:coreProperties>
</file>