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Impact" panose="020B0806030902050204" pitchFamily="34" charset="0"/>
      <p:regular r:id="rId40"/>
    </p:embeddedFont>
    <p:embeddedFont>
      <p:font typeface="Montserrat" pitchFamily="2" charset="77"/>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OyBYDrRPJKkHCJ4N95qKrPdWD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82"/>
    <p:restoredTop sz="94637"/>
  </p:normalViewPr>
  <p:slideViewPr>
    <p:cSldViewPr snapToGrid="0">
      <p:cViewPr varScale="1">
        <p:scale>
          <a:sx n="72" d="100"/>
          <a:sy n="72" d="100"/>
        </p:scale>
        <p:origin x="216" y="9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Outdoor Recreation Economy, https://outdoorindustry.org/wp-content/uploads/2017/04/OIA_RecEconomy_FINAL_Single.pdf</a:t>
            </a:r>
            <a:endParaRPr/>
          </a:p>
          <a:p>
            <a:pPr marL="0" lvl="0" indent="0" algn="l" rtl="0">
              <a:lnSpc>
                <a:spcPct val="100000"/>
              </a:lnSpc>
              <a:spcBef>
                <a:spcPts val="0"/>
              </a:spcBef>
              <a:spcAft>
                <a:spcPts val="0"/>
              </a:spcAft>
              <a:buSzPts val="1400"/>
              <a:buNone/>
            </a:pPr>
            <a:r>
              <a:rPr lang="en-US"/>
              <a:t>https://www.eenews.net/stories/1060044504</a:t>
            </a:r>
            <a:endParaRPr/>
          </a:p>
          <a:p>
            <a:pPr marL="0" lvl="0" indent="0" algn="l" rtl="0">
              <a:lnSpc>
                <a:spcPct val="100000"/>
              </a:lnSpc>
              <a:spcBef>
                <a:spcPts val="0"/>
              </a:spcBef>
              <a:spcAft>
                <a:spcPts val="0"/>
              </a:spcAft>
              <a:buSzPts val="1400"/>
              <a:buNone/>
            </a:pPr>
            <a:r>
              <a:rPr lang="en-US"/>
              <a:t>https://www.dailyitem.com/news/local_news/developer-describes-hotel-proposal-in-shamokin/article_ed22dec5-31bd-5ea4-be75-6a5621201879.html</a:t>
            </a:r>
            <a:endParaRPr/>
          </a:p>
          <a:p>
            <a:pPr marL="0" lvl="0" indent="0" algn="l" rtl="0">
              <a:lnSpc>
                <a:spcPct val="100000"/>
              </a:lnSpc>
              <a:spcBef>
                <a:spcPts val="0"/>
              </a:spcBef>
              <a:spcAft>
                <a:spcPts val="0"/>
              </a:spcAft>
              <a:buSzPts val="1400"/>
              <a:buNone/>
            </a:pPr>
            <a:r>
              <a:rPr lang="en-US"/>
              <a:t>http://files.dep.state.pa.us/Mining/Abandoned%20Mine%20Reclamation/AbandonedMinePortalFiles/SMCRA_Funded_AML_Program_FAQ.pdf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from https://www.aoaatrails.com/news/aoaa-in-the-news</a:t>
            </a:r>
            <a:endParaRPr/>
          </a:p>
        </p:txBody>
      </p:sp>
      <p:sp>
        <p:nvSpPr>
          <p:cNvPr id="226" name="Google Shape;2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Exploring the Green Infrastructure Workforce, https://jfforg-prod-new.s3.amazonaws.com/media/documents/NatureWORKS-Issue-Brief-032317_v3.pdf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255" name="Google Shape;25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https://www.bls.gov/green/construction/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J. Valente/Chesapeake Bay Program</a:t>
            </a:r>
            <a:endParaRPr/>
          </a:p>
        </p:txBody>
      </p:sp>
      <p:sp>
        <p:nvSpPr>
          <p:cNvPr id="272" name="Google Shape;27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https://e2.org/wp-content/uploads/2020/04/E2-Clean-Jobs-America-2020.pdf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286" name="Google Shape;28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from the Chesapeake Bay Program</a:t>
            </a:r>
            <a:endParaRPr/>
          </a:p>
        </p:txBody>
      </p:sp>
      <p:sp>
        <p:nvSpPr>
          <p:cNvPr id="301" name="Google Shape;30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A. Saxena 2014, https://www.sciencedirect.com/science/article/pii/S2212567114001786</a:t>
            </a:r>
            <a:endParaRPr/>
          </a:p>
        </p:txBody>
      </p:sp>
      <p:sp>
        <p:nvSpPr>
          <p:cNvPr id="309" name="Google Shape;30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C. Johnstone/Chesapeake Bay Program</a:t>
            </a:r>
            <a:endParaRPr/>
          </a:p>
        </p:txBody>
      </p:sp>
      <p:sp>
        <p:nvSpPr>
          <p:cNvPr id="327" name="Google Shape;3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340" name="Google Shape;34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https://research.upjohn.org/cgi/viewcontent.cgi?article=1028&amp;context=presentations</a:t>
            </a:r>
            <a:endParaRPr/>
          </a:p>
        </p:txBody>
      </p:sp>
      <p:sp>
        <p:nvSpPr>
          <p:cNvPr id="347" name="Google Shape;3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https://www.epa.gov/sites/production/files/2015-09/documents/ss_bcgc_baltimore_md.pdf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Photos from Green Fin Studio (top) and http://civicworks.com/epa-selects-civic-works-for-200000-job-training-grant/ (bottom)</a:t>
            </a:r>
            <a:endParaRPr/>
          </a:p>
        </p:txBody>
      </p:sp>
      <p:sp>
        <p:nvSpPr>
          <p:cNvPr id="363" name="Google Shape;36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Photo by L. Boorhem-Stephenson/Chesapeake Bay Program</a:t>
            </a:r>
            <a:endParaRPr/>
          </a:p>
        </p:txBody>
      </p:sp>
      <p:sp>
        <p:nvSpPr>
          <p:cNvPr id="382" name="Google Shape;38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390" name="Google Shape;39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R. Berdar/https://www.huntingdondailynews.com/news/local/sci-tree-tenders-help-beautify-huntingdon-streets/article_1d8d8bbf-8702-5e0c-9e48-ba042d666a88.html</a:t>
            </a:r>
            <a:endParaRPr/>
          </a:p>
        </p:txBody>
      </p:sp>
      <p:sp>
        <p:nvSpPr>
          <p:cNvPr id="417" name="Google Shape;41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446" name="Google Shape;4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Bridging the Gap in Virginia (top), Vivint Solar (bottom)</a:t>
            </a:r>
            <a:endParaRPr/>
          </a:p>
        </p:txBody>
      </p:sp>
      <p:sp>
        <p:nvSpPr>
          <p:cNvPr id="460" name="Google Shape;4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6" name="Google Shape;47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96" name="Google Shape;4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Kylie Hauck</a:t>
            </a:r>
            <a:endParaRPr/>
          </a:p>
        </p:txBody>
      </p:sp>
      <p:sp>
        <p:nvSpPr>
          <p:cNvPr id="109" name="Google Shape;10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I. D. Wyatt and D. E. Hecker, Occupational Changes During the 20</a:t>
            </a:r>
            <a:r>
              <a:rPr lang="en-US" baseline="30000"/>
              <a:t>th</a:t>
            </a:r>
            <a:r>
              <a:rPr lang="en-US"/>
              <a:t> Century: https://www.bls.gov/mlr/2006/03/art3full.pdf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154" name="Google Shape;15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 and S. Droter (Chesapeake Bay Program)</a:t>
            </a:r>
            <a:endParaRPr/>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a:t>
            </a:r>
            <a:endParaRPr/>
          </a:p>
          <a:p>
            <a:pPr marL="0" lvl="0" indent="0" algn="l" rtl="0">
              <a:lnSpc>
                <a:spcPct val="100000"/>
              </a:lnSpc>
              <a:spcBef>
                <a:spcPts val="0"/>
              </a:spcBef>
              <a:spcAft>
                <a:spcPts val="0"/>
              </a:spcAft>
              <a:buSzPts val="1400"/>
              <a:buNone/>
            </a:pPr>
            <a:r>
              <a:rPr lang="en-US"/>
              <a:t>L. Georgeson and M. Maslin 2019, https://www.nature.com/articles/s41599-019-0329-3#auth-1</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185" name="Google Shape;18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E. Pollack 2012, https://www.epi.org/publication/bp349-assessing-the-green-economy/</a:t>
            </a:r>
            <a:endParaRPr/>
          </a:p>
        </p:txBody>
      </p:sp>
      <p:sp>
        <p:nvSpPr>
          <p:cNvPr id="192" name="Google Shape;1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E. Pollack 2012, https://www.epi.org/publication/bp349-assessing-the-green-economy/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from the Bay Journal: https://www.bayjournal.com/columns/stewards_corner/elevating-the-green-workforce-in-a-changing-landscape/article_ae0ddb5a-ec67-11ea-8495-939ff7d76970.html</a:t>
            </a:r>
            <a:endParaRPr/>
          </a:p>
        </p:txBody>
      </p:sp>
      <p:sp>
        <p:nvSpPr>
          <p:cNvPr id="209" name="Google Shape;20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atin typeface="Montserrat"/>
                <a:ea typeface="Montserrat"/>
                <a:cs typeface="Montserrat"/>
                <a:sym typeface="Montserrat"/>
              </a:defRPr>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9"/>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9"/>
          <p:cNvSpPr txBox="1">
            <a:spLocks noGrp="1"/>
          </p:cNvSpPr>
          <p:nvPr>
            <p:ph type="body" idx="1"/>
          </p:nvPr>
        </p:nvSpPr>
        <p:spPr>
          <a:xfrm rot="5400000">
            <a:off x="3678929" y="-1497908"/>
            <a:ext cx="4834142"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2"/>
        <p:cNvGrpSpPr/>
        <p:nvPr/>
      </p:nvGrpSpPr>
      <p:grpSpPr>
        <a:xfrm>
          <a:off x="0" y="0"/>
          <a:ext cx="0" cy="0"/>
          <a:chOff x="0" y="0"/>
          <a:chExt cx="0" cy="0"/>
        </a:xfrm>
      </p:grpSpPr>
      <p:sp>
        <p:nvSpPr>
          <p:cNvPr id="23" name="Google Shape;23;p31"/>
          <p:cNvSpPr txBox="1">
            <a:spLocks noGrp="1"/>
          </p:cNvSpPr>
          <p:nvPr>
            <p:ph type="body" idx="1"/>
          </p:nvPr>
        </p:nvSpPr>
        <p:spPr>
          <a:xfrm>
            <a:off x="112643" y="1011929"/>
            <a:ext cx="10515600" cy="483414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solidFill>
                  <a:schemeClr val="dk1"/>
                </a:solidFill>
                <a:latin typeface="Century Gothic"/>
                <a:ea typeface="Century Gothic"/>
                <a:cs typeface="Century Gothic"/>
                <a:sym typeface="Century Gothic"/>
              </a:defRPr>
            </a:lvl1pPr>
            <a:lvl2pPr marL="914400" lvl="1" indent="-381000" algn="l">
              <a:lnSpc>
                <a:spcPct val="120000"/>
              </a:lnSpc>
              <a:spcBef>
                <a:spcPts val="500"/>
              </a:spcBef>
              <a:spcAft>
                <a:spcPts val="0"/>
              </a:spcAft>
              <a:buClr>
                <a:schemeClr val="dk1"/>
              </a:buClr>
              <a:buSzPts val="2400"/>
              <a:buChar char="•"/>
              <a:defRPr>
                <a:solidFill>
                  <a:schemeClr val="dk1"/>
                </a:solidFill>
                <a:latin typeface="Century Gothic"/>
                <a:ea typeface="Century Gothic"/>
                <a:cs typeface="Century Gothic"/>
                <a:sym typeface="Century Gothic"/>
              </a:defRPr>
            </a:lvl2pPr>
            <a:lvl3pPr marL="1371600" lvl="2" indent="-355600" algn="l">
              <a:lnSpc>
                <a:spcPct val="120000"/>
              </a:lnSpc>
              <a:spcBef>
                <a:spcPts val="500"/>
              </a:spcBef>
              <a:spcAft>
                <a:spcPts val="0"/>
              </a:spcAft>
              <a:buClr>
                <a:schemeClr val="dk1"/>
              </a:buClr>
              <a:buSzPts val="2000"/>
              <a:buChar char="•"/>
              <a:defRPr>
                <a:solidFill>
                  <a:schemeClr val="dk1"/>
                </a:solidFill>
                <a:latin typeface="Century Gothic"/>
                <a:ea typeface="Century Gothic"/>
                <a:cs typeface="Century Gothic"/>
                <a:sym typeface="Century Gothic"/>
              </a:defRPr>
            </a:lvl3pPr>
            <a:lvl4pPr marL="1828800" lvl="3"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4pPr>
            <a:lvl5pPr marL="2286000" lvl="4"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1"/>
          <p:cNvSpPr txBox="1">
            <a:spLocks noGrp="1"/>
          </p:cNvSpPr>
          <p:nvPr>
            <p:ph type="title"/>
          </p:nvPr>
        </p:nvSpPr>
        <p:spPr>
          <a:xfrm>
            <a:off x="329838" y="0"/>
            <a:ext cx="6375762" cy="864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800"/>
              <a:buFont typeface="Impact"/>
              <a:buNone/>
              <a:defRPr sz="2800" b="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B8B8B"/>
              </a:buClr>
              <a:buSzPts val="2400"/>
              <a:buNone/>
              <a:defRPr sz="2400">
                <a:solidFill>
                  <a:srgbClr val="8B8B8B"/>
                </a:solidFill>
              </a:defRPr>
            </a:lvl1pPr>
            <a:lvl2pPr marL="914400" lvl="1" indent="-228600" algn="l">
              <a:lnSpc>
                <a:spcPct val="120000"/>
              </a:lnSpc>
              <a:spcBef>
                <a:spcPts val="500"/>
              </a:spcBef>
              <a:spcAft>
                <a:spcPts val="0"/>
              </a:spcAft>
              <a:buClr>
                <a:srgbClr val="8B8B8B"/>
              </a:buClr>
              <a:buSzPts val="2000"/>
              <a:buNone/>
              <a:defRPr sz="2000">
                <a:solidFill>
                  <a:srgbClr val="8B8B8B"/>
                </a:solidFill>
              </a:defRPr>
            </a:lvl2pPr>
            <a:lvl3pPr marL="1371600" lvl="2" indent="-228600" algn="l">
              <a:lnSpc>
                <a:spcPct val="120000"/>
              </a:lnSpc>
              <a:spcBef>
                <a:spcPts val="500"/>
              </a:spcBef>
              <a:spcAft>
                <a:spcPts val="0"/>
              </a:spcAft>
              <a:buClr>
                <a:srgbClr val="8B8B8B"/>
              </a:buClr>
              <a:buSzPts val="1800"/>
              <a:buNone/>
              <a:defRPr sz="1800">
                <a:solidFill>
                  <a:srgbClr val="8B8B8B"/>
                </a:solidFill>
              </a:defRPr>
            </a:lvl3pPr>
            <a:lvl4pPr marL="1828800" lvl="3" indent="-228600" algn="l">
              <a:lnSpc>
                <a:spcPct val="120000"/>
              </a:lnSpc>
              <a:spcBef>
                <a:spcPts val="500"/>
              </a:spcBef>
              <a:spcAft>
                <a:spcPts val="0"/>
              </a:spcAft>
              <a:buClr>
                <a:srgbClr val="8B8B8B"/>
              </a:buClr>
              <a:buSzPts val="1600"/>
              <a:buNone/>
              <a:defRPr sz="1600">
                <a:solidFill>
                  <a:srgbClr val="8B8B8B"/>
                </a:solidFill>
              </a:defRPr>
            </a:lvl4pPr>
            <a:lvl5pPr marL="2286000" lvl="4" indent="-228600" algn="l">
              <a:lnSpc>
                <a:spcPct val="12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35" name="Google Shape;3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4"/>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8"/>
          <p:cNvSpPr>
            <a:spLocks noGrp="1"/>
          </p:cNvSpPr>
          <p:nvPr>
            <p:ph type="pic" idx="2"/>
          </p:nvPr>
        </p:nvSpPr>
        <p:spPr>
          <a:xfrm>
            <a:off x="5183188" y="987425"/>
            <a:ext cx="6172200" cy="4873625"/>
          </a:xfrm>
          <a:prstGeom prst="rect">
            <a:avLst/>
          </a:prstGeom>
          <a:noFill/>
          <a:ln>
            <a:noFill/>
          </a:ln>
        </p:spPr>
      </p:sp>
      <p:sp>
        <p:nvSpPr>
          <p:cNvPr id="69" name="Google Shape;69;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838200" y="1342821"/>
            <a:ext cx="10515600" cy="48341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1000"/>
              </a:spcBef>
              <a:spcAft>
                <a:spcPts val="0"/>
              </a:spcAft>
              <a:buClr>
                <a:schemeClr val="lt1"/>
              </a:buClr>
              <a:buSzPts val="2800"/>
              <a:buFont typeface="Arial"/>
              <a:buChar char="•"/>
              <a:defRPr sz="2800" b="0" i="0" u="none" strike="noStrike" cap="none">
                <a:solidFill>
                  <a:schemeClr val="lt1"/>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aoaatrails.com/about/aoaa-property-conservation" TargetMode="Externa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stormwater.allianceforthebay.org/binford"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4.png"/><Relationship Id="rId7"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civicworks.com/" TargetMode="External"/><Relationship Id="rId5" Type="http://schemas.openxmlformats.org/officeDocument/2006/relationships/hyperlink" Target="https://www.epa.gov/brownfields/environmental-workforce-development-and-job-training-ewdjt-grants" TargetMode="External"/><Relationship Id="rId4" Type="http://schemas.openxmlformats.org/officeDocument/2006/relationships/hyperlink" Target="https://vawatermentours.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protectlocalwaterways.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cblpro.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howardecoworks.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youtu.be/brN_QSVAf1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allianceforthebay.org/project/correctional-conservation-collaborativ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youtu.be/rLDjW69VaxE" TargetMode="External"/><Relationship Id="rId4" Type="http://schemas.openxmlformats.org/officeDocument/2006/relationships/hyperlink" Target="https://www.cwp.org/cw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www.layc-dc.org/rivercorp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1.png"/><Relationship Id="rId4" Type="http://schemas.openxmlformats.org/officeDocument/2006/relationships/hyperlink" Target="https://btgva.org/programs/ej/"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https://www.allianceforthebay.org/green-infrastructure/workforce-developmen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epa.gov/sites/production/files/2021-01/documents/wf_case_study_compendium.pdf" TargetMode="External"/><Relationship Id="rId5" Type="http://schemas.openxmlformats.org/officeDocument/2006/relationships/hyperlink" Target="https://www.epa.gov/brownfields/environmental-workforce-development-and-job-training-ewdjt-grants" TargetMode="External"/><Relationship Id="rId4" Type="http://schemas.openxmlformats.org/officeDocument/2006/relationships/hyperlink" Target="https://www.mdclimateacademy.or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epa.gov/environmentaljustice" TargetMode="External"/><Relationship Id="rId3" Type="http://schemas.openxmlformats.org/officeDocument/2006/relationships/hyperlink" Target="https://www.chesapeakebay.net/issues/stormwater_runoff/" TargetMode="External"/><Relationship Id="rId7" Type="http://schemas.openxmlformats.org/officeDocument/2006/relationships/hyperlink" Target="https://www.energy.gov/science-innovation/clean-energy"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bls.gov/green/construction/" TargetMode="External"/><Relationship Id="rId5" Type="http://schemas.openxmlformats.org/officeDocument/2006/relationships/hyperlink" Target="https://www.chesapeakebay.net/news/blog/seeing_green_in_infrastructure" TargetMode="External"/><Relationship Id="rId4" Type="http://schemas.openxmlformats.org/officeDocument/2006/relationships/hyperlink" Target="https://www.bls.gov/green/#definition" TargetMode="External"/><Relationship Id="rId9" Type="http://schemas.openxmlformats.org/officeDocument/2006/relationships/hyperlink" Target="https://www.epa.gov/brownfields/overview-epas-brownfields-program"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4.jpg"/><Relationship Id="rId7" Type="http://schemas.openxmlformats.org/officeDocument/2006/relationships/slide" Target="slide1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7.xml"/><Relationship Id="rId10" Type="http://schemas.openxmlformats.org/officeDocument/2006/relationships/slide" Target="slide28.xml"/><Relationship Id="rId4" Type="http://schemas.openxmlformats.org/officeDocument/2006/relationships/slide" Target="slide6.xml"/><Relationship Id="rId9" Type="http://schemas.openxmlformats.org/officeDocument/2006/relationships/slide" Target="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 group of people working in a field&#10;&#10;Description automatically generated with medium confidence"/>
          <p:cNvPicPr preferRelativeResize="0"/>
          <p:nvPr/>
        </p:nvPicPr>
        <p:blipFill rotWithShape="1">
          <a:blip r:embed="rId3">
            <a:alphaModFix/>
          </a:blip>
          <a:srcRect t="3547" b="11994"/>
          <a:stretch/>
        </p:blipFill>
        <p:spPr>
          <a:xfrm>
            <a:off x="0" y="-1"/>
            <a:ext cx="12192000" cy="6858001"/>
          </a:xfrm>
          <a:prstGeom prst="rect">
            <a:avLst/>
          </a:prstGeom>
          <a:noFill/>
          <a:ln>
            <a:noFill/>
          </a:ln>
        </p:spPr>
      </p:pic>
      <p:sp>
        <p:nvSpPr>
          <p:cNvPr id="91" name="Google Shape;91;p1"/>
          <p:cNvSpPr/>
          <p:nvPr/>
        </p:nvSpPr>
        <p:spPr>
          <a:xfrm>
            <a:off x="0" y="0"/>
            <a:ext cx="12192000" cy="2657345"/>
          </a:xfrm>
          <a:prstGeom prst="rect">
            <a:avLst/>
          </a:prstGeom>
          <a:gradFill>
            <a:gsLst>
              <a:gs pos="0">
                <a:srgbClr val="193397">
                  <a:alpha val="74509"/>
                </a:srgbClr>
              </a:gs>
              <a:gs pos="17000">
                <a:srgbClr val="193397">
                  <a:alpha val="74509"/>
                </a:srgbClr>
              </a:gs>
              <a:gs pos="100000">
                <a:srgbClr val="193397">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0" y="2183505"/>
            <a:ext cx="12032166"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ctrTitle"/>
          </p:nvPr>
        </p:nvSpPr>
        <p:spPr>
          <a:xfrm>
            <a:off x="399392" y="-287999"/>
            <a:ext cx="9687583" cy="248955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2"/>
              </a:buClr>
              <a:buSzPts val="5400"/>
              <a:buFont typeface="Century Gothic"/>
              <a:buNone/>
            </a:pPr>
            <a:r>
              <a:rPr lang="en-US" sz="5400" b="1">
                <a:solidFill>
                  <a:schemeClr val="lt2"/>
                </a:solidFill>
                <a:latin typeface="Century Gothic"/>
                <a:ea typeface="Century Gothic"/>
                <a:cs typeface="Century Gothic"/>
                <a:sym typeface="Century Gothic"/>
              </a:rPr>
              <a:t>A Local Government Guide to the Chesapeake Bay</a:t>
            </a:r>
            <a:endParaRPr/>
          </a:p>
        </p:txBody>
      </p:sp>
      <p:sp>
        <p:nvSpPr>
          <p:cNvPr id="94" name="Google Shape;94;p1"/>
          <p:cNvSpPr txBox="1">
            <a:spLocks noGrp="1"/>
          </p:cNvSpPr>
          <p:nvPr>
            <p:ph type="subTitle" idx="1"/>
          </p:nvPr>
        </p:nvSpPr>
        <p:spPr>
          <a:xfrm>
            <a:off x="399392" y="2085664"/>
            <a:ext cx="11792608" cy="16557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3200"/>
              <a:buNone/>
            </a:pPr>
            <a:r>
              <a:rPr lang="en-US" sz="3200" b="1">
                <a:latin typeface="Arial"/>
                <a:ea typeface="Arial"/>
                <a:cs typeface="Arial"/>
                <a:sym typeface="Arial"/>
              </a:rPr>
              <a:t>Module 7: Building the Workforce of Today and Tomorrow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9" descr="A picture containing sky, outdoor, parked, vehicle&#10;&#10;Description automatically generated"/>
          <p:cNvPicPr preferRelativeResize="0"/>
          <p:nvPr/>
        </p:nvPicPr>
        <p:blipFill rotWithShape="1">
          <a:blip r:embed="rId3">
            <a:alphaModFix/>
          </a:blip>
          <a:srcRect r="6954"/>
          <a:stretch/>
        </p:blipFill>
        <p:spPr>
          <a:xfrm>
            <a:off x="0" y="3435572"/>
            <a:ext cx="4366719" cy="2857253"/>
          </a:xfrm>
          <a:prstGeom prst="rect">
            <a:avLst/>
          </a:prstGeom>
          <a:noFill/>
          <a:ln>
            <a:noFill/>
          </a:ln>
        </p:spPr>
      </p:pic>
      <p:sp>
        <p:nvSpPr>
          <p:cNvPr id="229" name="Google Shape;229;p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9"/>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Outdoor Recreation</a:t>
            </a:r>
            <a:endParaRPr/>
          </a:p>
        </p:txBody>
      </p:sp>
      <p:sp>
        <p:nvSpPr>
          <p:cNvPr id="231" name="Google Shape;231;p9"/>
          <p:cNvSpPr txBox="1">
            <a:spLocks noGrp="1"/>
          </p:cNvSpPr>
          <p:nvPr>
            <p:ph type="body" idx="1"/>
          </p:nvPr>
        </p:nvSpPr>
        <p:spPr>
          <a:xfrm>
            <a:off x="123793" y="820050"/>
            <a:ext cx="12079358" cy="86470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Nationally, there are approximately </a:t>
            </a:r>
            <a:r>
              <a:rPr lang="en-US" sz="2000" b="1">
                <a:solidFill>
                  <a:srgbClr val="458A50"/>
                </a:solidFill>
              </a:rPr>
              <a:t>7.6 million jobs </a:t>
            </a:r>
            <a:r>
              <a:rPr lang="en-US" sz="2000">
                <a:solidFill>
                  <a:srgbClr val="458A50"/>
                </a:solidFill>
              </a:rPr>
              <a:t>in the outdoor recreation economy. </a:t>
            </a:r>
            <a:r>
              <a:rPr lang="en-US" sz="2000"/>
              <a:t>Outdoor recreation provides a wide array of jobs across skills and sectors. Examples include:</a:t>
            </a:r>
            <a:endParaRPr/>
          </a:p>
        </p:txBody>
      </p:sp>
      <p:sp>
        <p:nvSpPr>
          <p:cNvPr id="232" name="Google Shape;232;p9"/>
          <p:cNvSpPr/>
          <p:nvPr/>
        </p:nvSpPr>
        <p:spPr>
          <a:xfrm>
            <a:off x="-1" y="3344934"/>
            <a:ext cx="4382108" cy="45105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Coal Township, PA</a:t>
            </a:r>
            <a:endParaRPr sz="1400" b="0" i="0" u="none" strike="noStrike" cap="none">
              <a:solidFill>
                <a:srgbClr val="000000"/>
              </a:solidFill>
              <a:latin typeface="Arial"/>
              <a:ea typeface="Arial"/>
              <a:cs typeface="Arial"/>
              <a:sym typeface="Arial"/>
            </a:endParaRPr>
          </a:p>
        </p:txBody>
      </p:sp>
      <p:sp>
        <p:nvSpPr>
          <p:cNvPr id="233" name="Google Shape;233;p9"/>
          <p:cNvSpPr txBox="1"/>
          <p:nvPr/>
        </p:nvSpPr>
        <p:spPr>
          <a:xfrm>
            <a:off x="4475485" y="3499644"/>
            <a:ext cx="7653923"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Anthracite Outdoor Adventure Area </a:t>
            </a:r>
            <a:r>
              <a:rPr lang="en-US" sz="1800" b="0" i="0" u="none" strike="noStrike" cap="none">
                <a:solidFill>
                  <a:schemeClr val="dk1"/>
                </a:solidFill>
                <a:latin typeface="Century Gothic"/>
                <a:ea typeface="Century Gothic"/>
                <a:cs typeface="Century Gothic"/>
                <a:sym typeface="Century Gothic"/>
              </a:rPr>
              <a:t>is located on 7,000 acres of reclaimed coal mines that were vacant for decades. The outdoor recreation center sees tens of thousands of visitors per year, bringing patrons to nearby restaurants, gas stations, and hotels.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Mine reclamation creates jobs in areas with limited opportunities. These projects typically hire construction contractors who were often former mine operators and who in turn employ former miners and other local workers in depressed coalfield communities.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nvGrpSpPr>
          <p:cNvPr id="234" name="Google Shape;234;p9"/>
          <p:cNvGrpSpPr/>
          <p:nvPr/>
        </p:nvGrpSpPr>
        <p:grpSpPr>
          <a:xfrm>
            <a:off x="-1" y="6258465"/>
            <a:ext cx="8944709" cy="369332"/>
            <a:chOff x="-1" y="6258465"/>
            <a:chExt cx="10444654" cy="369332"/>
          </a:xfrm>
        </p:grpSpPr>
        <p:sp>
          <p:nvSpPr>
            <p:cNvPr id="235" name="Google Shape;235;p9"/>
            <p:cNvSpPr/>
            <p:nvPr/>
          </p:nvSpPr>
          <p:spPr>
            <a:xfrm>
              <a:off x="6270212" y="6269566"/>
              <a:ext cx="41744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Green Collar Workforce</a:t>
              </a:r>
              <a:endParaRPr sz="1400" b="0" i="0" u="none" strike="noStrike" cap="none">
                <a:solidFill>
                  <a:srgbClr val="000000"/>
                </a:solidFill>
                <a:latin typeface="Arial"/>
                <a:ea typeface="Arial"/>
                <a:cs typeface="Arial"/>
                <a:sym typeface="Arial"/>
              </a:endParaRPr>
            </a:p>
          </p:txBody>
        </p:sp>
        <p:sp>
          <p:nvSpPr>
            <p:cNvPr id="236" name="Google Shape;236;p9"/>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 name="Google Shape;237;p9"/>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grpSp>
        <p:nvGrpSpPr>
          <p:cNvPr id="238" name="Google Shape;238;p9"/>
          <p:cNvGrpSpPr/>
          <p:nvPr/>
        </p:nvGrpSpPr>
        <p:grpSpPr>
          <a:xfrm>
            <a:off x="139838" y="1861641"/>
            <a:ext cx="9663242" cy="1054349"/>
            <a:chOff x="321904" y="1768798"/>
            <a:chExt cx="11807112" cy="1288265"/>
          </a:xfrm>
        </p:grpSpPr>
        <p:pic>
          <p:nvPicPr>
            <p:cNvPr id="239" name="Google Shape;239;p9" descr="Icon&#10;&#10;Description automatically generated"/>
            <p:cNvPicPr preferRelativeResize="0"/>
            <p:nvPr/>
          </p:nvPicPr>
          <p:blipFill rotWithShape="1">
            <a:blip r:embed="rId5">
              <a:alphaModFix/>
            </a:blip>
            <a:srcRect/>
            <a:stretch/>
          </p:blipFill>
          <p:spPr>
            <a:xfrm>
              <a:off x="7380152" y="1930902"/>
              <a:ext cx="800100" cy="533400"/>
            </a:xfrm>
            <a:prstGeom prst="rect">
              <a:avLst/>
            </a:prstGeom>
            <a:noFill/>
            <a:ln>
              <a:noFill/>
            </a:ln>
          </p:spPr>
        </p:pic>
        <p:pic>
          <p:nvPicPr>
            <p:cNvPr id="240" name="Google Shape;240;p9" descr="Icon&#10;&#10;Description automatically generated"/>
            <p:cNvPicPr preferRelativeResize="0"/>
            <p:nvPr/>
          </p:nvPicPr>
          <p:blipFill rotWithShape="1">
            <a:blip r:embed="rId6">
              <a:alphaModFix/>
            </a:blip>
            <a:srcRect/>
            <a:stretch/>
          </p:blipFill>
          <p:spPr>
            <a:xfrm>
              <a:off x="4809190" y="1827693"/>
              <a:ext cx="863600" cy="723900"/>
            </a:xfrm>
            <a:prstGeom prst="rect">
              <a:avLst/>
            </a:prstGeom>
            <a:noFill/>
            <a:ln>
              <a:noFill/>
            </a:ln>
          </p:spPr>
        </p:pic>
        <p:pic>
          <p:nvPicPr>
            <p:cNvPr id="241" name="Google Shape;241;p9" descr="A picture containing clipart&#10;&#10;Description automatically generated"/>
            <p:cNvPicPr preferRelativeResize="0"/>
            <p:nvPr/>
          </p:nvPicPr>
          <p:blipFill rotWithShape="1">
            <a:blip r:embed="rId7">
              <a:alphaModFix/>
            </a:blip>
            <a:srcRect/>
            <a:stretch/>
          </p:blipFill>
          <p:spPr>
            <a:xfrm>
              <a:off x="2539778" y="1880561"/>
              <a:ext cx="965200" cy="635000"/>
            </a:xfrm>
            <a:prstGeom prst="rect">
              <a:avLst/>
            </a:prstGeom>
            <a:noFill/>
            <a:ln>
              <a:noFill/>
            </a:ln>
          </p:spPr>
        </p:pic>
        <p:pic>
          <p:nvPicPr>
            <p:cNvPr id="242" name="Google Shape;242;p9" descr="Icon&#10;&#10;Description automatically generated"/>
            <p:cNvPicPr preferRelativeResize="0"/>
            <p:nvPr/>
          </p:nvPicPr>
          <p:blipFill rotWithShape="1">
            <a:blip r:embed="rId8">
              <a:alphaModFix/>
            </a:blip>
            <a:srcRect/>
            <a:stretch/>
          </p:blipFill>
          <p:spPr>
            <a:xfrm>
              <a:off x="622593" y="1893501"/>
              <a:ext cx="977900" cy="635000"/>
            </a:xfrm>
            <a:prstGeom prst="rect">
              <a:avLst/>
            </a:prstGeom>
            <a:noFill/>
            <a:ln>
              <a:noFill/>
            </a:ln>
          </p:spPr>
        </p:pic>
        <p:sp>
          <p:nvSpPr>
            <p:cNvPr id="243" name="Google Shape;243;p9"/>
            <p:cNvSpPr txBox="1"/>
            <p:nvPr/>
          </p:nvSpPr>
          <p:spPr>
            <a:xfrm>
              <a:off x="321904" y="2661119"/>
              <a:ext cx="1553595" cy="376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park rangers</a:t>
              </a:r>
              <a:endParaRPr sz="1400" b="0" i="0" u="none" strike="noStrike" cap="none">
                <a:solidFill>
                  <a:srgbClr val="000000"/>
                </a:solidFill>
                <a:latin typeface="Arial"/>
                <a:ea typeface="Arial"/>
                <a:cs typeface="Arial"/>
                <a:sym typeface="Arial"/>
              </a:endParaRPr>
            </a:p>
          </p:txBody>
        </p:sp>
        <p:sp>
          <p:nvSpPr>
            <p:cNvPr id="244" name="Google Shape;244;p9"/>
            <p:cNvSpPr txBox="1"/>
            <p:nvPr/>
          </p:nvSpPr>
          <p:spPr>
            <a:xfrm>
              <a:off x="2348156" y="2661119"/>
              <a:ext cx="1328352" cy="376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bus drivers</a:t>
              </a:r>
              <a:endParaRPr sz="1400" b="0" i="0" u="none" strike="noStrike" cap="none">
                <a:solidFill>
                  <a:srgbClr val="000000"/>
                </a:solidFill>
                <a:latin typeface="Arial"/>
                <a:ea typeface="Arial"/>
                <a:cs typeface="Arial"/>
                <a:sym typeface="Arial"/>
              </a:endParaRPr>
            </a:p>
          </p:txBody>
        </p:sp>
        <p:sp>
          <p:nvSpPr>
            <p:cNvPr id="245" name="Google Shape;245;p9"/>
            <p:cNvSpPr txBox="1"/>
            <p:nvPr/>
          </p:nvSpPr>
          <p:spPr>
            <a:xfrm>
              <a:off x="4242768" y="2681003"/>
              <a:ext cx="2129436" cy="376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local shop owners</a:t>
              </a:r>
              <a:endParaRPr sz="1400" b="0" i="0" u="none" strike="noStrike" cap="none">
                <a:solidFill>
                  <a:srgbClr val="000000"/>
                </a:solidFill>
                <a:latin typeface="Arial"/>
                <a:ea typeface="Arial"/>
                <a:cs typeface="Arial"/>
                <a:sym typeface="Arial"/>
              </a:endParaRPr>
            </a:p>
          </p:txBody>
        </p:sp>
        <p:sp>
          <p:nvSpPr>
            <p:cNvPr id="246" name="Google Shape;246;p9"/>
            <p:cNvSpPr txBox="1"/>
            <p:nvPr/>
          </p:nvSpPr>
          <p:spPr>
            <a:xfrm>
              <a:off x="6938466" y="2657464"/>
              <a:ext cx="1639775" cy="376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fishing guides</a:t>
              </a:r>
              <a:endParaRPr sz="1400" b="0" i="0" u="none" strike="noStrike" cap="none">
                <a:solidFill>
                  <a:srgbClr val="000000"/>
                </a:solidFill>
                <a:latin typeface="Arial"/>
                <a:ea typeface="Arial"/>
                <a:cs typeface="Arial"/>
                <a:sym typeface="Arial"/>
              </a:endParaRPr>
            </a:p>
          </p:txBody>
        </p:sp>
        <p:pic>
          <p:nvPicPr>
            <p:cNvPr id="247" name="Google Shape;247;p9" descr="Logo, icon&#10;&#10;Description automatically generated"/>
            <p:cNvPicPr preferRelativeResize="0"/>
            <p:nvPr/>
          </p:nvPicPr>
          <p:blipFill rotWithShape="1">
            <a:blip r:embed="rId9">
              <a:alphaModFix/>
            </a:blip>
            <a:srcRect/>
            <a:stretch/>
          </p:blipFill>
          <p:spPr>
            <a:xfrm>
              <a:off x="10169099" y="1768798"/>
              <a:ext cx="1116560" cy="864704"/>
            </a:xfrm>
            <a:prstGeom prst="rect">
              <a:avLst/>
            </a:prstGeom>
            <a:noFill/>
            <a:ln>
              <a:noFill/>
            </a:ln>
          </p:spPr>
        </p:pic>
        <p:sp>
          <p:nvSpPr>
            <p:cNvPr id="248" name="Google Shape;248;p9"/>
            <p:cNvSpPr txBox="1"/>
            <p:nvPr/>
          </p:nvSpPr>
          <p:spPr>
            <a:xfrm>
              <a:off x="9221999" y="2663829"/>
              <a:ext cx="2907017" cy="376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environmental educators</a:t>
              </a:r>
              <a:endParaRPr sz="1400" b="0" i="0" u="none" strike="noStrike" cap="none">
                <a:solidFill>
                  <a:srgbClr val="000000"/>
                </a:solidFill>
                <a:latin typeface="Arial"/>
                <a:ea typeface="Arial"/>
                <a:cs typeface="Arial"/>
                <a:sym typeface="Arial"/>
              </a:endParaRPr>
            </a:p>
          </p:txBody>
        </p:sp>
      </p:grpSp>
      <p:pic>
        <p:nvPicPr>
          <p:cNvPr id="249" name="Google Shape;249;p9"/>
          <p:cNvPicPr preferRelativeResize="0"/>
          <p:nvPr/>
        </p:nvPicPr>
        <p:blipFill rotWithShape="1">
          <a:blip r:embed="rId10">
            <a:alphaModFix/>
          </a:blip>
          <a:srcRect/>
          <a:stretch/>
        </p:blipFill>
        <p:spPr>
          <a:xfrm>
            <a:off x="10576930" y="1785053"/>
            <a:ext cx="804345" cy="876995"/>
          </a:xfrm>
          <a:prstGeom prst="rect">
            <a:avLst/>
          </a:prstGeom>
          <a:noFill/>
          <a:ln>
            <a:noFill/>
          </a:ln>
        </p:spPr>
      </p:pic>
      <p:sp>
        <p:nvSpPr>
          <p:cNvPr id="250" name="Google Shape;250;p9"/>
          <p:cNvSpPr txBox="1"/>
          <p:nvPr/>
        </p:nvSpPr>
        <p:spPr>
          <a:xfrm>
            <a:off x="10134839" y="2591984"/>
            <a:ext cx="18117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park maintenance</a:t>
            </a:r>
            <a:endParaRPr sz="1400" b="0" i="0" u="none" strike="noStrike" cap="none">
              <a:solidFill>
                <a:srgbClr val="000000"/>
              </a:solidFill>
              <a:latin typeface="Arial"/>
              <a:ea typeface="Arial"/>
              <a:cs typeface="Arial"/>
              <a:sym typeface="Arial"/>
            </a:endParaRPr>
          </a:p>
        </p:txBody>
      </p:sp>
      <p:pic>
        <p:nvPicPr>
          <p:cNvPr id="251" name="Google Shape;251;p9"/>
          <p:cNvPicPr preferRelativeResize="0"/>
          <p:nvPr/>
        </p:nvPicPr>
        <p:blipFill rotWithShape="1">
          <a:blip r:embed="rId11">
            <a:alphaModFix/>
          </a:blip>
          <a:srcRect/>
          <a:stretch/>
        </p:blipFill>
        <p:spPr>
          <a:xfrm>
            <a:off x="11277600" y="0"/>
            <a:ext cx="9144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0"/>
          <p:cNvSpPr/>
          <p:nvPr/>
        </p:nvSpPr>
        <p:spPr>
          <a:xfrm>
            <a:off x="-1" y="151277"/>
            <a:ext cx="7151078"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10"/>
          <p:cNvSpPr txBox="1">
            <a:spLocks noGrp="1"/>
          </p:cNvSpPr>
          <p:nvPr>
            <p:ph type="title"/>
          </p:nvPr>
        </p:nvSpPr>
        <p:spPr>
          <a:xfrm>
            <a:off x="139838" y="-11723"/>
            <a:ext cx="684627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Green Infrastructure and Maintenance</a:t>
            </a:r>
            <a:endParaRPr/>
          </a:p>
        </p:txBody>
      </p:sp>
      <p:sp>
        <p:nvSpPr>
          <p:cNvPr id="259" name="Google Shape;259;p10"/>
          <p:cNvSpPr txBox="1">
            <a:spLocks noGrp="1"/>
          </p:cNvSpPr>
          <p:nvPr>
            <p:ph type="body" idx="1"/>
          </p:nvPr>
        </p:nvSpPr>
        <p:spPr>
          <a:xfrm>
            <a:off x="139838" y="817366"/>
            <a:ext cx="12052162" cy="118302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accent1"/>
              </a:buClr>
              <a:buSzPts val="2000"/>
              <a:buNone/>
            </a:pPr>
            <a:r>
              <a:rPr lang="en-US" sz="2000">
                <a:solidFill>
                  <a:schemeClr val="accent1"/>
                </a:solidFill>
              </a:rPr>
              <a:t>Green infrastructure</a:t>
            </a:r>
            <a:r>
              <a:rPr lang="en-US" sz="2000"/>
              <a:t>, or systems that use natural processes to manage stormwater, requires many skills to implement and maintain. They include landscape architects, tree trimmers, engineers, pipelayers, groundskeepers, pavers, hydrologists, and excavation machine operators. </a:t>
            </a:r>
            <a:endParaRPr/>
          </a:p>
        </p:txBody>
      </p:sp>
      <p:sp>
        <p:nvSpPr>
          <p:cNvPr id="260" name="Google Shape;260;p10"/>
          <p:cNvSpPr txBox="1"/>
          <p:nvPr/>
        </p:nvSpPr>
        <p:spPr>
          <a:xfrm>
            <a:off x="5787483" y="5086988"/>
            <a:ext cx="5990492" cy="978742"/>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rgbClr val="458A50"/>
              </a:buClr>
              <a:buSzPts val="1600"/>
              <a:buFont typeface="Arial"/>
              <a:buNone/>
            </a:pPr>
            <a:r>
              <a:rPr lang="en-US" sz="1600" b="0" i="0" u="none" strike="noStrike" cap="none">
                <a:solidFill>
                  <a:srgbClr val="458A50"/>
                </a:solidFill>
                <a:latin typeface="Century Gothic"/>
                <a:ea typeface="Century Gothic"/>
                <a:cs typeface="Century Gothic"/>
                <a:sym typeface="Century Gothic"/>
              </a:rPr>
              <a:t>“Planting the tree is the easiest part. Getting the tree to survive the first 5 years is the hardest part.” </a:t>
            </a:r>
            <a:br>
              <a:rPr lang="en-US" sz="1600" b="0" i="0" u="none" strike="noStrike" cap="none">
                <a:solidFill>
                  <a:srgbClr val="458A50"/>
                </a:solidFill>
                <a:latin typeface="Century Gothic"/>
                <a:ea typeface="Century Gothic"/>
                <a:cs typeface="Century Gothic"/>
                <a:sym typeface="Century Gothic"/>
              </a:rPr>
            </a:br>
            <a:r>
              <a:rPr lang="en-US" sz="1600" b="0" i="0" u="none" strike="noStrike" cap="none">
                <a:solidFill>
                  <a:srgbClr val="458A50"/>
                </a:solidFill>
                <a:latin typeface="Century Gothic"/>
                <a:ea typeface="Century Gothic"/>
                <a:cs typeface="Century Gothic"/>
                <a:sym typeface="Century Gothic"/>
              </a:rPr>
              <a:t>Lamonte Garber, Stroud Water Research Center</a:t>
            </a:r>
            <a:endParaRPr sz="1400" b="0" i="0" u="none" strike="noStrike" cap="none">
              <a:solidFill>
                <a:srgbClr val="000000"/>
              </a:solidFill>
              <a:latin typeface="Arial"/>
              <a:ea typeface="Arial"/>
              <a:cs typeface="Arial"/>
              <a:sym typeface="Arial"/>
            </a:endParaRPr>
          </a:p>
        </p:txBody>
      </p:sp>
      <p:sp>
        <p:nvSpPr>
          <p:cNvPr id="261" name="Google Shape;261;p10"/>
          <p:cNvSpPr/>
          <p:nvPr/>
        </p:nvSpPr>
        <p:spPr>
          <a:xfrm>
            <a:off x="372860" y="5166410"/>
            <a:ext cx="518159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458A50"/>
                </a:solidFill>
                <a:latin typeface="Century Gothic"/>
                <a:ea typeface="Century Gothic"/>
                <a:cs typeface="Century Gothic"/>
                <a:sym typeface="Century Gothic"/>
              </a:rPr>
              <a:t>“I have seen many planting projects fail due to lack of maintenance…”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458A50"/>
                </a:solidFill>
                <a:latin typeface="Century Gothic"/>
                <a:ea typeface="Century Gothic"/>
                <a:cs typeface="Century Gothic"/>
                <a:sym typeface="Century Gothic"/>
              </a:rPr>
              <a:t>Craig Highfield, Chesapeake Forests</a:t>
            </a:r>
            <a:endParaRPr sz="1400" b="0" i="0" u="none" strike="noStrike" cap="none">
              <a:solidFill>
                <a:srgbClr val="000000"/>
              </a:solidFill>
              <a:latin typeface="Arial"/>
              <a:ea typeface="Arial"/>
              <a:cs typeface="Arial"/>
              <a:sym typeface="Arial"/>
            </a:endParaRPr>
          </a:p>
        </p:txBody>
      </p:sp>
      <p:grpSp>
        <p:nvGrpSpPr>
          <p:cNvPr id="262" name="Google Shape;262;p10"/>
          <p:cNvGrpSpPr/>
          <p:nvPr/>
        </p:nvGrpSpPr>
        <p:grpSpPr>
          <a:xfrm>
            <a:off x="-1" y="6258465"/>
            <a:ext cx="8944709" cy="369332"/>
            <a:chOff x="-1" y="6258465"/>
            <a:chExt cx="10444654" cy="369332"/>
          </a:xfrm>
        </p:grpSpPr>
        <p:sp>
          <p:nvSpPr>
            <p:cNvPr id="263" name="Google Shape;263;p10"/>
            <p:cNvSpPr/>
            <p:nvPr/>
          </p:nvSpPr>
          <p:spPr>
            <a:xfrm>
              <a:off x="6270212" y="6269566"/>
              <a:ext cx="41744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Green Collar Workforce</a:t>
              </a:r>
              <a:endParaRPr sz="1400" b="0" i="0" u="none" strike="noStrike" cap="none">
                <a:solidFill>
                  <a:srgbClr val="000000"/>
                </a:solidFill>
                <a:latin typeface="Arial"/>
                <a:ea typeface="Arial"/>
                <a:cs typeface="Arial"/>
                <a:sym typeface="Arial"/>
              </a:endParaRPr>
            </a:p>
          </p:txBody>
        </p:sp>
        <p:sp>
          <p:nvSpPr>
            <p:cNvPr id="264" name="Google Shape;264;p10"/>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10"/>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266" name="Google Shape;266;p10" descr="A picture containing grass, outdoor, tree, sport&#10;&#10;Description automatically generated"/>
          <p:cNvPicPr preferRelativeResize="0"/>
          <p:nvPr/>
        </p:nvPicPr>
        <p:blipFill rotWithShape="1">
          <a:blip r:embed="rId3">
            <a:alphaModFix/>
          </a:blip>
          <a:srcRect/>
          <a:stretch/>
        </p:blipFill>
        <p:spPr>
          <a:xfrm>
            <a:off x="-1" y="2125651"/>
            <a:ext cx="4038601" cy="2692401"/>
          </a:xfrm>
          <a:prstGeom prst="rect">
            <a:avLst/>
          </a:prstGeom>
          <a:noFill/>
          <a:ln>
            <a:noFill/>
          </a:ln>
        </p:spPr>
      </p:pic>
      <p:sp>
        <p:nvSpPr>
          <p:cNvPr id="267" name="Google Shape;267;p10"/>
          <p:cNvSpPr txBox="1"/>
          <p:nvPr/>
        </p:nvSpPr>
        <p:spPr>
          <a:xfrm>
            <a:off x="4267978" y="2258310"/>
            <a:ext cx="7770848" cy="23871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Your community’s rain gardens, bioswales, and tree buffers need inspection and maintenance to ensure that they are operating properly and still contributing benefits to your community. By contracting with local businesses and workforce development programs, you benefit your community. Verification, inspection, and mapping of best management practices can also bridge the workload gaps during the slow seasons, like summer and winter.</a:t>
            </a:r>
            <a:endParaRPr sz="1400" b="0" i="0" u="none" strike="noStrike" cap="none">
              <a:solidFill>
                <a:srgbClr val="000000"/>
              </a:solidFill>
              <a:latin typeface="Arial"/>
              <a:ea typeface="Arial"/>
              <a:cs typeface="Arial"/>
              <a:sym typeface="Arial"/>
            </a:endParaRPr>
          </a:p>
        </p:txBody>
      </p:sp>
      <p:pic>
        <p:nvPicPr>
          <p:cNvPr id="268" name="Google Shape;268;p10"/>
          <p:cNvPicPr preferRelativeResize="0"/>
          <p:nvPr/>
        </p:nvPicPr>
        <p:blipFill rotWithShape="1">
          <a:blip r:embed="rId4">
            <a:alphaModFix/>
          </a:blip>
          <a:srcRect/>
          <a:stretch/>
        </p:blipFill>
        <p:spPr>
          <a:xfrm>
            <a:off x="11277600" y="0"/>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1" descr="A picture containing sky, building, outdoor, road&#10;&#10;Description automatically generated"/>
          <p:cNvPicPr preferRelativeResize="0"/>
          <p:nvPr/>
        </p:nvPicPr>
        <p:blipFill rotWithShape="1">
          <a:blip r:embed="rId3">
            <a:alphaModFix/>
          </a:blip>
          <a:srcRect l="31233" r="34552"/>
          <a:stretch/>
        </p:blipFill>
        <p:spPr>
          <a:xfrm>
            <a:off x="8686801" y="0"/>
            <a:ext cx="3505199" cy="6858000"/>
          </a:xfrm>
          <a:prstGeom prst="rect">
            <a:avLst/>
          </a:prstGeom>
          <a:noFill/>
          <a:ln>
            <a:noFill/>
          </a:ln>
        </p:spPr>
      </p:pic>
      <p:sp>
        <p:nvSpPr>
          <p:cNvPr id="275" name="Google Shape;275;p11"/>
          <p:cNvSpPr/>
          <p:nvPr/>
        </p:nvSpPr>
        <p:spPr>
          <a:xfrm>
            <a:off x="-1" y="152806"/>
            <a:ext cx="4984596"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11"/>
          <p:cNvSpPr txBox="1">
            <a:spLocks noGrp="1"/>
          </p:cNvSpPr>
          <p:nvPr>
            <p:ph type="title"/>
          </p:nvPr>
        </p:nvSpPr>
        <p:spPr>
          <a:xfrm>
            <a:off x="139838" y="-11723"/>
            <a:ext cx="4070655"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Green Buildings</a:t>
            </a:r>
            <a:endParaRPr/>
          </a:p>
        </p:txBody>
      </p:sp>
      <p:sp>
        <p:nvSpPr>
          <p:cNvPr id="277" name="Google Shape;277;p11"/>
          <p:cNvSpPr txBox="1">
            <a:spLocks noGrp="1"/>
          </p:cNvSpPr>
          <p:nvPr>
            <p:ph type="body" idx="1"/>
          </p:nvPr>
        </p:nvSpPr>
        <p:spPr>
          <a:xfrm>
            <a:off x="112643" y="875805"/>
            <a:ext cx="8574158" cy="538903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accent1"/>
              </a:buClr>
              <a:buSzPts val="2000"/>
              <a:buNone/>
            </a:pPr>
            <a:r>
              <a:rPr lang="en-US" sz="2000">
                <a:solidFill>
                  <a:schemeClr val="accent1"/>
                </a:solidFill>
              </a:rPr>
              <a:t>Green construction </a:t>
            </a:r>
            <a:r>
              <a:rPr lang="en-US" sz="2000">
                <a:solidFill>
                  <a:srgbClr val="458A50"/>
                </a:solidFill>
              </a:rPr>
              <a:t>is the practice using processes that are environmentally responsible and resource efficient when erecting buildings. </a:t>
            </a:r>
            <a:r>
              <a:rPr lang="en-US" sz="2000"/>
              <a:t>There are national sustainability certifications, like the Leadership in Energy and Environmental Design (LEED) sustainability rating. The U.S. General Services Administration requires all Federal new construction and major renovation projects to meet LEED Gold standards. Many private developers pursue LEED certification to advertise their green credentials to the public.</a:t>
            </a:r>
            <a:br>
              <a:rPr lang="en-US" sz="2000"/>
            </a:br>
            <a:endParaRPr sz="2000"/>
          </a:p>
          <a:p>
            <a:pPr marL="0" lvl="0" indent="0" algn="l" rtl="0">
              <a:lnSpc>
                <a:spcPct val="120000"/>
              </a:lnSpc>
              <a:spcBef>
                <a:spcPts val="1000"/>
              </a:spcBef>
              <a:spcAft>
                <a:spcPts val="0"/>
              </a:spcAft>
              <a:buClr>
                <a:schemeClr val="dk1"/>
              </a:buClr>
              <a:buSzPts val="2000"/>
              <a:buNone/>
            </a:pPr>
            <a:r>
              <a:rPr lang="en-US" sz="2000"/>
              <a:t>Earning a LEED certified, Silver, Gold, or Platinum status requires workers with knowledge of energy and water efficiency, green landscaping, and low-impact materials. These workers include architects, engineers, urban planners, construction laborers, electricians, plumbers, roofers, and more. </a:t>
            </a:r>
            <a:endParaRPr/>
          </a:p>
        </p:txBody>
      </p:sp>
      <p:grpSp>
        <p:nvGrpSpPr>
          <p:cNvPr id="278" name="Google Shape;278;p11"/>
          <p:cNvGrpSpPr/>
          <p:nvPr/>
        </p:nvGrpSpPr>
        <p:grpSpPr>
          <a:xfrm>
            <a:off x="-1" y="6258465"/>
            <a:ext cx="8944709" cy="369332"/>
            <a:chOff x="-1" y="6258465"/>
            <a:chExt cx="10444654" cy="369332"/>
          </a:xfrm>
        </p:grpSpPr>
        <p:sp>
          <p:nvSpPr>
            <p:cNvPr id="279" name="Google Shape;279;p11"/>
            <p:cNvSpPr/>
            <p:nvPr/>
          </p:nvSpPr>
          <p:spPr>
            <a:xfrm>
              <a:off x="6270212" y="6269566"/>
              <a:ext cx="41744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Green Collar Workforce</a:t>
              </a:r>
              <a:endParaRPr sz="1400" b="0" i="0" u="none" strike="noStrike" cap="none">
                <a:solidFill>
                  <a:srgbClr val="000000"/>
                </a:solidFill>
                <a:latin typeface="Arial"/>
                <a:ea typeface="Arial"/>
                <a:cs typeface="Arial"/>
                <a:sym typeface="Arial"/>
              </a:endParaRPr>
            </a:p>
          </p:txBody>
        </p:sp>
        <p:sp>
          <p:nvSpPr>
            <p:cNvPr id="280" name="Google Shape;280;p11"/>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11"/>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282" name="Google Shape;282;p11"/>
          <p:cNvPicPr preferRelativeResize="0"/>
          <p:nvPr/>
        </p:nvPicPr>
        <p:blipFill rotWithShape="1">
          <a:blip r:embed="rId4">
            <a:alphaModFix/>
          </a:blip>
          <a:srcRect/>
          <a:stretch/>
        </p:blipFill>
        <p:spPr>
          <a:xfrm>
            <a:off x="11277600" y="0"/>
            <a:ext cx="914400" cy="91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2" descr="A wind turbine in a field&#10;&#10;Description automatically generated with medium confidence"/>
          <p:cNvPicPr preferRelativeResize="0"/>
          <p:nvPr/>
        </p:nvPicPr>
        <p:blipFill rotWithShape="1">
          <a:blip r:embed="rId3">
            <a:alphaModFix/>
          </a:blip>
          <a:srcRect l="35106" r="3415"/>
          <a:stretch/>
        </p:blipFill>
        <p:spPr>
          <a:xfrm>
            <a:off x="5861538" y="0"/>
            <a:ext cx="6330462" cy="6858000"/>
          </a:xfrm>
          <a:prstGeom prst="rect">
            <a:avLst/>
          </a:prstGeom>
          <a:noFill/>
          <a:ln>
            <a:noFill/>
          </a:ln>
        </p:spPr>
      </p:pic>
      <p:sp>
        <p:nvSpPr>
          <p:cNvPr id="289" name="Google Shape;289;p12"/>
          <p:cNvSpPr/>
          <p:nvPr/>
        </p:nvSpPr>
        <p:spPr>
          <a:xfrm>
            <a:off x="-1" y="152806"/>
            <a:ext cx="4984596"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12"/>
          <p:cNvSpPr txBox="1">
            <a:spLocks noGrp="1"/>
          </p:cNvSpPr>
          <p:nvPr>
            <p:ph type="title"/>
          </p:nvPr>
        </p:nvSpPr>
        <p:spPr>
          <a:xfrm>
            <a:off x="139838" y="-11723"/>
            <a:ext cx="2815235"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Clean Energy</a:t>
            </a:r>
            <a:endParaRPr/>
          </a:p>
        </p:txBody>
      </p:sp>
      <p:sp>
        <p:nvSpPr>
          <p:cNvPr id="291" name="Google Shape;291;p12"/>
          <p:cNvSpPr txBox="1">
            <a:spLocks noGrp="1"/>
          </p:cNvSpPr>
          <p:nvPr>
            <p:ph type="body" idx="1"/>
          </p:nvPr>
        </p:nvSpPr>
        <p:spPr>
          <a:xfrm>
            <a:off x="112643" y="875805"/>
            <a:ext cx="5257112" cy="538903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In the United States, </a:t>
            </a:r>
            <a:r>
              <a:rPr lang="en-US" sz="2000">
                <a:solidFill>
                  <a:schemeClr val="accent1"/>
                </a:solidFill>
              </a:rPr>
              <a:t>clean energy </a:t>
            </a:r>
            <a:r>
              <a:rPr lang="en-US" sz="2000">
                <a:solidFill>
                  <a:srgbClr val="458A50"/>
                </a:solidFill>
              </a:rPr>
              <a:t>jobs outnumbered total fossil fuel employment by more than 3 to 1 in 2019. </a:t>
            </a:r>
            <a:r>
              <a:rPr lang="en-US" sz="2000"/>
              <a:t>Clean energy is thriving worldwide but is also a large employer within the Chesapeake Bay watershed states. NY, PA, VA, and MD were in the top 15 states with the highest number of clean energy jobs, including in the sectors of renewable energy, grids and storage, energy efficiency, clean fuels, and clean vehicles. MD and DE were both in the top five states with the highest number of clean energy jobs per capita.</a:t>
            </a:r>
            <a:endParaRPr/>
          </a:p>
        </p:txBody>
      </p:sp>
      <p:sp>
        <p:nvSpPr>
          <p:cNvPr id="292" name="Google Shape;292;p12"/>
          <p:cNvSpPr txBox="1"/>
          <p:nvPr/>
        </p:nvSpPr>
        <p:spPr>
          <a:xfrm>
            <a:off x="6318738" y="4740521"/>
            <a:ext cx="5416061"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The wind turbine pictured here is one of 50 wind turbines spread over 3 “farms” in Madison County (NY).</a:t>
            </a:r>
            <a:endParaRPr sz="1400" b="0" i="0" u="none" strike="noStrike" cap="none">
              <a:solidFill>
                <a:srgbClr val="000000"/>
              </a:solidFill>
              <a:latin typeface="Arial"/>
              <a:ea typeface="Arial"/>
              <a:cs typeface="Arial"/>
              <a:sym typeface="Arial"/>
            </a:endParaRPr>
          </a:p>
        </p:txBody>
      </p:sp>
      <p:grpSp>
        <p:nvGrpSpPr>
          <p:cNvPr id="293" name="Google Shape;293;p12"/>
          <p:cNvGrpSpPr/>
          <p:nvPr/>
        </p:nvGrpSpPr>
        <p:grpSpPr>
          <a:xfrm>
            <a:off x="-1" y="6258465"/>
            <a:ext cx="8944709" cy="369332"/>
            <a:chOff x="-1" y="6258465"/>
            <a:chExt cx="10444654" cy="369332"/>
          </a:xfrm>
        </p:grpSpPr>
        <p:sp>
          <p:nvSpPr>
            <p:cNvPr id="294" name="Google Shape;294;p12"/>
            <p:cNvSpPr/>
            <p:nvPr/>
          </p:nvSpPr>
          <p:spPr>
            <a:xfrm>
              <a:off x="6270212" y="6269566"/>
              <a:ext cx="41744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Green Collar Workforce</a:t>
              </a:r>
              <a:endParaRPr sz="1400" b="0" i="0" u="none" strike="noStrike" cap="none">
                <a:solidFill>
                  <a:srgbClr val="000000"/>
                </a:solidFill>
                <a:latin typeface="Arial"/>
                <a:ea typeface="Arial"/>
                <a:cs typeface="Arial"/>
                <a:sym typeface="Arial"/>
              </a:endParaRPr>
            </a:p>
          </p:txBody>
        </p:sp>
        <p:sp>
          <p:nvSpPr>
            <p:cNvPr id="295" name="Google Shape;295;p12"/>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12"/>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297" name="Google Shape;297;p12"/>
          <p:cNvPicPr preferRelativeResize="0"/>
          <p:nvPr/>
        </p:nvPicPr>
        <p:blipFill rotWithShape="1">
          <a:blip r:embed="rId4">
            <a:alphaModFix/>
          </a:blip>
          <a:srcRect/>
          <a:stretch/>
        </p:blipFill>
        <p:spPr>
          <a:xfrm>
            <a:off x="11277600" y="0"/>
            <a:ext cx="914400" cy="91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3" descr="A picture containing tree, outdoor, nature, river&#10;&#10;Description automatically generated"/>
          <p:cNvPicPr preferRelativeResize="0"/>
          <p:nvPr/>
        </p:nvPicPr>
        <p:blipFill rotWithShape="1">
          <a:blip r:embed="rId3">
            <a:alphaModFix/>
          </a:blip>
          <a:srcRect l="20374" r="20374"/>
          <a:stretch/>
        </p:blipFill>
        <p:spPr>
          <a:xfrm>
            <a:off x="6090687" y="0"/>
            <a:ext cx="6101313" cy="6858000"/>
          </a:xfrm>
          <a:prstGeom prst="rect">
            <a:avLst/>
          </a:prstGeom>
          <a:noFill/>
          <a:ln>
            <a:noFill/>
          </a:ln>
        </p:spPr>
      </p:pic>
      <p:sp>
        <p:nvSpPr>
          <p:cNvPr id="304" name="Google Shape;304;p13"/>
          <p:cNvSpPr txBox="1"/>
          <p:nvPr/>
        </p:nvSpPr>
        <p:spPr>
          <a:xfrm>
            <a:off x="478560" y="2459504"/>
            <a:ext cx="5554978"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Diversity as an Asset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Let’s look at how a diverse and inclusive workforce makes 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community stronger.</a:t>
            </a:r>
            <a:endParaRPr sz="1400" b="0" i="0" u="none" strike="noStrike" cap="none">
              <a:solidFill>
                <a:srgbClr val="000000"/>
              </a:solidFill>
              <a:latin typeface="Arial"/>
              <a:ea typeface="Arial"/>
              <a:cs typeface="Arial"/>
              <a:sym typeface="Arial"/>
            </a:endParaRPr>
          </a:p>
        </p:txBody>
      </p:sp>
      <p:pic>
        <p:nvPicPr>
          <p:cNvPr id="305" name="Google Shape;305;p13" descr="A picture containing tree, person, outdoor, people&#10;&#10;Description automatically generated"/>
          <p:cNvPicPr preferRelativeResize="0"/>
          <p:nvPr/>
        </p:nvPicPr>
        <p:blipFill rotWithShape="1">
          <a:blip r:embed="rId4">
            <a:alphaModFix/>
          </a:blip>
          <a:srcRect l="18874" r="21873"/>
          <a:stretch/>
        </p:blipFill>
        <p:spPr>
          <a:xfrm>
            <a:off x="6090686" y="0"/>
            <a:ext cx="6101314"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4"/>
          <p:cNvSpPr/>
          <p:nvPr/>
        </p:nvSpPr>
        <p:spPr>
          <a:xfrm>
            <a:off x="0" y="151277"/>
            <a:ext cx="5962918"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14"/>
          <p:cNvSpPr txBox="1">
            <a:spLocks noGrp="1"/>
          </p:cNvSpPr>
          <p:nvPr>
            <p:ph type="title"/>
          </p:nvPr>
        </p:nvSpPr>
        <p:spPr>
          <a:xfrm>
            <a:off x="139838" y="0"/>
            <a:ext cx="5647645"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Benefits of Diversity</a:t>
            </a:r>
            <a:endParaRPr/>
          </a:p>
        </p:txBody>
      </p:sp>
      <p:grpSp>
        <p:nvGrpSpPr>
          <p:cNvPr id="313" name="Google Shape;313;p14"/>
          <p:cNvGrpSpPr/>
          <p:nvPr/>
        </p:nvGrpSpPr>
        <p:grpSpPr>
          <a:xfrm>
            <a:off x="-1" y="6258465"/>
            <a:ext cx="7302322" cy="369332"/>
            <a:chOff x="-1" y="6258465"/>
            <a:chExt cx="8526854" cy="369332"/>
          </a:xfrm>
        </p:grpSpPr>
        <p:sp>
          <p:nvSpPr>
            <p:cNvPr id="314" name="Google Shape;314;p14"/>
            <p:cNvSpPr/>
            <p:nvPr/>
          </p:nvSpPr>
          <p:spPr>
            <a:xfrm>
              <a:off x="6270212" y="6269566"/>
              <a:ext cx="22566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Diversity</a:t>
              </a:r>
              <a:endParaRPr sz="1400" b="0" i="0" u="none" strike="noStrike" cap="none">
                <a:solidFill>
                  <a:srgbClr val="000000"/>
                </a:solidFill>
                <a:latin typeface="Arial"/>
                <a:ea typeface="Arial"/>
                <a:cs typeface="Arial"/>
                <a:sym typeface="Arial"/>
              </a:endParaRPr>
            </a:p>
          </p:txBody>
        </p:sp>
        <p:sp>
          <p:nvSpPr>
            <p:cNvPr id="315" name="Google Shape;315;p14"/>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14"/>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
        <p:nvSpPr>
          <p:cNvPr id="317" name="Google Shape;317;p14"/>
          <p:cNvSpPr txBox="1">
            <a:spLocks noGrp="1"/>
          </p:cNvSpPr>
          <p:nvPr>
            <p:ph type="body" idx="1"/>
          </p:nvPr>
        </p:nvSpPr>
        <p:spPr>
          <a:xfrm>
            <a:off x="112642" y="875805"/>
            <a:ext cx="12079358" cy="86470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A diverse workforce has a broad base of talents and perspectives. This base allows organizations to thrive in key areas: innovation, adaptability, and connection.</a:t>
            </a:r>
            <a:endParaRPr/>
          </a:p>
        </p:txBody>
      </p:sp>
      <p:sp>
        <p:nvSpPr>
          <p:cNvPr id="318" name="Google Shape;318;p14"/>
          <p:cNvSpPr txBox="1"/>
          <p:nvPr/>
        </p:nvSpPr>
        <p:spPr>
          <a:xfrm>
            <a:off x="631903" y="3954075"/>
            <a:ext cx="299052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 diverse group of workers might have heterogenous ideas because of their varying experiences, allowing the group to “think outside of the box”.</a:t>
            </a:r>
            <a:endParaRPr sz="1400" b="0" i="0" u="none" strike="noStrike" cap="none">
              <a:solidFill>
                <a:srgbClr val="000000"/>
              </a:solidFill>
              <a:latin typeface="Arial"/>
              <a:ea typeface="Arial"/>
              <a:cs typeface="Arial"/>
              <a:sym typeface="Arial"/>
            </a:endParaRPr>
          </a:p>
        </p:txBody>
      </p:sp>
      <p:sp>
        <p:nvSpPr>
          <p:cNvPr id="319" name="Google Shape;319;p14"/>
          <p:cNvSpPr txBox="1"/>
          <p:nvPr/>
        </p:nvSpPr>
        <p:spPr>
          <a:xfrm>
            <a:off x="4600735" y="3954075"/>
            <a:ext cx="2990528"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Similarly, varied experiences help fuel creative solutions to problems, allowing flexibility in the face of disruption.</a:t>
            </a:r>
            <a:endParaRPr sz="1400" b="0" i="0" u="none" strike="noStrike" cap="none">
              <a:solidFill>
                <a:srgbClr val="000000"/>
              </a:solidFill>
              <a:latin typeface="Arial"/>
              <a:ea typeface="Arial"/>
              <a:cs typeface="Arial"/>
              <a:sym typeface="Arial"/>
            </a:endParaRPr>
          </a:p>
        </p:txBody>
      </p:sp>
      <p:sp>
        <p:nvSpPr>
          <p:cNvPr id="320" name="Google Shape;320;p14"/>
          <p:cNvSpPr txBox="1"/>
          <p:nvPr/>
        </p:nvSpPr>
        <p:spPr>
          <a:xfrm>
            <a:off x="8569567" y="3954075"/>
            <a:ext cx="3061556"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Lastly, a multicultural workforce is better able to serve a multicultural community, due to an understanding of language, culture, and shared experiences.</a:t>
            </a:r>
            <a:endParaRPr sz="1400" b="0" i="0" u="none" strike="noStrike" cap="none">
              <a:solidFill>
                <a:srgbClr val="000000"/>
              </a:solidFill>
              <a:latin typeface="Arial"/>
              <a:ea typeface="Arial"/>
              <a:cs typeface="Arial"/>
              <a:sym typeface="Arial"/>
            </a:endParaRPr>
          </a:p>
        </p:txBody>
      </p:sp>
      <p:pic>
        <p:nvPicPr>
          <p:cNvPr id="321" name="Google Shape;321;p14" descr="A close - up of a logo&#10;&#10;Description automatically generated with low confidence"/>
          <p:cNvPicPr preferRelativeResize="0"/>
          <p:nvPr/>
        </p:nvPicPr>
        <p:blipFill rotWithShape="1">
          <a:blip r:embed="rId3">
            <a:alphaModFix/>
          </a:blip>
          <a:srcRect/>
          <a:stretch/>
        </p:blipFill>
        <p:spPr>
          <a:xfrm>
            <a:off x="8764406" y="2088865"/>
            <a:ext cx="2074860" cy="1667467"/>
          </a:xfrm>
          <a:prstGeom prst="rect">
            <a:avLst/>
          </a:prstGeom>
          <a:noFill/>
          <a:ln>
            <a:noFill/>
          </a:ln>
        </p:spPr>
      </p:pic>
      <p:pic>
        <p:nvPicPr>
          <p:cNvPr id="322" name="Google Shape;322;p14" descr="Shape&#10;&#10;Description automatically generated"/>
          <p:cNvPicPr preferRelativeResize="0"/>
          <p:nvPr/>
        </p:nvPicPr>
        <p:blipFill rotWithShape="1">
          <a:blip r:embed="rId4">
            <a:alphaModFix/>
          </a:blip>
          <a:srcRect/>
          <a:stretch/>
        </p:blipFill>
        <p:spPr>
          <a:xfrm>
            <a:off x="5042337" y="2038686"/>
            <a:ext cx="1659921" cy="1667466"/>
          </a:xfrm>
          <a:prstGeom prst="rect">
            <a:avLst/>
          </a:prstGeom>
          <a:noFill/>
          <a:ln>
            <a:noFill/>
          </a:ln>
        </p:spPr>
      </p:pic>
      <p:pic>
        <p:nvPicPr>
          <p:cNvPr id="323" name="Google Shape;323;p14" descr="Icon&#10;&#10;Description automatically generated"/>
          <p:cNvPicPr preferRelativeResize="0"/>
          <p:nvPr/>
        </p:nvPicPr>
        <p:blipFill rotWithShape="1">
          <a:blip r:embed="rId5">
            <a:alphaModFix/>
          </a:blip>
          <a:srcRect/>
          <a:stretch/>
        </p:blipFill>
        <p:spPr>
          <a:xfrm>
            <a:off x="1192678" y="2088865"/>
            <a:ext cx="1021604" cy="15518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5" descr="A picture containing person, indoor, people, group&#10;&#10;Description automatically generated"/>
          <p:cNvPicPr preferRelativeResize="0"/>
          <p:nvPr/>
        </p:nvPicPr>
        <p:blipFill rotWithShape="1">
          <a:blip r:embed="rId3">
            <a:alphaModFix/>
          </a:blip>
          <a:srcRect l="21045" r="30076"/>
          <a:stretch/>
        </p:blipFill>
        <p:spPr>
          <a:xfrm>
            <a:off x="0" y="0"/>
            <a:ext cx="5033060" cy="6858000"/>
          </a:xfrm>
          <a:prstGeom prst="rect">
            <a:avLst/>
          </a:prstGeom>
          <a:noFill/>
          <a:ln>
            <a:noFill/>
          </a:ln>
        </p:spPr>
      </p:pic>
      <p:sp>
        <p:nvSpPr>
          <p:cNvPr id="330" name="Google Shape;330;p15"/>
          <p:cNvSpPr/>
          <p:nvPr/>
        </p:nvSpPr>
        <p:spPr>
          <a:xfrm>
            <a:off x="0" y="151277"/>
            <a:ext cx="5962918"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p15"/>
          <p:cNvSpPr txBox="1">
            <a:spLocks noGrp="1"/>
          </p:cNvSpPr>
          <p:nvPr>
            <p:ph type="title"/>
          </p:nvPr>
        </p:nvSpPr>
        <p:spPr>
          <a:xfrm>
            <a:off x="139838" y="0"/>
            <a:ext cx="5647645"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Environmental Justice</a:t>
            </a:r>
            <a:endParaRPr/>
          </a:p>
        </p:txBody>
      </p:sp>
      <p:grpSp>
        <p:nvGrpSpPr>
          <p:cNvPr id="332" name="Google Shape;332;p15"/>
          <p:cNvGrpSpPr/>
          <p:nvPr/>
        </p:nvGrpSpPr>
        <p:grpSpPr>
          <a:xfrm>
            <a:off x="-1" y="6258465"/>
            <a:ext cx="7302322" cy="369332"/>
            <a:chOff x="-1" y="6258465"/>
            <a:chExt cx="8526854" cy="369332"/>
          </a:xfrm>
        </p:grpSpPr>
        <p:sp>
          <p:nvSpPr>
            <p:cNvPr id="333" name="Google Shape;333;p15"/>
            <p:cNvSpPr/>
            <p:nvPr/>
          </p:nvSpPr>
          <p:spPr>
            <a:xfrm>
              <a:off x="6270212" y="6269566"/>
              <a:ext cx="22566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Diversity</a:t>
              </a:r>
              <a:endParaRPr sz="1400" b="0" i="0" u="none" strike="noStrike" cap="none">
                <a:solidFill>
                  <a:srgbClr val="000000"/>
                </a:solidFill>
                <a:latin typeface="Arial"/>
                <a:ea typeface="Arial"/>
                <a:cs typeface="Arial"/>
                <a:sym typeface="Arial"/>
              </a:endParaRPr>
            </a:p>
          </p:txBody>
        </p:sp>
        <p:sp>
          <p:nvSpPr>
            <p:cNvPr id="334" name="Google Shape;334;p15"/>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p15"/>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
        <p:nvSpPr>
          <p:cNvPr id="336" name="Google Shape;336;p15"/>
          <p:cNvSpPr txBox="1">
            <a:spLocks noGrp="1"/>
          </p:cNvSpPr>
          <p:nvPr>
            <p:ph type="body" idx="1"/>
          </p:nvPr>
        </p:nvSpPr>
        <p:spPr>
          <a:xfrm>
            <a:off x="5208494" y="760553"/>
            <a:ext cx="6843668" cy="550428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accent1"/>
              </a:buClr>
              <a:buSzPts val="1800"/>
              <a:buNone/>
            </a:pPr>
            <a:r>
              <a:rPr lang="en-US" sz="1800">
                <a:solidFill>
                  <a:schemeClr val="accent1"/>
                </a:solidFill>
              </a:rPr>
              <a:t>Environmental justice </a:t>
            </a:r>
            <a:r>
              <a:rPr lang="en-US" sz="1800"/>
              <a:t>is the fair treatment and meaningful involvement of all people regardless of race, color, national origin, or income, with respect to the development, implementation, and enforcement of environmental laws, regulations, and policies. </a:t>
            </a:r>
            <a:endParaRPr/>
          </a:p>
          <a:p>
            <a:pPr marL="0" lvl="0" indent="0" algn="l" rtl="0">
              <a:lnSpc>
                <a:spcPct val="120000"/>
              </a:lnSpc>
              <a:spcBef>
                <a:spcPts val="1000"/>
              </a:spcBef>
              <a:spcAft>
                <a:spcPts val="0"/>
              </a:spcAft>
              <a:buClr>
                <a:schemeClr val="dk1"/>
              </a:buClr>
              <a:buSzPts val="1800"/>
              <a:buNone/>
            </a:pPr>
            <a:endParaRPr sz="1800"/>
          </a:p>
          <a:p>
            <a:pPr marL="0" lvl="0" indent="0" algn="l" rtl="0">
              <a:lnSpc>
                <a:spcPct val="120000"/>
              </a:lnSpc>
              <a:spcBef>
                <a:spcPts val="1000"/>
              </a:spcBef>
              <a:spcAft>
                <a:spcPts val="0"/>
              </a:spcAft>
              <a:buClr>
                <a:schemeClr val="dk1"/>
              </a:buClr>
              <a:buSzPts val="1800"/>
              <a:buNone/>
            </a:pPr>
            <a:r>
              <a:rPr lang="en-US" sz="1800"/>
              <a:t>Increasing diversity and inclusion within environmental organizations and agencies in the watershed is one step towards addressing environmental justice concerns and increasing meaningful involvement of underrepresented communities. Reflecting your community’s diversity within your organization or agency includes perspectives that represent the community’s experiences. Since environmental stressors tend to affect underrepresented and underserved communities first and hardest, including their voices is vital to achieving justice.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6"/>
          <p:cNvSpPr txBox="1"/>
          <p:nvPr/>
        </p:nvSpPr>
        <p:spPr>
          <a:xfrm>
            <a:off x="535710" y="1813173"/>
            <a:ext cx="5419041" cy="2800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Education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K-12 education and targeted training programs are essential in developing a workforce tied to the green economy.</a:t>
            </a:r>
            <a:endParaRPr sz="1400" b="0" i="0" u="none" strike="noStrike" cap="none">
              <a:solidFill>
                <a:srgbClr val="000000"/>
              </a:solidFill>
              <a:latin typeface="Arial"/>
              <a:ea typeface="Arial"/>
              <a:cs typeface="Arial"/>
              <a:sym typeface="Arial"/>
            </a:endParaRPr>
          </a:p>
        </p:txBody>
      </p:sp>
      <p:pic>
        <p:nvPicPr>
          <p:cNvPr id="343" name="Google Shape;343;p16" descr="A picture containing person, outdoor, people, crowd&#10;&#10;Description automatically generated"/>
          <p:cNvPicPr preferRelativeResize="0"/>
          <p:nvPr/>
        </p:nvPicPr>
        <p:blipFill rotWithShape="1">
          <a:blip r:embed="rId3">
            <a:alphaModFix/>
          </a:blip>
          <a:srcRect l="16716" r="24030"/>
          <a:stretch/>
        </p:blipFill>
        <p:spPr>
          <a:xfrm>
            <a:off x="6096000" y="0"/>
            <a:ext cx="6101312"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17"/>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K-12 Education</a:t>
            </a:r>
            <a:endParaRPr/>
          </a:p>
        </p:txBody>
      </p:sp>
      <p:sp>
        <p:nvSpPr>
          <p:cNvPr id="351" name="Google Shape;351;p17"/>
          <p:cNvSpPr txBox="1">
            <a:spLocks noGrp="1"/>
          </p:cNvSpPr>
          <p:nvPr>
            <p:ph type="body" idx="1"/>
          </p:nvPr>
        </p:nvSpPr>
        <p:spPr>
          <a:xfrm>
            <a:off x="112643" y="1003162"/>
            <a:ext cx="12079358" cy="2109819"/>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Enhancing formal and informal education about the watershed builds a foundation for greater understanding and improved stewardship, and capacity to produce future scientists, managers, and members of a dynamic and innovative workforce. Investments in education are a proven economic development tool because they attract development, new residents, businesses and top earners.</a:t>
            </a:r>
            <a:endParaRPr/>
          </a:p>
        </p:txBody>
      </p:sp>
      <p:grpSp>
        <p:nvGrpSpPr>
          <p:cNvPr id="352" name="Google Shape;352;p17"/>
          <p:cNvGrpSpPr/>
          <p:nvPr/>
        </p:nvGrpSpPr>
        <p:grpSpPr>
          <a:xfrm>
            <a:off x="-1" y="6258465"/>
            <a:ext cx="7328080" cy="369332"/>
            <a:chOff x="-1" y="6258465"/>
            <a:chExt cx="8556931" cy="369332"/>
          </a:xfrm>
        </p:grpSpPr>
        <p:sp>
          <p:nvSpPr>
            <p:cNvPr id="353" name="Google Shape;353;p17"/>
            <p:cNvSpPr/>
            <p:nvPr/>
          </p:nvSpPr>
          <p:spPr>
            <a:xfrm>
              <a:off x="6270212" y="6269566"/>
              <a:ext cx="2286718"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Education</a:t>
              </a:r>
              <a:endParaRPr sz="1400" b="0" i="0" u="none" strike="noStrike" cap="none">
                <a:solidFill>
                  <a:srgbClr val="000000"/>
                </a:solidFill>
                <a:latin typeface="Arial"/>
                <a:ea typeface="Arial"/>
                <a:cs typeface="Arial"/>
                <a:sym typeface="Arial"/>
              </a:endParaRPr>
            </a:p>
          </p:txBody>
        </p:sp>
        <p:sp>
          <p:nvSpPr>
            <p:cNvPr id="354" name="Google Shape;354;p17"/>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17"/>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356" name="Google Shape;356;p17" descr="A path with trees on the side of a building&#10;&#10;Description automatically generated"/>
          <p:cNvPicPr preferRelativeResize="0"/>
          <p:nvPr/>
        </p:nvPicPr>
        <p:blipFill rotWithShape="1">
          <a:blip r:embed="rId3">
            <a:alphaModFix/>
          </a:blip>
          <a:srcRect/>
          <a:stretch/>
        </p:blipFill>
        <p:spPr>
          <a:xfrm>
            <a:off x="0" y="3491902"/>
            <a:ext cx="4159405" cy="2772936"/>
          </a:xfrm>
          <a:prstGeom prst="rect">
            <a:avLst/>
          </a:prstGeom>
          <a:noFill/>
          <a:ln>
            <a:noFill/>
          </a:ln>
        </p:spPr>
      </p:pic>
      <p:sp>
        <p:nvSpPr>
          <p:cNvPr id="357" name="Google Shape;357;p17"/>
          <p:cNvSpPr/>
          <p:nvPr/>
        </p:nvSpPr>
        <p:spPr>
          <a:xfrm>
            <a:off x="-1" y="3472979"/>
            <a:ext cx="4159405" cy="4430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Case study: Richmond, VA</a:t>
            </a:r>
            <a:endParaRPr sz="1400" b="0" i="0" u="none" strike="noStrike" cap="none">
              <a:solidFill>
                <a:srgbClr val="000000"/>
              </a:solidFill>
              <a:latin typeface="Arial"/>
              <a:ea typeface="Arial"/>
              <a:cs typeface="Arial"/>
              <a:sym typeface="Arial"/>
            </a:endParaRPr>
          </a:p>
        </p:txBody>
      </p:sp>
      <p:sp>
        <p:nvSpPr>
          <p:cNvPr id="358" name="Google Shape;358;p17"/>
          <p:cNvSpPr txBox="1"/>
          <p:nvPr/>
        </p:nvSpPr>
        <p:spPr>
          <a:xfrm>
            <a:off x="4404732" y="3473751"/>
            <a:ext cx="7787268"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“Taking a School by Storm”</a:t>
            </a:r>
            <a:r>
              <a:rPr lang="en-US" sz="1800" b="0" i="0" u="none" strike="noStrike" cap="none">
                <a:solidFill>
                  <a:schemeClr val="dk1"/>
                </a:solidFill>
                <a:latin typeface="Century Gothic"/>
                <a:ea typeface="Century Gothic"/>
                <a:cs typeface="Century Gothic"/>
                <a:sym typeface="Century Gothic"/>
              </a:rPr>
              <a:t> is a schoolyard retrofit project at Binford Middle School. It reduces stormwater runoff using several methods, including a rain garden with a collaboratively-designed rain harvesting sculpture. Through this hands-on project, students were exposed to the career paths of architect, land use planner, hydrologist, and more.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The project was funded with $200,000 awarded by the by National Fish and Wildlife Foundation through the EPA’s Small Watershed Grants Program.</a:t>
            </a:r>
            <a:endParaRPr sz="1400" b="0" i="0" u="none" strike="noStrike" cap="none">
              <a:solidFill>
                <a:srgbClr val="000000"/>
              </a:solidFill>
              <a:latin typeface="Arial"/>
              <a:ea typeface="Arial"/>
              <a:cs typeface="Arial"/>
              <a:sym typeface="Arial"/>
            </a:endParaRPr>
          </a:p>
        </p:txBody>
      </p:sp>
      <p:pic>
        <p:nvPicPr>
          <p:cNvPr id="359" name="Google Shape;359;p17"/>
          <p:cNvPicPr preferRelativeResize="0"/>
          <p:nvPr/>
        </p:nvPicPr>
        <p:blipFill rotWithShape="1">
          <a:blip r:embed="rId5">
            <a:alphaModFix/>
          </a:blip>
          <a:srcRect/>
          <a:stretch/>
        </p:blipFill>
        <p:spPr>
          <a:xfrm>
            <a:off x="11277600" y="0"/>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p18"/>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Job Training</a:t>
            </a:r>
            <a:endParaRPr/>
          </a:p>
        </p:txBody>
      </p:sp>
      <p:sp>
        <p:nvSpPr>
          <p:cNvPr id="367" name="Google Shape;367;p18"/>
          <p:cNvSpPr txBox="1">
            <a:spLocks noGrp="1"/>
          </p:cNvSpPr>
          <p:nvPr>
            <p:ph type="body" idx="1"/>
          </p:nvPr>
        </p:nvSpPr>
        <p:spPr>
          <a:xfrm>
            <a:off x="112642" y="875805"/>
            <a:ext cx="12079358" cy="86470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Rather than creating new jobs, sometimes reimagining and expanding the current workforce’s skillsets are paths to the workforce of the future.</a:t>
            </a:r>
            <a:endParaRPr/>
          </a:p>
        </p:txBody>
      </p:sp>
      <p:grpSp>
        <p:nvGrpSpPr>
          <p:cNvPr id="368" name="Google Shape;368;p18"/>
          <p:cNvGrpSpPr/>
          <p:nvPr/>
        </p:nvGrpSpPr>
        <p:grpSpPr>
          <a:xfrm>
            <a:off x="-1" y="6258465"/>
            <a:ext cx="7328080" cy="369332"/>
            <a:chOff x="-1" y="6258465"/>
            <a:chExt cx="8556931" cy="369332"/>
          </a:xfrm>
        </p:grpSpPr>
        <p:sp>
          <p:nvSpPr>
            <p:cNvPr id="369" name="Google Shape;369;p18"/>
            <p:cNvSpPr/>
            <p:nvPr/>
          </p:nvSpPr>
          <p:spPr>
            <a:xfrm>
              <a:off x="6270212" y="6269566"/>
              <a:ext cx="2286718"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Education</a:t>
              </a:r>
              <a:endParaRPr sz="1400" b="0" i="0" u="none" strike="noStrike" cap="none">
                <a:solidFill>
                  <a:srgbClr val="000000"/>
                </a:solidFill>
                <a:latin typeface="Arial"/>
                <a:ea typeface="Arial"/>
                <a:cs typeface="Arial"/>
                <a:sym typeface="Arial"/>
              </a:endParaRPr>
            </a:p>
          </p:txBody>
        </p:sp>
        <p:sp>
          <p:nvSpPr>
            <p:cNvPr id="370" name="Google Shape;370;p18"/>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p18"/>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372" name="Google Shape;372;p18"/>
          <p:cNvPicPr preferRelativeResize="0"/>
          <p:nvPr/>
        </p:nvPicPr>
        <p:blipFill rotWithShape="1">
          <a:blip r:embed="rId3">
            <a:alphaModFix/>
          </a:blip>
          <a:srcRect/>
          <a:stretch/>
        </p:blipFill>
        <p:spPr>
          <a:xfrm>
            <a:off x="2" y="2126438"/>
            <a:ext cx="2967485" cy="1681574"/>
          </a:xfrm>
          <a:prstGeom prst="rect">
            <a:avLst/>
          </a:prstGeom>
          <a:noFill/>
          <a:ln>
            <a:noFill/>
          </a:ln>
        </p:spPr>
      </p:pic>
      <p:sp>
        <p:nvSpPr>
          <p:cNvPr id="373" name="Google Shape;373;p18"/>
          <p:cNvSpPr/>
          <p:nvPr/>
        </p:nvSpPr>
        <p:spPr>
          <a:xfrm>
            <a:off x="0" y="1803217"/>
            <a:ext cx="2967487" cy="32620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Case study: Watermen Tours</a:t>
            </a:r>
            <a:endParaRPr sz="1400" b="0" i="0" u="none" strike="noStrike" cap="none">
              <a:solidFill>
                <a:srgbClr val="000000"/>
              </a:solidFill>
              <a:latin typeface="Arial"/>
              <a:ea typeface="Arial"/>
              <a:cs typeface="Arial"/>
              <a:sym typeface="Arial"/>
            </a:endParaRPr>
          </a:p>
        </p:txBody>
      </p:sp>
      <p:sp>
        <p:nvSpPr>
          <p:cNvPr id="374" name="Google Shape;374;p18"/>
          <p:cNvSpPr txBox="1"/>
          <p:nvPr/>
        </p:nvSpPr>
        <p:spPr>
          <a:xfrm>
            <a:off x="3190603" y="1928834"/>
            <a:ext cx="8815868"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Programs in Maryland and Virginia have trained commercial fishers (or watermen) to lead on-water tours using their own vessels and expertise. These tourism opportunities bring new visitors to communities who often book lodging, eat in restaurants, and shop at local businesses. The watermen guides show tourists first-hand why a clean, restored Chesapeake Bay is necessary for healthy, abundant local seafood. The </a:t>
            </a:r>
            <a:r>
              <a:rPr lang="en-US" sz="16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Watermen Heritage Tourism Program</a:t>
            </a:r>
            <a:r>
              <a:rPr lang="en-US" sz="1600" b="0" i="0" u="none" strike="noStrike" cap="none">
                <a:solidFill>
                  <a:schemeClr val="dk1"/>
                </a:solidFill>
                <a:latin typeface="Century Gothic"/>
                <a:ea typeface="Century Gothic"/>
                <a:cs typeface="Century Gothic"/>
                <a:sym typeface="Century Gothic"/>
              </a:rPr>
              <a:t> in Virginia also helps watermen supplement their fishing incomes while sharing their knowledge with others. </a:t>
            </a:r>
            <a:endParaRPr sz="1400" b="0" i="0" u="none" strike="noStrike" cap="none">
              <a:solidFill>
                <a:srgbClr val="000000"/>
              </a:solidFill>
              <a:latin typeface="Arial"/>
              <a:ea typeface="Arial"/>
              <a:cs typeface="Arial"/>
              <a:sym typeface="Arial"/>
            </a:endParaRPr>
          </a:p>
        </p:txBody>
      </p:sp>
      <p:sp>
        <p:nvSpPr>
          <p:cNvPr id="375" name="Google Shape;375;p18"/>
          <p:cNvSpPr/>
          <p:nvPr/>
        </p:nvSpPr>
        <p:spPr>
          <a:xfrm>
            <a:off x="-3825" y="4212028"/>
            <a:ext cx="2967485" cy="33086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Case study: Baltimore, MD</a:t>
            </a:r>
            <a:endParaRPr sz="1400" b="0" i="0" u="none" strike="noStrike" cap="none">
              <a:solidFill>
                <a:srgbClr val="000000"/>
              </a:solidFill>
              <a:latin typeface="Arial"/>
              <a:ea typeface="Arial"/>
              <a:cs typeface="Arial"/>
              <a:sym typeface="Arial"/>
            </a:endParaRPr>
          </a:p>
        </p:txBody>
      </p:sp>
      <p:sp>
        <p:nvSpPr>
          <p:cNvPr id="376" name="Google Shape;376;p18"/>
          <p:cNvSpPr txBox="1"/>
          <p:nvPr/>
        </p:nvSpPr>
        <p:spPr>
          <a:xfrm>
            <a:off x="3190603" y="4294750"/>
            <a:ext cx="9001396"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Through the </a:t>
            </a:r>
            <a:r>
              <a:rPr lang="en-US" sz="16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Brownfields Job Training Program</a:t>
            </a:r>
            <a:r>
              <a:rPr lang="en-US" sz="1600" b="0" i="0" u="none" strike="noStrike" cap="none">
                <a:solidFill>
                  <a:schemeClr val="dk1"/>
                </a:solidFill>
                <a:latin typeface="Century Gothic"/>
                <a:ea typeface="Century Gothic"/>
                <a:cs typeface="Century Gothic"/>
                <a:sym typeface="Century Gothic"/>
              </a:rPr>
              <a:t>, EPA provides environmental cleanup and safety training to residents of </a:t>
            </a:r>
            <a:r>
              <a:rPr lang="en-US" sz="1600" b="0" i="0" u="none" strike="noStrike" cap="none">
                <a:solidFill>
                  <a:schemeClr val="accent1"/>
                </a:solidFill>
                <a:latin typeface="Century Gothic"/>
                <a:ea typeface="Century Gothic"/>
                <a:cs typeface="Century Gothic"/>
                <a:sym typeface="Century Gothic"/>
              </a:rPr>
              <a:t>brownfields</a:t>
            </a:r>
            <a:r>
              <a:rPr lang="en-US" sz="1600" b="0" i="0" u="none" strike="noStrike" cap="none">
                <a:solidFill>
                  <a:schemeClr val="dk1"/>
                </a:solidFill>
                <a:latin typeface="Century Gothic"/>
                <a:ea typeface="Century Gothic"/>
                <a:cs typeface="Century Gothic"/>
                <a:sym typeface="Century Gothic"/>
              </a:rPr>
              <a:t>-impacted communities who are seeking new skills and opportunities.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Civic Works</a:t>
            </a:r>
            <a:r>
              <a:rPr lang="en-US" sz="1600" b="0" i="0" u="none" strike="noStrike" cap="none">
                <a:solidFill>
                  <a:schemeClr val="dk1"/>
                </a:solidFill>
                <a:latin typeface="Century Gothic"/>
                <a:ea typeface="Century Gothic"/>
                <a:cs typeface="Century Gothic"/>
                <a:sym typeface="Century Gothic"/>
              </a:rPr>
              <a:t> in Baltimore, MD, has used Brownfields Job Training Grant funds to train 80+ people with a 90% employment rate on graduation due to education </a:t>
            </a:r>
            <a:r>
              <a:rPr lang="en-US" sz="1600" b="0" i="1" u="none" strike="noStrike" cap="none">
                <a:solidFill>
                  <a:schemeClr val="dk1"/>
                </a:solidFill>
                <a:latin typeface="Century Gothic"/>
                <a:ea typeface="Century Gothic"/>
                <a:cs typeface="Century Gothic"/>
                <a:sym typeface="Century Gothic"/>
              </a:rPr>
              <a:t>and </a:t>
            </a:r>
            <a:r>
              <a:rPr lang="en-US" sz="1600" b="0" i="0" u="none" strike="noStrike" cap="none">
                <a:solidFill>
                  <a:schemeClr val="dk1"/>
                </a:solidFill>
                <a:latin typeface="Century Gothic"/>
                <a:ea typeface="Century Gothic"/>
                <a:cs typeface="Century Gothic"/>
                <a:sym typeface="Century Gothic"/>
              </a:rPr>
              <a:t>the network of alumni and employers that the program has built.</a:t>
            </a:r>
            <a:endParaRPr sz="1400" b="0" i="0" u="none" strike="noStrike" cap="none">
              <a:solidFill>
                <a:srgbClr val="000000"/>
              </a:solidFill>
              <a:latin typeface="Arial"/>
              <a:ea typeface="Arial"/>
              <a:cs typeface="Arial"/>
              <a:sym typeface="Arial"/>
            </a:endParaRPr>
          </a:p>
        </p:txBody>
      </p:sp>
      <p:pic>
        <p:nvPicPr>
          <p:cNvPr id="377" name="Google Shape;377;p18" descr="A group of people posing for a photo&#10;&#10;Description automatically generated"/>
          <p:cNvPicPr preferRelativeResize="0"/>
          <p:nvPr/>
        </p:nvPicPr>
        <p:blipFill rotWithShape="1">
          <a:blip r:embed="rId7">
            <a:alphaModFix/>
          </a:blip>
          <a:srcRect r="7894" b="28094"/>
          <a:stretch/>
        </p:blipFill>
        <p:spPr>
          <a:xfrm>
            <a:off x="-1" y="4529602"/>
            <a:ext cx="2963661" cy="1735237"/>
          </a:xfrm>
          <a:prstGeom prst="rect">
            <a:avLst/>
          </a:prstGeom>
          <a:noFill/>
          <a:ln>
            <a:noFill/>
          </a:ln>
        </p:spPr>
      </p:pic>
      <p:pic>
        <p:nvPicPr>
          <p:cNvPr id="378" name="Google Shape;378;p18"/>
          <p:cNvPicPr preferRelativeResize="0"/>
          <p:nvPr/>
        </p:nvPicPr>
        <p:blipFill rotWithShape="1">
          <a:blip r:embed="rId8">
            <a:alphaModFix/>
          </a:blip>
          <a:srcRect/>
          <a:stretch/>
        </p:blipFill>
        <p:spPr>
          <a:xfrm>
            <a:off x="11277600" y="14123"/>
            <a:ext cx="914400" cy="914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0" name="Google Shape;100;p41"/>
          <p:cNvGrpSpPr/>
          <p:nvPr/>
        </p:nvGrpSpPr>
        <p:grpSpPr>
          <a:xfrm>
            <a:off x="-23368" y="6258465"/>
            <a:ext cx="7817006" cy="364605"/>
            <a:chOff x="-1" y="6258465"/>
            <a:chExt cx="9127845" cy="364605"/>
          </a:xfrm>
        </p:grpSpPr>
        <p:sp>
          <p:nvSpPr>
            <p:cNvPr id="101" name="Google Shape;101;p41"/>
            <p:cNvSpPr/>
            <p:nvPr/>
          </p:nvSpPr>
          <p:spPr>
            <a:xfrm>
              <a:off x="6270212" y="6269566"/>
              <a:ext cx="28576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lt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Visit Us</a:t>
              </a:r>
              <a:endParaRPr sz="1400" b="0" i="0" u="none" strike="noStrike" cap="none">
                <a:solidFill>
                  <a:schemeClr val="lt1"/>
                </a:solidFill>
                <a:latin typeface="Arial"/>
                <a:ea typeface="Arial"/>
                <a:cs typeface="Arial"/>
                <a:sym typeface="Arial"/>
              </a:endParaRPr>
            </a:p>
          </p:txBody>
        </p:sp>
        <p:sp>
          <p:nvSpPr>
            <p:cNvPr id="102" name="Google Shape;102;p41"/>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txBox="1"/>
            <p:nvPr/>
          </p:nvSpPr>
          <p:spPr>
            <a:xfrm>
              <a:off x="-1" y="6258465"/>
              <a:ext cx="807313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lt1"/>
                  </a:solidFill>
                  <a:latin typeface="Century Gothic"/>
                  <a:ea typeface="Century Gothic"/>
                  <a:cs typeface="Century Gothic"/>
                  <a:sym typeface="Century Gothic"/>
                </a:rPr>
                <a:t>A Local Government Guide to the Chesapeake Bay</a:t>
              </a:r>
              <a:endParaRPr sz="1200" b="0" i="0" u="none" strike="noStrike" cap="none">
                <a:solidFill>
                  <a:srgbClr val="000000"/>
                </a:solidFill>
                <a:latin typeface="Arial"/>
                <a:ea typeface="Arial"/>
                <a:cs typeface="Arial"/>
                <a:sym typeface="Arial"/>
              </a:endParaRPr>
            </a:p>
          </p:txBody>
        </p:sp>
      </p:grpSp>
      <p:sp>
        <p:nvSpPr>
          <p:cNvPr id="104" name="Google Shape;104;p41"/>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Content Developed By</a:t>
            </a:r>
            <a:endParaRPr/>
          </a:p>
        </p:txBody>
      </p:sp>
      <p:pic>
        <p:nvPicPr>
          <p:cNvPr id="5" name="Graphic 4">
            <a:extLst>
              <a:ext uri="{FF2B5EF4-FFF2-40B4-BE49-F238E27FC236}">
                <a16:creationId xmlns:a16="http://schemas.microsoft.com/office/drawing/2014/main" id="{C707EA73-FD0E-1E5B-D3C6-AD88599312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7619" y="1811260"/>
            <a:ext cx="10444786" cy="35068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19" descr="A picture containing building, outdoor&#10;&#10;Description automatically generated"/>
          <p:cNvPicPr preferRelativeResize="0"/>
          <p:nvPr/>
        </p:nvPicPr>
        <p:blipFill rotWithShape="1">
          <a:blip r:embed="rId3">
            <a:alphaModFix/>
          </a:blip>
          <a:srcRect l="7768" t="224" r="32976" b="-222"/>
          <a:stretch/>
        </p:blipFill>
        <p:spPr>
          <a:xfrm>
            <a:off x="6090688" y="15389"/>
            <a:ext cx="6101311" cy="6858000"/>
          </a:xfrm>
          <a:prstGeom prst="rect">
            <a:avLst/>
          </a:prstGeom>
          <a:noFill/>
          <a:ln>
            <a:noFill/>
          </a:ln>
        </p:spPr>
      </p:pic>
      <p:sp>
        <p:nvSpPr>
          <p:cNvPr id="385" name="Google Shape;385;p19"/>
          <p:cNvSpPr txBox="1"/>
          <p:nvPr/>
        </p:nvSpPr>
        <p:spPr>
          <a:xfrm>
            <a:off x="535710" y="1813173"/>
            <a:ext cx="5419041" cy="2800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Existing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Let’s discuss some programs currently operating around the watershed as examples of what you could do in your community.</a:t>
            </a:r>
            <a:endParaRPr sz="1400" b="0" i="0" u="none" strike="noStrike" cap="none">
              <a:solidFill>
                <a:srgbClr val="000000"/>
              </a:solidFill>
              <a:latin typeface="Arial"/>
              <a:ea typeface="Arial"/>
              <a:cs typeface="Arial"/>
              <a:sym typeface="Arial"/>
            </a:endParaRPr>
          </a:p>
        </p:txBody>
      </p:sp>
      <p:pic>
        <p:nvPicPr>
          <p:cNvPr id="386" name="Google Shape;386;p19" descr="A picture containing tree, outdoor, road, transport&#10;&#10;Description automatically generated"/>
          <p:cNvPicPr preferRelativeResize="0"/>
          <p:nvPr/>
        </p:nvPicPr>
        <p:blipFill rotWithShape="1">
          <a:blip r:embed="rId4">
            <a:alphaModFix/>
          </a:blip>
          <a:srcRect l="30909" t="121" r="9837" b="-120"/>
          <a:stretch/>
        </p:blipFill>
        <p:spPr>
          <a:xfrm>
            <a:off x="6090688" y="0"/>
            <a:ext cx="6101312"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20" descr="A group of people working in a field&#10;&#10;Description automatically generated with medium confidence"/>
          <p:cNvPicPr preferRelativeResize="0"/>
          <p:nvPr/>
        </p:nvPicPr>
        <p:blipFill rotWithShape="1">
          <a:blip r:embed="rId3">
            <a:alphaModFix/>
          </a:blip>
          <a:srcRect r="47644"/>
          <a:stretch/>
        </p:blipFill>
        <p:spPr>
          <a:xfrm>
            <a:off x="0" y="613558"/>
            <a:ext cx="4908679" cy="6244442"/>
          </a:xfrm>
          <a:prstGeom prst="rect">
            <a:avLst/>
          </a:prstGeom>
          <a:noFill/>
          <a:ln>
            <a:noFill/>
          </a:ln>
        </p:spPr>
      </p:pic>
      <p:sp>
        <p:nvSpPr>
          <p:cNvPr id="393" name="Google Shape;393;p20"/>
          <p:cNvSpPr/>
          <p:nvPr/>
        </p:nvSpPr>
        <p:spPr>
          <a:xfrm>
            <a:off x="-1" y="151277"/>
            <a:ext cx="1205216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4" name="Google Shape;394;p20"/>
          <p:cNvSpPr txBox="1">
            <a:spLocks noGrp="1"/>
          </p:cNvSpPr>
          <p:nvPr>
            <p:ph type="title"/>
          </p:nvPr>
        </p:nvSpPr>
        <p:spPr>
          <a:xfrm>
            <a:off x="139838" y="0"/>
            <a:ext cx="1165721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Chesapeake Bay Landscape Professional Certification Program</a:t>
            </a:r>
            <a:endParaRPr/>
          </a:p>
        </p:txBody>
      </p:sp>
      <p:sp>
        <p:nvSpPr>
          <p:cNvPr id="395" name="Google Shape;395;p20"/>
          <p:cNvSpPr txBox="1">
            <a:spLocks noGrp="1"/>
          </p:cNvSpPr>
          <p:nvPr>
            <p:ph type="body" idx="1"/>
          </p:nvPr>
        </p:nvSpPr>
        <p:spPr>
          <a:xfrm>
            <a:off x="5048518" y="875805"/>
            <a:ext cx="7143481" cy="538266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The </a:t>
            </a:r>
            <a:r>
              <a:rPr lang="en-US" sz="2000" u="sng">
                <a:solidFill>
                  <a:schemeClr val="hlink"/>
                </a:solidFill>
                <a:hlinkClick r:id="rId4"/>
              </a:rPr>
              <a:t>CBLP</a:t>
            </a:r>
            <a:r>
              <a:rPr lang="en-US" sz="2000"/>
              <a:t> is a voluntary certification program for professionals in the watershed who design, install, and maintain sustainable landscapes. The credential training and examination are based on a core set of standards in sustainable landscaping, emphasizing stormwater retrofit best practices and conservation landscaping with native plants. There are two levels of training aimed at landscape professionals, an Associate program for the youth workforce, and two new certificate programs for stormwater management practices maintenance and riparian buffers. </a:t>
            </a:r>
            <a:endParaRPr/>
          </a:p>
          <a:p>
            <a:pPr marL="0" lvl="0" indent="0" algn="l" rtl="0">
              <a:lnSpc>
                <a:spcPct val="120000"/>
              </a:lnSpc>
              <a:spcBef>
                <a:spcPts val="1000"/>
              </a:spcBef>
              <a:spcAft>
                <a:spcPts val="0"/>
              </a:spcAft>
              <a:buClr>
                <a:schemeClr val="dk1"/>
              </a:buClr>
              <a:buSzPts val="2000"/>
              <a:buNone/>
            </a:pPr>
            <a:r>
              <a:rPr lang="en-US" sz="2000"/>
              <a:t>Over </a:t>
            </a:r>
            <a:r>
              <a:rPr lang="en-US" sz="2000" b="1"/>
              <a:t>650</a:t>
            </a:r>
            <a:r>
              <a:rPr lang="en-US" sz="2000"/>
              <a:t> professionals have been certified since the program began in 2016.</a:t>
            </a:r>
            <a:endParaRPr/>
          </a:p>
        </p:txBody>
      </p:sp>
      <p:grpSp>
        <p:nvGrpSpPr>
          <p:cNvPr id="396" name="Google Shape;396;p20"/>
          <p:cNvGrpSpPr/>
          <p:nvPr/>
        </p:nvGrpSpPr>
        <p:grpSpPr>
          <a:xfrm>
            <a:off x="-1" y="6258465"/>
            <a:ext cx="8178086" cy="369332"/>
            <a:chOff x="-1" y="6258465"/>
            <a:chExt cx="9549475" cy="369332"/>
          </a:xfrm>
        </p:grpSpPr>
        <p:sp>
          <p:nvSpPr>
            <p:cNvPr id="397" name="Google Shape;397;p20"/>
            <p:cNvSpPr/>
            <p:nvPr/>
          </p:nvSpPr>
          <p:spPr>
            <a:xfrm>
              <a:off x="6270212" y="6269566"/>
              <a:ext cx="327926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Existing Programs</a:t>
              </a:r>
              <a:endParaRPr sz="1400" b="0" i="0" u="none" strike="noStrike" cap="none">
                <a:solidFill>
                  <a:srgbClr val="000000"/>
                </a:solidFill>
                <a:latin typeface="Arial"/>
                <a:ea typeface="Arial"/>
                <a:cs typeface="Arial"/>
                <a:sym typeface="Arial"/>
              </a:endParaRPr>
            </a:p>
          </p:txBody>
        </p:sp>
        <p:sp>
          <p:nvSpPr>
            <p:cNvPr id="398" name="Google Shape;398;p20"/>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20"/>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1"/>
          <p:cNvSpPr/>
          <p:nvPr/>
        </p:nvSpPr>
        <p:spPr>
          <a:xfrm>
            <a:off x="-2" y="151277"/>
            <a:ext cx="494293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6" name="Google Shape;406;p21"/>
          <p:cNvSpPr txBox="1">
            <a:spLocks noGrp="1"/>
          </p:cNvSpPr>
          <p:nvPr>
            <p:ph type="title"/>
          </p:nvPr>
        </p:nvSpPr>
        <p:spPr>
          <a:xfrm>
            <a:off x="139838" y="0"/>
            <a:ext cx="1020189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Howard EcoWorks</a:t>
            </a:r>
            <a:endParaRPr b="1">
              <a:solidFill>
                <a:schemeClr val="lt1"/>
              </a:solidFill>
              <a:latin typeface="Arial"/>
              <a:ea typeface="Arial"/>
              <a:cs typeface="Arial"/>
              <a:sym typeface="Arial"/>
            </a:endParaRPr>
          </a:p>
        </p:txBody>
      </p:sp>
      <p:sp>
        <p:nvSpPr>
          <p:cNvPr id="407" name="Google Shape;407;p21"/>
          <p:cNvSpPr txBox="1">
            <a:spLocks noGrp="1"/>
          </p:cNvSpPr>
          <p:nvPr>
            <p:ph type="body" idx="1"/>
          </p:nvPr>
        </p:nvSpPr>
        <p:spPr>
          <a:xfrm>
            <a:off x="139838" y="875806"/>
            <a:ext cx="12052161" cy="3803356"/>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20000"/>
              </a:lnSpc>
              <a:spcBef>
                <a:spcPts val="0"/>
              </a:spcBef>
              <a:spcAft>
                <a:spcPts val="0"/>
              </a:spcAft>
              <a:buClr>
                <a:schemeClr val="dk1"/>
              </a:buClr>
              <a:buSzPct val="100000"/>
              <a:buNone/>
            </a:pPr>
            <a:r>
              <a:rPr lang="en-US" sz="3600" u="sng">
                <a:solidFill>
                  <a:schemeClr val="hlink"/>
                </a:solidFill>
                <a:hlinkClick r:id="rId3"/>
              </a:rPr>
              <a:t>Howard EcoWorks</a:t>
            </a:r>
            <a:r>
              <a:rPr lang="en-US" sz="3600"/>
              <a:t> provides three programs in Maryland that train individuals on the construction and maintenance of green infrastructure while simultaneously helping the county to meet water quality goals. Each of the programs focuses on a different target audience.</a:t>
            </a:r>
            <a:endParaRPr/>
          </a:p>
          <a:p>
            <a:pPr marL="228600" lvl="0" indent="-228600" algn="l" rtl="0">
              <a:lnSpc>
                <a:spcPct val="120000"/>
              </a:lnSpc>
              <a:spcBef>
                <a:spcPts val="1000"/>
              </a:spcBef>
              <a:spcAft>
                <a:spcPts val="0"/>
              </a:spcAft>
              <a:buClr>
                <a:schemeClr val="dk1"/>
              </a:buClr>
              <a:buSzPct val="100000"/>
              <a:buChar char="•"/>
            </a:pPr>
            <a:r>
              <a:rPr lang="en-US" sz="3300"/>
              <a:t>Restoring the Environment and Developing Youth (READY): a summer workforce program for young adults ages 16-25. This program teaches high school students and young adults about the environment, increases stewardship, and gives them valuable work experience in a green collar job.</a:t>
            </a:r>
            <a:endParaRPr/>
          </a:p>
          <a:p>
            <a:pPr marL="228600" lvl="0" indent="-228600" algn="l" rtl="0">
              <a:lnSpc>
                <a:spcPct val="120000"/>
              </a:lnSpc>
              <a:spcBef>
                <a:spcPts val="1000"/>
              </a:spcBef>
              <a:spcAft>
                <a:spcPts val="0"/>
              </a:spcAft>
              <a:buClr>
                <a:schemeClr val="dk1"/>
              </a:buClr>
              <a:buSzPct val="100000"/>
              <a:buChar char="•"/>
            </a:pPr>
            <a:r>
              <a:rPr lang="en-US" sz="3300"/>
              <a:t>UpLift: a 9–10-month adult workforce development program targeting under-served populations for entry-level jobs. There are no prerequisites, and the curriculum includes the CBLP-Associates certificate. </a:t>
            </a:r>
            <a:endParaRPr/>
          </a:p>
          <a:p>
            <a:pPr marL="228600" lvl="0" indent="-228600" algn="l" rtl="0">
              <a:lnSpc>
                <a:spcPct val="120000"/>
              </a:lnSpc>
              <a:spcBef>
                <a:spcPts val="1000"/>
              </a:spcBef>
              <a:spcAft>
                <a:spcPts val="0"/>
              </a:spcAft>
              <a:buClr>
                <a:schemeClr val="dk1"/>
              </a:buClr>
              <a:buSzPct val="100000"/>
              <a:buChar char="•"/>
            </a:pPr>
            <a:r>
              <a:rPr lang="en-US" sz="3300"/>
              <a:t>Seeds of Change: a workforce development program offered at the Howard County’s Corrections Department that develops inmate skills and knowledge to maintain a native plant nursery. The program is six weeks in length with no prerequisites and participants receive a Landscape of Life certificate. </a:t>
            </a:r>
            <a:endParaRPr sz="3300"/>
          </a:p>
        </p:txBody>
      </p:sp>
      <p:grpSp>
        <p:nvGrpSpPr>
          <p:cNvPr id="408" name="Google Shape;408;p21"/>
          <p:cNvGrpSpPr/>
          <p:nvPr/>
        </p:nvGrpSpPr>
        <p:grpSpPr>
          <a:xfrm>
            <a:off x="-1" y="6258465"/>
            <a:ext cx="8013292" cy="369332"/>
            <a:chOff x="-1" y="6258465"/>
            <a:chExt cx="9357046" cy="369332"/>
          </a:xfrm>
        </p:grpSpPr>
        <p:sp>
          <p:nvSpPr>
            <p:cNvPr id="409" name="Google Shape;409;p21"/>
            <p:cNvSpPr/>
            <p:nvPr/>
          </p:nvSpPr>
          <p:spPr>
            <a:xfrm>
              <a:off x="6270213" y="6269566"/>
              <a:ext cx="30868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Existing Programs</a:t>
              </a:r>
              <a:endParaRPr sz="1400" b="0" i="0" u="none" strike="noStrike" cap="none">
                <a:solidFill>
                  <a:srgbClr val="000000"/>
                </a:solidFill>
                <a:latin typeface="Arial"/>
                <a:ea typeface="Arial"/>
                <a:cs typeface="Arial"/>
                <a:sym typeface="Arial"/>
              </a:endParaRPr>
            </a:p>
          </p:txBody>
        </p:sp>
        <p:sp>
          <p:nvSpPr>
            <p:cNvPr id="410" name="Google Shape;410;p21"/>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21"/>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
        <p:nvSpPr>
          <p:cNvPr id="412" name="Google Shape;412;p21"/>
          <p:cNvSpPr txBox="1"/>
          <p:nvPr/>
        </p:nvSpPr>
        <p:spPr>
          <a:xfrm>
            <a:off x="139837" y="5274308"/>
            <a:ext cx="801329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Learn more by watching the video on the right or visiting their website: </a:t>
            </a:r>
            <a:r>
              <a:rPr lang="en-US" sz="20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https://www.howardecoworks.org</a:t>
            </a:r>
            <a:r>
              <a:rPr lang="en-US" sz="20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413" name="Google Shape;413;p21" descr="A picture containing text, sign&#10;&#10;Description automatically generated">
            <a:hlinkClick r:id="rId4"/>
          </p:cNvPr>
          <p:cNvPicPr preferRelativeResize="0"/>
          <p:nvPr/>
        </p:nvPicPr>
        <p:blipFill rotWithShape="1">
          <a:blip r:embed="rId5">
            <a:alphaModFix/>
          </a:blip>
          <a:srcRect/>
          <a:stretch/>
        </p:blipFill>
        <p:spPr>
          <a:xfrm>
            <a:off x="8153127" y="4550074"/>
            <a:ext cx="4038871" cy="23079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22" descr="A group of people standing around a tree&#10;&#10;Description automatically generated with low confidence"/>
          <p:cNvPicPr preferRelativeResize="0"/>
          <p:nvPr/>
        </p:nvPicPr>
        <p:blipFill rotWithShape="1">
          <a:blip r:embed="rId3">
            <a:alphaModFix/>
          </a:blip>
          <a:srcRect l="5136" r="41718"/>
          <a:stretch/>
        </p:blipFill>
        <p:spPr>
          <a:xfrm>
            <a:off x="0" y="0"/>
            <a:ext cx="5473521" cy="6858000"/>
          </a:xfrm>
          <a:prstGeom prst="rect">
            <a:avLst/>
          </a:prstGeom>
          <a:noFill/>
          <a:ln>
            <a:noFill/>
          </a:ln>
        </p:spPr>
      </p:pic>
      <p:sp>
        <p:nvSpPr>
          <p:cNvPr id="420" name="Google Shape;420;p22"/>
          <p:cNvSpPr/>
          <p:nvPr/>
        </p:nvSpPr>
        <p:spPr>
          <a:xfrm>
            <a:off x="-1" y="151277"/>
            <a:ext cx="8557405"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p22"/>
          <p:cNvSpPr txBox="1">
            <a:spLocks noGrp="1"/>
          </p:cNvSpPr>
          <p:nvPr>
            <p:ph type="title"/>
          </p:nvPr>
        </p:nvSpPr>
        <p:spPr>
          <a:xfrm>
            <a:off x="139838" y="0"/>
            <a:ext cx="1020189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Workforce Training for Incarcerated Individuals</a:t>
            </a:r>
            <a:endParaRPr b="1">
              <a:solidFill>
                <a:schemeClr val="lt1"/>
              </a:solidFill>
              <a:latin typeface="Arial"/>
              <a:ea typeface="Arial"/>
              <a:cs typeface="Arial"/>
              <a:sym typeface="Arial"/>
            </a:endParaRPr>
          </a:p>
        </p:txBody>
      </p:sp>
      <p:sp>
        <p:nvSpPr>
          <p:cNvPr id="422" name="Google Shape;422;p22"/>
          <p:cNvSpPr txBox="1">
            <a:spLocks noGrp="1"/>
          </p:cNvSpPr>
          <p:nvPr>
            <p:ph type="body" idx="1"/>
          </p:nvPr>
        </p:nvSpPr>
        <p:spPr>
          <a:xfrm>
            <a:off x="5787483" y="794441"/>
            <a:ext cx="6404515" cy="545929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dk1"/>
              </a:buClr>
              <a:buSzPts val="2000"/>
              <a:buNone/>
            </a:pPr>
            <a:r>
              <a:rPr lang="en-US" sz="2000"/>
              <a:t>Pennsylvania’s </a:t>
            </a:r>
            <a:r>
              <a:rPr lang="en-US" sz="2000" u="sng">
                <a:solidFill>
                  <a:schemeClr val="hlink"/>
                </a:solidFill>
                <a:hlinkClick r:id="rId4"/>
              </a:rPr>
              <a:t>Correctional Conservation Collaborative</a:t>
            </a:r>
            <a:r>
              <a:rPr lang="en-US" sz="2000"/>
              <a:t> is a multi-agency partnership that supports a workforce development program in forestry/arboriculture and riparian buffers for inmates nearing release. The targeted job sectors include tree service in the riparian and forest sectors. The focus area was identified, in part, based on the riparian buffer projects planned in the region with multiple job types: tree climber/arborist, utility line clearer, tree nursery worker, and riparian forest buffer technician. There are no educational or work experience pre-requisites. The program presents an opportunity for participants to take Pesticide Applicators Certification courses and become a Tree Worker Climber Specialist. </a:t>
            </a:r>
            <a:endParaRPr sz="2000"/>
          </a:p>
        </p:txBody>
      </p:sp>
      <p:grpSp>
        <p:nvGrpSpPr>
          <p:cNvPr id="423" name="Google Shape;423;p22"/>
          <p:cNvGrpSpPr/>
          <p:nvPr/>
        </p:nvGrpSpPr>
        <p:grpSpPr>
          <a:xfrm>
            <a:off x="-1" y="6258465"/>
            <a:ext cx="8013292" cy="369332"/>
            <a:chOff x="-1" y="6258465"/>
            <a:chExt cx="9357046" cy="369332"/>
          </a:xfrm>
        </p:grpSpPr>
        <p:sp>
          <p:nvSpPr>
            <p:cNvPr id="424" name="Google Shape;424;p22"/>
            <p:cNvSpPr/>
            <p:nvPr/>
          </p:nvSpPr>
          <p:spPr>
            <a:xfrm>
              <a:off x="6270213" y="6269566"/>
              <a:ext cx="30868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Existing Programs</a:t>
              </a:r>
              <a:endParaRPr sz="1400" b="0" i="0" u="none" strike="noStrike" cap="none">
                <a:solidFill>
                  <a:srgbClr val="000000"/>
                </a:solidFill>
                <a:latin typeface="Arial"/>
                <a:ea typeface="Arial"/>
                <a:cs typeface="Arial"/>
                <a:sym typeface="Arial"/>
              </a:endParaRPr>
            </a:p>
          </p:txBody>
        </p:sp>
        <p:sp>
          <p:nvSpPr>
            <p:cNvPr id="425" name="Google Shape;425;p22"/>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6" name="Google Shape;426;p22"/>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3"/>
          <p:cNvSpPr/>
          <p:nvPr/>
        </p:nvSpPr>
        <p:spPr>
          <a:xfrm>
            <a:off x="-1" y="151277"/>
            <a:ext cx="873187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23"/>
          <p:cNvSpPr txBox="1">
            <a:spLocks noGrp="1"/>
          </p:cNvSpPr>
          <p:nvPr>
            <p:ph type="title"/>
          </p:nvPr>
        </p:nvSpPr>
        <p:spPr>
          <a:xfrm>
            <a:off x="139838" y="0"/>
            <a:ext cx="1020189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Clean Water Certificate (CWC) Training Program</a:t>
            </a:r>
            <a:endParaRPr b="1">
              <a:solidFill>
                <a:schemeClr val="lt1"/>
              </a:solidFill>
              <a:latin typeface="Arial"/>
              <a:ea typeface="Arial"/>
              <a:cs typeface="Arial"/>
              <a:sym typeface="Arial"/>
            </a:endParaRPr>
          </a:p>
        </p:txBody>
      </p:sp>
      <p:sp>
        <p:nvSpPr>
          <p:cNvPr id="434" name="Google Shape;434;p23"/>
          <p:cNvSpPr txBox="1">
            <a:spLocks noGrp="1"/>
          </p:cNvSpPr>
          <p:nvPr>
            <p:ph type="body" idx="1"/>
          </p:nvPr>
        </p:nvSpPr>
        <p:spPr>
          <a:xfrm>
            <a:off x="6165918" y="875805"/>
            <a:ext cx="6026081" cy="343640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The program trains workers to fill entry-level jobs in the stormwater industry. The certificate program is a foundation for additional credentials and helps the existing workforce expand their career path or responsibilities. The program also aims to increase opportunities for individuals in low-income communities and under- or unemployed individuals to secure a living wage job leading to financial stability. </a:t>
            </a:r>
            <a:endParaRPr/>
          </a:p>
        </p:txBody>
      </p:sp>
      <p:grpSp>
        <p:nvGrpSpPr>
          <p:cNvPr id="435" name="Google Shape;435;p23"/>
          <p:cNvGrpSpPr/>
          <p:nvPr/>
        </p:nvGrpSpPr>
        <p:grpSpPr>
          <a:xfrm>
            <a:off x="-1" y="6258465"/>
            <a:ext cx="8013292" cy="369332"/>
            <a:chOff x="-1" y="6258465"/>
            <a:chExt cx="9357046" cy="369332"/>
          </a:xfrm>
        </p:grpSpPr>
        <p:sp>
          <p:nvSpPr>
            <p:cNvPr id="436" name="Google Shape;436;p23"/>
            <p:cNvSpPr/>
            <p:nvPr/>
          </p:nvSpPr>
          <p:spPr>
            <a:xfrm>
              <a:off x="6270213" y="6269566"/>
              <a:ext cx="30868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Existing Programs</a:t>
              </a:r>
              <a:endParaRPr sz="1400" b="0" i="0" u="none" strike="noStrike" cap="none">
                <a:solidFill>
                  <a:srgbClr val="000000"/>
                </a:solidFill>
                <a:latin typeface="Arial"/>
                <a:ea typeface="Arial"/>
                <a:cs typeface="Arial"/>
                <a:sym typeface="Arial"/>
              </a:endParaRPr>
            </a:p>
          </p:txBody>
        </p:sp>
        <p:sp>
          <p:nvSpPr>
            <p:cNvPr id="437" name="Google Shape;437;p23"/>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23"/>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439" name="Google Shape;439;p23" descr="page8image38913536"/>
          <p:cNvPicPr preferRelativeResize="0"/>
          <p:nvPr/>
        </p:nvPicPr>
        <p:blipFill rotWithShape="1">
          <a:blip r:embed="rId3">
            <a:alphaModFix/>
          </a:blip>
          <a:srcRect/>
          <a:stretch/>
        </p:blipFill>
        <p:spPr>
          <a:xfrm>
            <a:off x="4616518" y="-1110267"/>
            <a:ext cx="1549400" cy="12700"/>
          </a:xfrm>
          <a:prstGeom prst="rect">
            <a:avLst/>
          </a:prstGeom>
          <a:noFill/>
          <a:ln>
            <a:noFill/>
          </a:ln>
        </p:spPr>
      </p:pic>
      <p:sp>
        <p:nvSpPr>
          <p:cNvPr id="440" name="Google Shape;440;p23"/>
          <p:cNvSpPr txBox="1"/>
          <p:nvPr/>
        </p:nvSpPr>
        <p:spPr>
          <a:xfrm>
            <a:off x="159973" y="4783056"/>
            <a:ext cx="12052162"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The program operates on a contractual or fee for service model where the CWC training is integrated with existing programs that provide life skills and support services to participants. It serves as a pathway for local businesses to hire trained and ready workers following successful completion of the program.</a:t>
            </a:r>
            <a:endParaRPr sz="1400" b="0" i="0" u="none" strike="noStrike" cap="none">
              <a:solidFill>
                <a:srgbClr val="000000"/>
              </a:solidFill>
              <a:latin typeface="Arial"/>
              <a:ea typeface="Arial"/>
              <a:cs typeface="Arial"/>
              <a:sym typeface="Arial"/>
            </a:endParaRPr>
          </a:p>
        </p:txBody>
      </p:sp>
      <p:sp>
        <p:nvSpPr>
          <p:cNvPr id="441" name="Google Shape;441;p23"/>
          <p:cNvSpPr txBox="1"/>
          <p:nvPr/>
        </p:nvSpPr>
        <p:spPr>
          <a:xfrm>
            <a:off x="96807" y="4312208"/>
            <a:ext cx="59991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Hear from a perspective employer above and learn more </a:t>
            </a:r>
            <a:r>
              <a:rPr lang="en-US" sz="14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here</a:t>
            </a:r>
            <a:r>
              <a:rPr lang="en-US" sz="1400" b="0" i="0" u="none" strike="noStrike" cap="none">
                <a:solidFill>
                  <a:schemeClr val="dk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pic>
        <p:nvPicPr>
          <p:cNvPr id="442" name="Google Shape;442;p23" descr="Graphical user interface, application&#10;&#10;Description automatically generated">
            <a:hlinkClick r:id="rId5"/>
          </p:cNvPr>
          <p:cNvPicPr preferRelativeResize="0"/>
          <p:nvPr/>
        </p:nvPicPr>
        <p:blipFill rotWithShape="1">
          <a:blip r:embed="rId6">
            <a:alphaModFix/>
          </a:blip>
          <a:srcRect/>
          <a:stretch/>
        </p:blipFill>
        <p:spPr>
          <a:xfrm>
            <a:off x="0" y="886310"/>
            <a:ext cx="5999193" cy="33703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24" descr="A picture containing outdoor, tree, grass, person&#10;&#10;Description automatically generated"/>
          <p:cNvPicPr preferRelativeResize="0"/>
          <p:nvPr/>
        </p:nvPicPr>
        <p:blipFill rotWithShape="1">
          <a:blip r:embed="rId3">
            <a:alphaModFix/>
          </a:blip>
          <a:srcRect l="46138"/>
          <a:stretch/>
        </p:blipFill>
        <p:spPr>
          <a:xfrm>
            <a:off x="6643396" y="-3001"/>
            <a:ext cx="5548604" cy="6861001"/>
          </a:xfrm>
          <a:prstGeom prst="rect">
            <a:avLst/>
          </a:prstGeom>
          <a:noFill/>
          <a:ln>
            <a:noFill/>
          </a:ln>
        </p:spPr>
      </p:pic>
      <p:sp>
        <p:nvSpPr>
          <p:cNvPr id="449" name="Google Shape;449;p24"/>
          <p:cNvSpPr/>
          <p:nvPr/>
        </p:nvSpPr>
        <p:spPr>
          <a:xfrm>
            <a:off x="0" y="151277"/>
            <a:ext cx="529248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p24"/>
          <p:cNvSpPr txBox="1">
            <a:spLocks noGrp="1"/>
          </p:cNvSpPr>
          <p:nvPr>
            <p:ph type="title"/>
          </p:nvPr>
        </p:nvSpPr>
        <p:spPr>
          <a:xfrm>
            <a:off x="139838" y="0"/>
            <a:ext cx="1020189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River Corps</a:t>
            </a:r>
            <a:endParaRPr b="1">
              <a:solidFill>
                <a:schemeClr val="lt1"/>
              </a:solidFill>
              <a:latin typeface="Arial"/>
              <a:ea typeface="Arial"/>
              <a:cs typeface="Arial"/>
              <a:sym typeface="Arial"/>
            </a:endParaRPr>
          </a:p>
        </p:txBody>
      </p:sp>
      <p:sp>
        <p:nvSpPr>
          <p:cNvPr id="451" name="Google Shape;451;p24"/>
          <p:cNvSpPr txBox="1">
            <a:spLocks noGrp="1"/>
          </p:cNvSpPr>
          <p:nvPr>
            <p:ph type="body" idx="1"/>
          </p:nvPr>
        </p:nvSpPr>
        <p:spPr>
          <a:xfrm>
            <a:off x="139838" y="875805"/>
            <a:ext cx="6503558" cy="528952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dk1"/>
              </a:buClr>
              <a:buSzPts val="2000"/>
              <a:buNone/>
            </a:pPr>
            <a:r>
              <a:rPr lang="en-US" sz="2000"/>
              <a:t>The </a:t>
            </a:r>
            <a:r>
              <a:rPr lang="en-US" sz="2000" u="sng">
                <a:solidFill>
                  <a:schemeClr val="hlink"/>
                </a:solidFill>
                <a:hlinkClick r:id="rId4"/>
              </a:rPr>
              <a:t>River Corps</a:t>
            </a:r>
            <a:r>
              <a:rPr lang="en-US" sz="2000"/>
              <a:t> program is funded through the DC DOEE and implemented through a local Conservation Corps Program, Latin American Youth Center (LAYC). LAYC offers job training in green infrastructure and conservation to residents of Montgomery County, MD and the District of Columbia. The programs provide field experience and classroom instruction, and may include job readiness training, certifications, and career development opportunities. Over five months, young adults ages 18-24 monitor streams, remove invasive plants, maintain bioretention cells, conduct RiverSmart Homes inspections, and more. River Corps seeks to build the next generation of environmental stewards. </a:t>
            </a:r>
            <a:endParaRPr sz="2000"/>
          </a:p>
        </p:txBody>
      </p:sp>
      <p:grpSp>
        <p:nvGrpSpPr>
          <p:cNvPr id="452" name="Google Shape;452;p24"/>
          <p:cNvGrpSpPr/>
          <p:nvPr/>
        </p:nvGrpSpPr>
        <p:grpSpPr>
          <a:xfrm>
            <a:off x="-1" y="6258465"/>
            <a:ext cx="8013292" cy="369332"/>
            <a:chOff x="-1" y="6258465"/>
            <a:chExt cx="9357046" cy="369332"/>
          </a:xfrm>
        </p:grpSpPr>
        <p:sp>
          <p:nvSpPr>
            <p:cNvPr id="453" name="Google Shape;453;p24"/>
            <p:cNvSpPr/>
            <p:nvPr/>
          </p:nvSpPr>
          <p:spPr>
            <a:xfrm>
              <a:off x="6270213" y="6269566"/>
              <a:ext cx="30868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Existing Programs</a:t>
              </a:r>
              <a:endParaRPr sz="1400" b="0" i="0" u="none" strike="noStrike" cap="none">
                <a:solidFill>
                  <a:srgbClr val="000000"/>
                </a:solidFill>
                <a:latin typeface="Arial"/>
                <a:ea typeface="Arial"/>
                <a:cs typeface="Arial"/>
                <a:sym typeface="Arial"/>
              </a:endParaRPr>
            </a:p>
          </p:txBody>
        </p:sp>
        <p:sp>
          <p:nvSpPr>
            <p:cNvPr id="454" name="Google Shape;454;p24"/>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5" name="Google Shape;455;p24"/>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456" name="Google Shape;456;p24" descr="page8image38913536"/>
          <p:cNvPicPr preferRelativeResize="0"/>
          <p:nvPr/>
        </p:nvPicPr>
        <p:blipFill rotWithShape="1">
          <a:blip r:embed="rId5">
            <a:alphaModFix/>
          </a:blip>
          <a:srcRect/>
          <a:stretch/>
        </p:blipFill>
        <p:spPr>
          <a:xfrm>
            <a:off x="4616518" y="-1110267"/>
            <a:ext cx="1549400" cy="12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25"/>
          <p:cNvPicPr preferRelativeResize="0"/>
          <p:nvPr/>
        </p:nvPicPr>
        <p:blipFill rotWithShape="1">
          <a:blip r:embed="rId3">
            <a:alphaModFix/>
          </a:blip>
          <a:srcRect l="482" t="760" r="153" b="520"/>
          <a:stretch/>
        </p:blipFill>
        <p:spPr>
          <a:xfrm>
            <a:off x="0" y="3221237"/>
            <a:ext cx="5036108" cy="3037228"/>
          </a:xfrm>
          <a:prstGeom prst="rect">
            <a:avLst/>
          </a:prstGeom>
          <a:noFill/>
          <a:ln>
            <a:noFill/>
          </a:ln>
        </p:spPr>
      </p:pic>
      <p:sp>
        <p:nvSpPr>
          <p:cNvPr id="463" name="Google Shape;463;p25"/>
          <p:cNvSpPr/>
          <p:nvPr/>
        </p:nvSpPr>
        <p:spPr>
          <a:xfrm>
            <a:off x="0" y="151277"/>
            <a:ext cx="529248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p25"/>
          <p:cNvSpPr txBox="1">
            <a:spLocks noGrp="1"/>
          </p:cNvSpPr>
          <p:nvPr>
            <p:ph type="title"/>
          </p:nvPr>
        </p:nvSpPr>
        <p:spPr>
          <a:xfrm>
            <a:off x="139838" y="0"/>
            <a:ext cx="1020189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Solar Installation Training</a:t>
            </a:r>
            <a:endParaRPr b="1">
              <a:solidFill>
                <a:schemeClr val="lt1"/>
              </a:solidFill>
              <a:latin typeface="Arial"/>
              <a:ea typeface="Arial"/>
              <a:cs typeface="Arial"/>
              <a:sym typeface="Arial"/>
            </a:endParaRPr>
          </a:p>
        </p:txBody>
      </p:sp>
      <p:sp>
        <p:nvSpPr>
          <p:cNvPr id="465" name="Google Shape;465;p25"/>
          <p:cNvSpPr txBox="1">
            <a:spLocks noGrp="1"/>
          </p:cNvSpPr>
          <p:nvPr>
            <p:ph type="body" idx="1"/>
          </p:nvPr>
        </p:nvSpPr>
        <p:spPr>
          <a:xfrm>
            <a:off x="5369755" y="952314"/>
            <a:ext cx="6822245" cy="4537846"/>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2000"/>
              <a:buNone/>
            </a:pPr>
            <a:r>
              <a:rPr lang="en-US" sz="2000"/>
              <a:t>During the summer of 2019, </a:t>
            </a:r>
            <a:r>
              <a:rPr lang="en-US" sz="2000" u="sng">
                <a:solidFill>
                  <a:schemeClr val="hlink"/>
                </a:solidFill>
                <a:hlinkClick r:id="rId4"/>
              </a:rPr>
              <a:t>Bridging the Gap in Virginia</a:t>
            </a:r>
            <a:r>
              <a:rPr lang="en-US" sz="2000"/>
              <a:t> held their first solar installation training program in the Union Hill community of Buckingham County, VA. The 40-hour week of training was led by master trainer Sean White, who shared his expertise in solar knowledge with program participants. The training week brought together members of the community, contractors, and formerly incarcerated individuals to engage with renewable energy firsthand. This program seeks to provide opportunities for individuals seeking to be competitive candidates in the renewable energy job market.</a:t>
            </a:r>
            <a:endParaRPr sz="2000"/>
          </a:p>
        </p:txBody>
      </p:sp>
      <p:pic>
        <p:nvPicPr>
          <p:cNvPr id="466" name="Google Shape;466;p25" descr="page8image38913536"/>
          <p:cNvPicPr preferRelativeResize="0"/>
          <p:nvPr/>
        </p:nvPicPr>
        <p:blipFill rotWithShape="1">
          <a:blip r:embed="rId5">
            <a:alphaModFix/>
          </a:blip>
          <a:srcRect/>
          <a:stretch/>
        </p:blipFill>
        <p:spPr>
          <a:xfrm>
            <a:off x="4616518" y="-1110267"/>
            <a:ext cx="1549400" cy="12700"/>
          </a:xfrm>
          <a:prstGeom prst="rect">
            <a:avLst/>
          </a:prstGeom>
          <a:noFill/>
          <a:ln>
            <a:noFill/>
          </a:ln>
        </p:spPr>
      </p:pic>
      <p:pic>
        <p:nvPicPr>
          <p:cNvPr id="467" name="Google Shape;467;p25" descr="A house with trees in the background&#10;&#10;Description automatically generated"/>
          <p:cNvPicPr preferRelativeResize="0"/>
          <p:nvPr/>
        </p:nvPicPr>
        <p:blipFill rotWithShape="1">
          <a:blip r:embed="rId6">
            <a:alphaModFix/>
          </a:blip>
          <a:srcRect t="38637" b="16951"/>
          <a:stretch/>
        </p:blipFill>
        <p:spPr>
          <a:xfrm>
            <a:off x="-2" y="1487242"/>
            <a:ext cx="5036108" cy="3354856"/>
          </a:xfrm>
          <a:prstGeom prst="rect">
            <a:avLst/>
          </a:prstGeom>
          <a:noFill/>
          <a:ln>
            <a:noFill/>
          </a:ln>
        </p:spPr>
      </p:pic>
      <p:pic>
        <p:nvPicPr>
          <p:cNvPr id="468" name="Google Shape;468;p25"/>
          <p:cNvPicPr preferRelativeResize="0"/>
          <p:nvPr/>
        </p:nvPicPr>
        <p:blipFill rotWithShape="1">
          <a:blip r:embed="rId3">
            <a:alphaModFix/>
          </a:blip>
          <a:srcRect l="482" t="760" r="153" b="57100"/>
          <a:stretch/>
        </p:blipFill>
        <p:spPr>
          <a:xfrm>
            <a:off x="0" y="643164"/>
            <a:ext cx="5036108" cy="1296497"/>
          </a:xfrm>
          <a:prstGeom prst="rect">
            <a:avLst/>
          </a:prstGeom>
          <a:noFill/>
          <a:ln>
            <a:noFill/>
          </a:ln>
        </p:spPr>
      </p:pic>
      <p:grpSp>
        <p:nvGrpSpPr>
          <p:cNvPr id="469" name="Google Shape;469;p25"/>
          <p:cNvGrpSpPr/>
          <p:nvPr/>
        </p:nvGrpSpPr>
        <p:grpSpPr>
          <a:xfrm>
            <a:off x="-1" y="6258465"/>
            <a:ext cx="8013292" cy="369332"/>
            <a:chOff x="-1" y="6258465"/>
            <a:chExt cx="9357046" cy="369332"/>
          </a:xfrm>
        </p:grpSpPr>
        <p:sp>
          <p:nvSpPr>
            <p:cNvPr id="470" name="Google Shape;470;p25"/>
            <p:cNvSpPr/>
            <p:nvPr/>
          </p:nvSpPr>
          <p:spPr>
            <a:xfrm>
              <a:off x="6270213" y="6269566"/>
              <a:ext cx="30868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Existing Programs</a:t>
              </a:r>
              <a:endParaRPr sz="1400" b="0" i="0" u="none" strike="noStrike" cap="none">
                <a:solidFill>
                  <a:srgbClr val="000000"/>
                </a:solidFill>
                <a:latin typeface="Arial"/>
                <a:ea typeface="Arial"/>
                <a:cs typeface="Arial"/>
                <a:sym typeface="Arial"/>
              </a:endParaRPr>
            </a:p>
          </p:txBody>
        </p:sp>
        <p:sp>
          <p:nvSpPr>
            <p:cNvPr id="471" name="Google Shape;471;p25"/>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2" name="Google Shape;472;p25"/>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26"/>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p26"/>
          <p:cNvSpPr txBox="1">
            <a:spLocks noGrp="1"/>
          </p:cNvSpPr>
          <p:nvPr>
            <p:ph type="body" idx="1"/>
          </p:nvPr>
        </p:nvSpPr>
        <p:spPr>
          <a:xfrm>
            <a:off x="3490333" y="794441"/>
            <a:ext cx="8701667" cy="579214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0"/>
              </a:spcBef>
              <a:spcAft>
                <a:spcPts val="0"/>
              </a:spcAft>
              <a:buClr>
                <a:schemeClr val="dk1"/>
              </a:buClr>
              <a:buSzPct val="100000"/>
              <a:buNone/>
            </a:pPr>
            <a:r>
              <a:rPr lang="en-US" sz="2300" b="1"/>
              <a:t>Create hands-on learning opportunities </a:t>
            </a:r>
            <a:r>
              <a:rPr lang="en-US" sz="2300"/>
              <a:t>for installation and maintenance of best practices that address local needs, such as flooding and beautification.</a:t>
            </a:r>
            <a:endParaRPr/>
          </a:p>
          <a:p>
            <a:pPr marL="0" lvl="0" indent="0" algn="l" rtl="0">
              <a:lnSpc>
                <a:spcPct val="120000"/>
              </a:lnSpc>
              <a:spcBef>
                <a:spcPts val="1000"/>
              </a:spcBef>
              <a:spcAft>
                <a:spcPts val="0"/>
              </a:spcAft>
              <a:buClr>
                <a:schemeClr val="dk1"/>
              </a:buClr>
              <a:buSzPct val="100000"/>
              <a:buNone/>
            </a:pPr>
            <a:endParaRPr sz="2300"/>
          </a:p>
          <a:p>
            <a:pPr marL="0" lvl="0" indent="0" algn="l" rtl="0">
              <a:lnSpc>
                <a:spcPct val="120000"/>
              </a:lnSpc>
              <a:spcBef>
                <a:spcPts val="1000"/>
              </a:spcBef>
              <a:spcAft>
                <a:spcPts val="0"/>
              </a:spcAft>
              <a:buClr>
                <a:schemeClr val="dk1"/>
              </a:buClr>
              <a:buSzPct val="100000"/>
              <a:buNone/>
            </a:pPr>
            <a:r>
              <a:rPr lang="en-US" sz="2300" b="1"/>
              <a:t>Prioritize contracting with local workforce development programs</a:t>
            </a:r>
            <a:r>
              <a:rPr lang="en-US" sz="2300"/>
              <a:t> for green infrastructure installation/maintenance, especially those that work with previously incarcerated, veteran, and other disadvantaged populations.</a:t>
            </a:r>
            <a:endParaRPr/>
          </a:p>
          <a:p>
            <a:pPr marL="0" lvl="0" indent="0" algn="l" rtl="0">
              <a:lnSpc>
                <a:spcPct val="120000"/>
              </a:lnSpc>
              <a:spcBef>
                <a:spcPts val="1000"/>
              </a:spcBef>
              <a:spcAft>
                <a:spcPts val="0"/>
              </a:spcAft>
              <a:buClr>
                <a:schemeClr val="dk1"/>
              </a:buClr>
              <a:buSzPct val="100000"/>
              <a:buNone/>
            </a:pPr>
            <a:endParaRPr sz="2300"/>
          </a:p>
          <a:p>
            <a:pPr marL="0" lvl="0" indent="0" algn="l" rtl="0">
              <a:lnSpc>
                <a:spcPct val="120000"/>
              </a:lnSpc>
              <a:spcBef>
                <a:spcPts val="1000"/>
              </a:spcBef>
              <a:spcAft>
                <a:spcPts val="0"/>
              </a:spcAft>
              <a:buClr>
                <a:schemeClr val="dk1"/>
              </a:buClr>
              <a:buSzPct val="100000"/>
              <a:buNone/>
            </a:pPr>
            <a:r>
              <a:rPr lang="en-US" sz="2300" b="1"/>
              <a:t>Require the hiring of trained and certified contractors </a:t>
            </a:r>
            <a:r>
              <a:rPr lang="en-US" sz="2300"/>
              <a:t>to install and maintain publicly-funded green infrastructure. </a:t>
            </a:r>
            <a:endParaRPr/>
          </a:p>
          <a:p>
            <a:pPr marL="0" lvl="0" indent="0" algn="l" rtl="0">
              <a:lnSpc>
                <a:spcPct val="120000"/>
              </a:lnSpc>
              <a:spcBef>
                <a:spcPts val="1000"/>
              </a:spcBef>
              <a:spcAft>
                <a:spcPts val="0"/>
              </a:spcAft>
              <a:buClr>
                <a:schemeClr val="dk1"/>
              </a:buClr>
              <a:buSzPct val="100000"/>
              <a:buNone/>
            </a:pPr>
            <a:endParaRPr sz="2300"/>
          </a:p>
          <a:p>
            <a:pPr marL="0" lvl="0" indent="0" algn="l" rtl="0">
              <a:lnSpc>
                <a:spcPct val="120000"/>
              </a:lnSpc>
              <a:spcBef>
                <a:spcPts val="1000"/>
              </a:spcBef>
              <a:spcAft>
                <a:spcPts val="0"/>
              </a:spcAft>
              <a:buClr>
                <a:schemeClr val="dk1"/>
              </a:buClr>
              <a:buSzPct val="100000"/>
              <a:buNone/>
            </a:pPr>
            <a:r>
              <a:rPr lang="en-US" sz="2300" b="1"/>
              <a:t>Invest in your future workforce </a:t>
            </a:r>
            <a:r>
              <a:rPr lang="en-US" sz="2300"/>
              <a:t>by funding STEM education, with a particular focus on under-resourced communities.</a:t>
            </a:r>
            <a:endParaRPr/>
          </a:p>
        </p:txBody>
      </p:sp>
      <p:sp>
        <p:nvSpPr>
          <p:cNvPr id="480" name="Google Shape;480;p26"/>
          <p:cNvSpPr txBox="1">
            <a:spLocks noGrp="1"/>
          </p:cNvSpPr>
          <p:nvPr>
            <p:ph type="title"/>
          </p:nvPr>
        </p:nvSpPr>
        <p:spPr>
          <a:xfrm>
            <a:off x="112642" y="0"/>
            <a:ext cx="467881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 Can Do</a:t>
            </a:r>
            <a:endParaRPr/>
          </a:p>
        </p:txBody>
      </p:sp>
      <p:pic>
        <p:nvPicPr>
          <p:cNvPr id="481" name="Google Shape;481;p26"/>
          <p:cNvPicPr preferRelativeResize="0"/>
          <p:nvPr/>
        </p:nvPicPr>
        <p:blipFill rotWithShape="1">
          <a:blip r:embed="rId3">
            <a:alphaModFix/>
          </a:blip>
          <a:srcRect/>
          <a:stretch/>
        </p:blipFill>
        <p:spPr>
          <a:xfrm>
            <a:off x="475531" y="3497652"/>
            <a:ext cx="2476500" cy="2476500"/>
          </a:xfrm>
          <a:prstGeom prst="rect">
            <a:avLst/>
          </a:prstGeom>
          <a:noFill/>
          <a:ln>
            <a:noFill/>
          </a:ln>
        </p:spPr>
      </p:pic>
      <p:pic>
        <p:nvPicPr>
          <p:cNvPr id="482" name="Google Shape;482;p26"/>
          <p:cNvPicPr preferRelativeResize="0"/>
          <p:nvPr/>
        </p:nvPicPr>
        <p:blipFill rotWithShape="1">
          <a:blip r:embed="rId4">
            <a:alphaModFix/>
          </a:blip>
          <a:srcRect/>
          <a:stretch/>
        </p:blipFill>
        <p:spPr>
          <a:xfrm>
            <a:off x="1180381" y="5761083"/>
            <a:ext cx="1066800" cy="825500"/>
          </a:xfrm>
          <a:prstGeom prst="rect">
            <a:avLst/>
          </a:prstGeom>
          <a:noFill/>
          <a:ln>
            <a:noFill/>
          </a:ln>
        </p:spPr>
      </p:pic>
      <p:pic>
        <p:nvPicPr>
          <p:cNvPr id="483" name="Google Shape;483;p26"/>
          <p:cNvPicPr preferRelativeResize="0"/>
          <p:nvPr/>
        </p:nvPicPr>
        <p:blipFill rotWithShape="1">
          <a:blip r:embed="rId5">
            <a:alphaModFix/>
          </a:blip>
          <a:srcRect/>
          <a:stretch/>
        </p:blipFill>
        <p:spPr>
          <a:xfrm>
            <a:off x="1007738" y="2440721"/>
            <a:ext cx="1587500" cy="1270000"/>
          </a:xfrm>
          <a:prstGeom prst="rect">
            <a:avLst/>
          </a:prstGeom>
          <a:noFill/>
          <a:ln>
            <a:noFill/>
          </a:ln>
        </p:spPr>
      </p:pic>
      <p:pic>
        <p:nvPicPr>
          <p:cNvPr id="484" name="Google Shape;484;p26"/>
          <p:cNvPicPr preferRelativeResize="0"/>
          <p:nvPr/>
        </p:nvPicPr>
        <p:blipFill rotWithShape="1">
          <a:blip r:embed="rId6">
            <a:alphaModFix/>
          </a:blip>
          <a:srcRect/>
          <a:stretch/>
        </p:blipFill>
        <p:spPr>
          <a:xfrm>
            <a:off x="563238" y="184566"/>
            <a:ext cx="2476500" cy="2476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1" name="Google Shape;491;p27"/>
          <p:cNvSpPr txBox="1">
            <a:spLocks noGrp="1"/>
          </p:cNvSpPr>
          <p:nvPr>
            <p:ph type="title"/>
          </p:nvPr>
        </p:nvSpPr>
        <p:spPr>
          <a:xfrm>
            <a:off x="112642" y="0"/>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 Learn More</a:t>
            </a:r>
            <a:endParaRPr/>
          </a:p>
        </p:txBody>
      </p:sp>
      <p:sp>
        <p:nvSpPr>
          <p:cNvPr id="492" name="Google Shape;492;p27"/>
          <p:cNvSpPr txBox="1">
            <a:spLocks noGrp="1"/>
          </p:cNvSpPr>
          <p:nvPr>
            <p:ph type="body" idx="1"/>
          </p:nvPr>
        </p:nvSpPr>
        <p:spPr>
          <a:xfrm>
            <a:off x="112642" y="1011928"/>
            <a:ext cx="12079358" cy="5846071"/>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400"/>
              <a:buChar char="•"/>
            </a:pPr>
            <a:r>
              <a:rPr lang="en-US" sz="2400"/>
              <a:t>Alliance for the Chesapeake Bay’s </a:t>
            </a:r>
            <a:r>
              <a:rPr lang="en-US" sz="2400" u="sng">
                <a:solidFill>
                  <a:schemeClr val="hlink"/>
                </a:solidFill>
                <a:hlinkClick r:id="rId3"/>
              </a:rPr>
              <a:t>Workforce Development Programs</a:t>
            </a:r>
            <a:endParaRPr sz="2400" u="sng"/>
          </a:p>
          <a:p>
            <a:pPr marL="685800" lvl="1" indent="-228600" algn="l" rtl="0">
              <a:lnSpc>
                <a:spcPct val="120000"/>
              </a:lnSpc>
              <a:spcBef>
                <a:spcPts val="500"/>
              </a:spcBef>
              <a:spcAft>
                <a:spcPts val="0"/>
              </a:spcAft>
              <a:buClr>
                <a:schemeClr val="dk1"/>
              </a:buClr>
              <a:buSzPts val="2000"/>
              <a:buChar char="•"/>
            </a:pPr>
            <a:r>
              <a:rPr lang="en-US" sz="2000"/>
              <a:t>Learn about the Correctional Conservation Collaborative, Ready Green Jobs Training Project, and RiverSmart Stormwater Contractor Training programs</a:t>
            </a:r>
            <a:endParaRPr/>
          </a:p>
          <a:p>
            <a:pPr marL="228600" lvl="0" indent="-228600" algn="l" rtl="0">
              <a:lnSpc>
                <a:spcPct val="120000"/>
              </a:lnSpc>
              <a:spcBef>
                <a:spcPts val="1000"/>
              </a:spcBef>
              <a:spcAft>
                <a:spcPts val="0"/>
              </a:spcAft>
              <a:buClr>
                <a:schemeClr val="dk1"/>
              </a:buClr>
              <a:buSzPts val="2400"/>
              <a:buChar char="•"/>
            </a:pPr>
            <a:r>
              <a:rPr lang="en-US" sz="2400" u="sng">
                <a:solidFill>
                  <a:schemeClr val="hlink"/>
                </a:solidFill>
                <a:hlinkClick r:id="rId4"/>
              </a:rPr>
              <a:t>Maryland Climate Leadership Academy</a:t>
            </a:r>
            <a:endParaRPr sz="2400" u="sng"/>
          </a:p>
          <a:p>
            <a:pPr marL="685800" lvl="1" indent="-228600" algn="l" rtl="0">
              <a:lnSpc>
                <a:spcPct val="120000"/>
              </a:lnSpc>
              <a:spcBef>
                <a:spcPts val="500"/>
              </a:spcBef>
              <a:spcAft>
                <a:spcPts val="0"/>
              </a:spcAft>
              <a:buClr>
                <a:schemeClr val="dk1"/>
              </a:buClr>
              <a:buSzPts val="2000"/>
              <a:buChar char="•"/>
            </a:pPr>
            <a:r>
              <a:rPr lang="en-US" sz="2000"/>
              <a:t>Advances the capacity of state and local government agencies, infrastructure organizations and businesses to develop and implement sound climate change initiatives to ensure current and future public health, security, and economic prosperity</a:t>
            </a:r>
            <a:endParaRPr/>
          </a:p>
          <a:p>
            <a:pPr marL="228600" lvl="0" indent="-228600" algn="l" rtl="0">
              <a:lnSpc>
                <a:spcPct val="120000"/>
              </a:lnSpc>
              <a:spcBef>
                <a:spcPts val="1000"/>
              </a:spcBef>
              <a:spcAft>
                <a:spcPts val="0"/>
              </a:spcAft>
              <a:buClr>
                <a:schemeClr val="dk1"/>
              </a:buClr>
              <a:buSzPts val="2400"/>
              <a:buChar char="•"/>
            </a:pPr>
            <a:r>
              <a:rPr lang="en-US" sz="2400"/>
              <a:t>EPA’s </a:t>
            </a:r>
            <a:r>
              <a:rPr lang="en-US" sz="2400" u="sng">
                <a:solidFill>
                  <a:schemeClr val="hlink"/>
                </a:solidFill>
                <a:hlinkClick r:id="rId5"/>
              </a:rPr>
              <a:t>Environmental Workforce Development and Job Training Grants</a:t>
            </a:r>
            <a:endParaRPr sz="2400"/>
          </a:p>
          <a:p>
            <a:pPr marL="685800" lvl="1" indent="-228600" algn="l" rtl="0">
              <a:lnSpc>
                <a:spcPct val="120000"/>
              </a:lnSpc>
              <a:spcBef>
                <a:spcPts val="500"/>
              </a:spcBef>
              <a:spcAft>
                <a:spcPts val="0"/>
              </a:spcAft>
              <a:buClr>
                <a:schemeClr val="dk1"/>
              </a:buClr>
              <a:buSzPts val="2000"/>
              <a:buChar char="•"/>
            </a:pPr>
            <a:r>
              <a:rPr lang="en-US" sz="2000"/>
              <a:t>Find information about EPA’s workforce development grants, including resources like FAQs</a:t>
            </a:r>
            <a:endParaRPr/>
          </a:p>
          <a:p>
            <a:pPr marL="228600" lvl="0" indent="-228600" algn="l" rtl="0">
              <a:lnSpc>
                <a:spcPct val="120000"/>
              </a:lnSpc>
              <a:spcBef>
                <a:spcPts val="1000"/>
              </a:spcBef>
              <a:spcAft>
                <a:spcPts val="0"/>
              </a:spcAft>
              <a:buClr>
                <a:schemeClr val="dk1"/>
              </a:buClr>
              <a:buSzPts val="2400"/>
              <a:buChar char="•"/>
            </a:pPr>
            <a:r>
              <a:rPr lang="en-US" sz="2400"/>
              <a:t>EPA’s </a:t>
            </a:r>
            <a:r>
              <a:rPr lang="en-US" sz="2400" u="sng">
                <a:solidFill>
                  <a:schemeClr val="hlink"/>
                </a:solidFill>
                <a:hlinkClick r:id="rId6"/>
              </a:rPr>
              <a:t>Making Water a Career of Choice</a:t>
            </a:r>
            <a:endParaRPr sz="2400"/>
          </a:p>
          <a:p>
            <a:pPr marL="685800" lvl="1" indent="-228600" algn="l" rtl="0">
              <a:lnSpc>
                <a:spcPct val="120000"/>
              </a:lnSpc>
              <a:spcBef>
                <a:spcPts val="500"/>
              </a:spcBef>
              <a:spcAft>
                <a:spcPts val="0"/>
              </a:spcAft>
              <a:buClr>
                <a:schemeClr val="dk1"/>
              </a:buClr>
              <a:buSzPts val="2000"/>
              <a:buChar char="•"/>
            </a:pPr>
            <a:r>
              <a:rPr lang="en-US" sz="2000"/>
              <a:t>Explore water workforce case studies from across the country (including one in PA and one in VA)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9" name="Google Shape;499;p28"/>
          <p:cNvSpPr txBox="1">
            <a:spLocks noGrp="1"/>
          </p:cNvSpPr>
          <p:nvPr>
            <p:ph type="title"/>
          </p:nvPr>
        </p:nvSpPr>
        <p:spPr>
          <a:xfrm>
            <a:off x="112642" y="0"/>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Glossary</a:t>
            </a:r>
            <a:endParaRPr/>
          </a:p>
        </p:txBody>
      </p:sp>
      <p:sp>
        <p:nvSpPr>
          <p:cNvPr id="500" name="Google Shape;500;p28"/>
          <p:cNvSpPr txBox="1">
            <a:spLocks noGrp="1"/>
          </p:cNvSpPr>
          <p:nvPr>
            <p:ph type="body" idx="1"/>
          </p:nvPr>
        </p:nvSpPr>
        <p:spPr>
          <a:xfrm>
            <a:off x="112642" y="704502"/>
            <a:ext cx="6095999" cy="6063558"/>
          </a:xfrm>
          <a:prstGeom prst="rect">
            <a:avLst/>
          </a:prstGeom>
          <a:noFill/>
          <a:ln>
            <a:noFill/>
          </a:ln>
        </p:spPr>
        <p:txBody>
          <a:bodyPr spcFirstLastPara="1" wrap="square" lIns="91425" tIns="45700" rIns="91425" bIns="45700" anchor="t" anchorCtr="0">
            <a:normAutofit fontScale="92500"/>
          </a:bodyPr>
          <a:lstStyle/>
          <a:p>
            <a:pPr marL="285750" lvl="0" indent="-285750" algn="l" rtl="0">
              <a:lnSpc>
                <a:spcPct val="120000"/>
              </a:lnSpc>
              <a:spcBef>
                <a:spcPts val="1000"/>
              </a:spcBef>
              <a:spcAft>
                <a:spcPts val="0"/>
              </a:spcAft>
              <a:buClr>
                <a:srgbClr val="6B8B91"/>
              </a:buClr>
              <a:buSzPct val="108107"/>
              <a:buChar char="•"/>
            </a:pPr>
            <a:r>
              <a:rPr lang="en-US" sz="1800" u="sng">
                <a:solidFill>
                  <a:srgbClr val="6B8B9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Stormwater Runoff</a:t>
            </a:r>
            <a:endParaRPr sz="180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ct val="108107"/>
              <a:buNone/>
            </a:pPr>
            <a:r>
              <a:rPr lang="en-US" sz="1600">
                <a:solidFill>
                  <a:srgbClr val="262626"/>
                </a:solidFill>
                <a:latin typeface="Century Gothic"/>
                <a:ea typeface="Century Gothic"/>
                <a:cs typeface="Century Gothic"/>
                <a:sym typeface="Century Gothic"/>
              </a:rPr>
              <a:t>Precipitation that does not evaporate or soak into the ground but instead flows over the land and into the nearest waterway</a:t>
            </a:r>
            <a:endParaRPr/>
          </a:p>
          <a:p>
            <a:pPr marL="285750" lvl="0" indent="-285750" algn="l" rtl="0">
              <a:lnSpc>
                <a:spcPct val="120000"/>
              </a:lnSpc>
              <a:spcBef>
                <a:spcPts val="1000"/>
              </a:spcBef>
              <a:spcAft>
                <a:spcPts val="0"/>
              </a:spcAft>
              <a:buClr>
                <a:schemeClr val="accent6"/>
              </a:buClr>
              <a:buSzPct val="108107"/>
              <a:buChar char="•"/>
            </a:pPr>
            <a:r>
              <a:rPr lang="en-US" sz="1800" u="sng">
                <a:solidFill>
                  <a:schemeClr val="accen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Green Jobs</a:t>
            </a:r>
            <a:endParaRPr sz="180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ct val="108107"/>
              <a:buNone/>
            </a:pPr>
            <a:r>
              <a:rPr lang="en-US" sz="1600">
                <a:solidFill>
                  <a:schemeClr val="dk1"/>
                </a:solidFill>
                <a:latin typeface="Century Gothic"/>
                <a:ea typeface="Century Gothic"/>
                <a:cs typeface="Century Gothic"/>
                <a:sym typeface="Century Gothic"/>
              </a:rPr>
              <a:t>Jobs in businesses that produce goods or provide services that benefit the environment or conserve natural resources and jobs in which workers' duties involve making their establishment's production processes more environmentally friendly or use fewer natural resources</a:t>
            </a:r>
            <a:endParaRPr/>
          </a:p>
          <a:p>
            <a:pPr marL="228600" lvl="0" indent="-228600" algn="l" rtl="0">
              <a:lnSpc>
                <a:spcPct val="120000"/>
              </a:lnSpc>
              <a:spcBef>
                <a:spcPts val="1000"/>
              </a:spcBef>
              <a:spcAft>
                <a:spcPts val="0"/>
              </a:spcAft>
              <a:buClr>
                <a:srgbClr val="6B8B91"/>
              </a:buClr>
              <a:buSzPct val="100000"/>
              <a:buChar char="•"/>
            </a:pPr>
            <a:r>
              <a:rPr lang="en-US" sz="1800" u="sng">
                <a:solidFill>
                  <a:srgbClr val="6B8B91"/>
                </a:solidFill>
                <a:hlinkClick r:id="rId5">
                  <a:extLst>
                    <a:ext uri="{A12FA001-AC4F-418D-AE19-62706E023703}">
                      <ahyp:hlinkClr xmlns:ahyp="http://schemas.microsoft.com/office/drawing/2018/hyperlinkcolor" val="tx"/>
                    </a:ext>
                  </a:extLst>
                </a:hlinkClick>
              </a:rPr>
              <a:t>Green Infrastructure</a:t>
            </a:r>
            <a:endParaRPr sz="1800">
              <a:solidFill>
                <a:srgbClr val="6B8B91"/>
              </a:solidFill>
            </a:endParaRPr>
          </a:p>
          <a:p>
            <a:pPr marL="457200" lvl="1" indent="0" algn="l" rtl="0">
              <a:lnSpc>
                <a:spcPct val="120000"/>
              </a:lnSpc>
              <a:spcBef>
                <a:spcPts val="500"/>
              </a:spcBef>
              <a:spcAft>
                <a:spcPts val="0"/>
              </a:spcAft>
              <a:buClr>
                <a:srgbClr val="262626"/>
              </a:buClr>
              <a:buSzPct val="100000"/>
              <a:buNone/>
            </a:pPr>
            <a:r>
              <a:rPr lang="en-US" sz="1600">
                <a:solidFill>
                  <a:srgbClr val="262626"/>
                </a:solidFill>
              </a:rPr>
              <a:t>Nature-based solutions that use soil and vegetation to help slow the flow of runoff and manage rainwater where it falls</a:t>
            </a:r>
            <a:endParaRPr/>
          </a:p>
          <a:p>
            <a:pPr marL="285750" lvl="0" indent="-285750" algn="l" rtl="0">
              <a:lnSpc>
                <a:spcPct val="120000"/>
              </a:lnSpc>
              <a:spcBef>
                <a:spcPts val="1000"/>
              </a:spcBef>
              <a:spcAft>
                <a:spcPts val="0"/>
              </a:spcAft>
              <a:buClr>
                <a:schemeClr val="accent6"/>
              </a:buClr>
              <a:buSzPct val="108107"/>
              <a:buChar char="•"/>
            </a:pPr>
            <a:r>
              <a:rPr lang="en-US" sz="1800" u="sng">
                <a:solidFill>
                  <a:schemeClr val="accen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Green Construction</a:t>
            </a:r>
            <a:endParaRPr sz="180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ct val="108107"/>
              <a:buNone/>
            </a:pPr>
            <a:r>
              <a:rPr lang="en-US" sz="1600">
                <a:solidFill>
                  <a:schemeClr val="dk1"/>
                </a:solidFill>
                <a:latin typeface="Century Gothic"/>
                <a:ea typeface="Century Gothic"/>
                <a:cs typeface="Century Gothic"/>
                <a:sym typeface="Century Gothic"/>
              </a:rPr>
              <a:t>The practice of erecting buildings and using processes that are environmentally responsible and resource efficient</a:t>
            </a:r>
            <a:endParaRPr/>
          </a:p>
        </p:txBody>
      </p:sp>
      <p:sp>
        <p:nvSpPr>
          <p:cNvPr id="501" name="Google Shape;501;p28"/>
          <p:cNvSpPr txBox="1"/>
          <p:nvPr/>
        </p:nvSpPr>
        <p:spPr>
          <a:xfrm>
            <a:off x="6208642" y="704502"/>
            <a:ext cx="5983358" cy="6063558"/>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120000"/>
              </a:lnSpc>
              <a:spcBef>
                <a:spcPts val="1000"/>
              </a:spcBef>
              <a:spcAft>
                <a:spcPts val="0"/>
              </a:spcAft>
              <a:buClr>
                <a:srgbClr val="6B8B91"/>
              </a:buClr>
              <a:buSzPts val="1800"/>
              <a:buFont typeface="Century Gothic"/>
              <a:buChar char="•"/>
            </a:pPr>
            <a:r>
              <a:rPr lang="en-US" sz="1700" b="0" i="0" u="sng" strike="noStrike" cap="none">
                <a:solidFill>
                  <a:schemeClr val="accen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Clean Energy</a:t>
            </a:r>
            <a:endParaRPr sz="17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500"/>
              <a:buFont typeface="Arial"/>
              <a:buNone/>
            </a:pPr>
            <a:r>
              <a:rPr lang="en-US" sz="1500" b="0" i="0" u="none" strike="noStrike" cap="none">
                <a:solidFill>
                  <a:srgbClr val="262626"/>
                </a:solidFill>
                <a:latin typeface="Century Gothic"/>
                <a:ea typeface="Century Gothic"/>
                <a:cs typeface="Century Gothic"/>
                <a:sym typeface="Century Gothic"/>
              </a:rPr>
              <a:t>Energy that comes from renewable, zero emission sources that do not pollute the atmosphere when used</a:t>
            </a:r>
            <a:endParaRPr sz="1500" b="0" i="0" u="sng" strike="noStrike" cap="none">
              <a:solidFill>
                <a:schemeClr val="accent6"/>
              </a:solidFill>
              <a:latin typeface="Century Gothic"/>
              <a:ea typeface="Century Gothic"/>
              <a:cs typeface="Century Gothic"/>
              <a:sym typeface="Century Gothic"/>
            </a:endParaRPr>
          </a:p>
          <a:p>
            <a:pPr marL="285750" marR="0" lvl="0" indent="-285750" algn="l" rtl="0">
              <a:lnSpc>
                <a:spcPct val="120000"/>
              </a:lnSpc>
              <a:spcBef>
                <a:spcPts val="1000"/>
              </a:spcBef>
              <a:spcAft>
                <a:spcPts val="0"/>
              </a:spcAft>
              <a:buClr>
                <a:schemeClr val="accent6"/>
              </a:buClr>
              <a:buSzPts val="1800"/>
              <a:buFont typeface="Century Gothic"/>
              <a:buChar char="•"/>
            </a:pPr>
            <a:r>
              <a:rPr lang="en-US" sz="1700" b="0" i="0" u="sng" strike="noStrike" cap="none">
                <a:solidFill>
                  <a:schemeClr val="accen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Environmental Justice</a:t>
            </a:r>
            <a:endParaRPr sz="17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0"/>
              </a:spcBef>
              <a:spcAft>
                <a:spcPts val="0"/>
              </a:spcAft>
              <a:buClr>
                <a:srgbClr val="000000"/>
              </a:buClr>
              <a:buSzPts val="1500"/>
              <a:buFont typeface="Arial"/>
              <a:buNone/>
            </a:pPr>
            <a:r>
              <a:rPr lang="en-US" sz="1500" b="0" i="0" u="none" strike="noStrike" cap="none">
                <a:solidFill>
                  <a:schemeClr val="dk1"/>
                </a:solidFill>
                <a:latin typeface="Century Gothic"/>
                <a:ea typeface="Century Gothic"/>
                <a:cs typeface="Century Gothic"/>
                <a:sym typeface="Century Gothic"/>
              </a:rPr>
              <a:t>The fair treatment and meaningful involvement of all people regardless of race, color, national origin, or income, with respect to the development, implementation, and enforcement of environmental laws, regulations, and policies</a:t>
            </a:r>
            <a:endParaRPr sz="1500" b="0" i="0" u="none" strike="noStrike" cap="none">
              <a:solidFill>
                <a:schemeClr val="dk1"/>
              </a:solidFill>
              <a:latin typeface="Century Gothic"/>
              <a:ea typeface="Century Gothic"/>
              <a:cs typeface="Century Gothic"/>
              <a:sym typeface="Century Gothic"/>
            </a:endParaRPr>
          </a:p>
          <a:p>
            <a:pPr marL="285750" marR="0" lvl="0" indent="-285750" algn="l" rtl="0">
              <a:lnSpc>
                <a:spcPct val="120000"/>
              </a:lnSpc>
              <a:spcBef>
                <a:spcPts val="1000"/>
              </a:spcBef>
              <a:spcAft>
                <a:spcPts val="0"/>
              </a:spcAft>
              <a:buClr>
                <a:srgbClr val="6B8B91"/>
              </a:buClr>
              <a:buSzPts val="1700"/>
              <a:buFont typeface="Arial"/>
              <a:buChar char="•"/>
            </a:pPr>
            <a:r>
              <a:rPr lang="en-US" sz="1700" b="0" i="0" u="sng" strike="noStrike" cap="none">
                <a:solidFill>
                  <a:schemeClr val="accent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Brownfields</a:t>
            </a:r>
            <a:endParaRPr sz="17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500"/>
              <a:buFont typeface="Arial"/>
              <a:buNone/>
            </a:pPr>
            <a:r>
              <a:rPr lang="en-US" sz="1500" b="0" i="0" u="none" strike="noStrike" cap="none">
                <a:solidFill>
                  <a:srgbClr val="262626"/>
                </a:solidFill>
                <a:latin typeface="Century Gothic"/>
                <a:ea typeface="Century Gothic"/>
                <a:cs typeface="Century Gothic"/>
                <a:sym typeface="Century Gothic"/>
              </a:rPr>
              <a:t>A property, the expansion, redevelopment, or reuse of which may be complicated by the presence or potential presence of a hazardous substance, pollutant, or contaminant</a:t>
            </a: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
          <p:cNvPicPr preferRelativeResize="0"/>
          <p:nvPr/>
        </p:nvPicPr>
        <p:blipFill rotWithShape="1">
          <a:blip r:embed="rId3">
            <a:alphaModFix/>
          </a:blip>
          <a:srcRect l="29824" t="5380" r="12874" b="-146"/>
          <a:stretch/>
        </p:blipFill>
        <p:spPr>
          <a:xfrm>
            <a:off x="5972175" y="9601"/>
            <a:ext cx="6219824" cy="6867601"/>
          </a:xfrm>
          <a:prstGeom prst="rect">
            <a:avLst/>
          </a:prstGeom>
          <a:noFill/>
          <a:ln>
            <a:noFill/>
          </a:ln>
        </p:spPr>
      </p:pic>
      <p:sp>
        <p:nvSpPr>
          <p:cNvPr id="112" name="Google Shape;112;p2"/>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2"/>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Table of Contents</a:t>
            </a:r>
            <a:endParaRPr/>
          </a:p>
        </p:txBody>
      </p:sp>
      <p:sp>
        <p:nvSpPr>
          <p:cNvPr id="114" name="Google Shape;114;p2"/>
          <p:cNvSpPr/>
          <p:nvPr/>
        </p:nvSpPr>
        <p:spPr>
          <a:xfrm>
            <a:off x="4199257" y="9601"/>
            <a:ext cx="4171876" cy="6867601"/>
          </a:xfrm>
          <a:custGeom>
            <a:avLst/>
            <a:gdLst/>
            <a:ahLst/>
            <a:cxnLst/>
            <a:rect l="l" t="t" r="r" b="b"/>
            <a:pathLst>
              <a:path w="16388" h="10014" extrusionOk="0">
                <a:moveTo>
                  <a:pt x="6463" y="0"/>
                </a:moveTo>
                <a:lnTo>
                  <a:pt x="16388" y="0"/>
                </a:lnTo>
                <a:cubicBezTo>
                  <a:pt x="15467" y="0"/>
                  <a:pt x="7494" y="466"/>
                  <a:pt x="7620" y="4876"/>
                </a:cubicBezTo>
                <a:cubicBezTo>
                  <a:pt x="7746" y="9286"/>
                  <a:pt x="15467" y="10000"/>
                  <a:pt x="16388" y="10000"/>
                </a:cubicBezTo>
                <a:lnTo>
                  <a:pt x="6870" y="10014"/>
                </a:lnTo>
                <a:cubicBezTo>
                  <a:pt x="5949" y="10014"/>
                  <a:pt x="69" y="6834"/>
                  <a:pt x="1" y="5165"/>
                </a:cubicBezTo>
                <a:cubicBezTo>
                  <a:pt x="-67" y="3496"/>
                  <a:pt x="5542" y="0"/>
                  <a:pt x="646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2"/>
          <p:cNvSpPr txBox="1">
            <a:spLocks noGrp="1"/>
          </p:cNvSpPr>
          <p:nvPr>
            <p:ph type="body" idx="1"/>
          </p:nvPr>
        </p:nvSpPr>
        <p:spPr>
          <a:xfrm>
            <a:off x="1325246" y="1100882"/>
            <a:ext cx="10028554" cy="41345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None/>
            </a:pPr>
            <a:r>
              <a:rPr lang="en-US" u="sng">
                <a:solidFill>
                  <a:schemeClr val="hlink"/>
                </a:solidFill>
                <a:latin typeface="Century Gothic"/>
                <a:ea typeface="Century Gothic"/>
                <a:cs typeface="Century Gothic"/>
                <a:sym typeface="Century Gothic"/>
                <a:hlinkClick r:id="" action="ppaction://hlinkshowjump?jump=nextslide"/>
              </a:rPr>
              <a:t>Purpose</a:t>
            </a:r>
            <a:endParaRPr>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hlink"/>
                </a:solidFill>
                <a:latin typeface="Century Gothic"/>
                <a:ea typeface="Century Gothic"/>
                <a:cs typeface="Century Gothic"/>
                <a:sym typeface="Century Gothic"/>
                <a:hlinkClick r:id="rId4" action="ppaction://hlinksldjump"/>
              </a:rPr>
              <a:t>What You’ll Learn</a:t>
            </a:r>
            <a:endParaRPr>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hlink"/>
                </a:solidFill>
                <a:hlinkClick r:id="rId5" action="ppaction://hlinksldjump"/>
              </a:rPr>
              <a:t>Green Collar Workforce</a:t>
            </a:r>
            <a:endParaRPr u="sng">
              <a:solidFill>
                <a:srgbClr val="193397"/>
              </a:solidFill>
              <a:latin typeface="Century Gothic"/>
              <a:ea typeface="Century Gothic"/>
              <a:cs typeface="Century Gothic"/>
              <a:sym typeface="Century Gothic"/>
              <a:hlinkClick r:id="rId6" action="ppaction://hlinksldjump">
                <a:extLst>
                  <a:ext uri="{A12FA001-AC4F-418D-AE19-62706E023703}">
                    <ahyp:hlinkClr xmlns:ahyp="http://schemas.microsoft.com/office/drawing/2018/hyperlinkcolor" val="tx"/>
                  </a:ext>
                </a:extLst>
              </a:hlinkClick>
            </a:endParaRPr>
          </a:p>
          <a:p>
            <a:pPr marL="0" lvl="0" indent="0" algn="l" rtl="0">
              <a:lnSpc>
                <a:spcPct val="120000"/>
              </a:lnSpc>
              <a:spcBef>
                <a:spcPts val="1000"/>
              </a:spcBef>
              <a:spcAft>
                <a:spcPts val="0"/>
              </a:spcAft>
              <a:buClr>
                <a:schemeClr val="dk1"/>
              </a:buClr>
              <a:buSzPct val="100000"/>
              <a:buNone/>
            </a:pPr>
            <a:r>
              <a:rPr lang="en-US" u="sng">
                <a:solidFill>
                  <a:schemeClr val="hlink"/>
                </a:solidFill>
                <a:latin typeface="Century Gothic"/>
                <a:ea typeface="Century Gothic"/>
                <a:cs typeface="Century Gothic"/>
                <a:sym typeface="Century Gothic"/>
                <a:hlinkClick r:id="rId6" action="ppaction://hlinksldjump"/>
              </a:rPr>
              <a:t>Diversity As An Asset</a:t>
            </a:r>
            <a:endParaRPr>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hlink"/>
                </a:solidFill>
                <a:latin typeface="Century Gothic"/>
                <a:ea typeface="Century Gothic"/>
                <a:cs typeface="Century Gothic"/>
                <a:sym typeface="Century Gothic"/>
                <a:hlinkClick r:id="rId7" action="ppaction://hlinksldjump"/>
              </a:rPr>
              <a:t>Education</a:t>
            </a:r>
            <a:endParaRPr>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hlink"/>
                </a:solidFill>
                <a:latin typeface="Century Gothic"/>
                <a:ea typeface="Century Gothic"/>
                <a:cs typeface="Century Gothic"/>
                <a:sym typeface="Century Gothic"/>
                <a:hlinkClick r:id="rId8" action="ppaction://hlinksldjump"/>
              </a:rPr>
              <a:t>Existing Programs</a:t>
            </a:r>
            <a:endParaRPr>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hlink"/>
                </a:solidFill>
                <a:latin typeface="Century Gothic"/>
                <a:ea typeface="Century Gothic"/>
                <a:cs typeface="Century Gothic"/>
                <a:sym typeface="Century Gothic"/>
                <a:hlinkClick r:id="rId9" action="ppaction://hlinksldjump"/>
              </a:rPr>
              <a:t>What You Can Do</a:t>
            </a:r>
            <a:endParaRPr>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hlink"/>
                </a:solidFill>
                <a:latin typeface="Century Gothic"/>
                <a:ea typeface="Century Gothic"/>
                <a:cs typeface="Century Gothic"/>
                <a:sym typeface="Century Gothic"/>
                <a:hlinkClick r:id="rId10" action="ppaction://hlinksldjump"/>
              </a:rPr>
              <a:t>To Learn More</a:t>
            </a:r>
            <a:endParaRPr>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hlink"/>
                </a:solidFill>
                <a:hlinkClick r:id="" action="ppaction://hlinkshowjump?jump=lastslide"/>
              </a:rPr>
              <a:t>Glossary</a:t>
            </a:r>
            <a:endParaRPr>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endParaRPr/>
          </a:p>
        </p:txBody>
      </p:sp>
      <p:sp>
        <p:nvSpPr>
          <p:cNvPr id="116" name="Google Shape;116;p2"/>
          <p:cNvSpPr txBox="1"/>
          <p:nvPr/>
        </p:nvSpPr>
        <p:spPr>
          <a:xfrm>
            <a:off x="999859" y="109920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117" name="Google Shape;117;p2"/>
          <p:cNvSpPr txBox="1"/>
          <p:nvPr/>
        </p:nvSpPr>
        <p:spPr>
          <a:xfrm>
            <a:off x="995309" y="156047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18" name="Google Shape;118;p2"/>
          <p:cNvSpPr txBox="1"/>
          <p:nvPr/>
        </p:nvSpPr>
        <p:spPr>
          <a:xfrm>
            <a:off x="987225" y="199381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119" name="Google Shape;119;p2"/>
          <p:cNvSpPr txBox="1"/>
          <p:nvPr/>
        </p:nvSpPr>
        <p:spPr>
          <a:xfrm>
            <a:off x="990875" y="248451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120" name="Google Shape;120;p2"/>
          <p:cNvSpPr txBox="1"/>
          <p:nvPr/>
        </p:nvSpPr>
        <p:spPr>
          <a:xfrm>
            <a:off x="990875" y="2925996"/>
            <a:ext cx="32013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121" name="Google Shape;121;p2"/>
          <p:cNvSpPr txBox="1"/>
          <p:nvPr/>
        </p:nvSpPr>
        <p:spPr>
          <a:xfrm>
            <a:off x="971804" y="3390826"/>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122" name="Google Shape;122;p2"/>
          <p:cNvSpPr txBox="1"/>
          <p:nvPr/>
        </p:nvSpPr>
        <p:spPr>
          <a:xfrm>
            <a:off x="976637" y="3856768"/>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grpSp>
        <p:nvGrpSpPr>
          <p:cNvPr id="123" name="Google Shape;123;p2"/>
          <p:cNvGrpSpPr/>
          <p:nvPr/>
        </p:nvGrpSpPr>
        <p:grpSpPr>
          <a:xfrm>
            <a:off x="-1" y="6258465"/>
            <a:ext cx="7147933" cy="369332"/>
            <a:chOff x="0" y="6258465"/>
            <a:chExt cx="4288040" cy="369332"/>
          </a:xfrm>
        </p:grpSpPr>
        <p:sp>
          <p:nvSpPr>
            <p:cNvPr id="124" name="Google Shape;124;p2"/>
            <p:cNvSpPr/>
            <p:nvPr/>
          </p:nvSpPr>
          <p:spPr>
            <a:xfrm>
              <a:off x="0" y="6269566"/>
              <a:ext cx="4288040"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2"/>
            <p:cNvSpPr txBox="1"/>
            <p:nvPr/>
          </p:nvSpPr>
          <p:spPr>
            <a:xfrm>
              <a:off x="163287" y="6258465"/>
              <a:ext cx="41247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Module 7: Building the Workforce of Today and Tomorrow</a:t>
              </a:r>
              <a:endParaRPr sz="1400" b="0" i="0" u="none" strike="noStrike" cap="none">
                <a:solidFill>
                  <a:srgbClr val="000000"/>
                </a:solidFill>
                <a:latin typeface="Arial"/>
                <a:ea typeface="Arial"/>
                <a:cs typeface="Arial"/>
                <a:sym typeface="Arial"/>
              </a:endParaRPr>
            </a:p>
          </p:txBody>
        </p:sp>
      </p:grpSp>
      <p:sp>
        <p:nvSpPr>
          <p:cNvPr id="126" name="Google Shape;126;p2"/>
          <p:cNvSpPr txBox="1"/>
          <p:nvPr/>
        </p:nvSpPr>
        <p:spPr>
          <a:xfrm>
            <a:off x="995309" y="5557376"/>
            <a:ext cx="54295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*Please refer to individual slide notes for data references and information sources.</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990875" y="4321927"/>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128" name="Google Shape;128;p2"/>
          <p:cNvSpPr txBox="1"/>
          <p:nvPr/>
        </p:nvSpPr>
        <p:spPr>
          <a:xfrm>
            <a:off x="999858" y="4791363"/>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p:nvPr/>
        </p:nvSpPr>
        <p:spPr>
          <a:xfrm>
            <a:off x="7065818" y="7555"/>
            <a:ext cx="5126182" cy="68504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3"/>
          <p:cNvSpPr txBox="1"/>
          <p:nvPr/>
        </p:nvSpPr>
        <p:spPr>
          <a:xfrm>
            <a:off x="370948" y="814141"/>
            <a:ext cx="6552366" cy="5088502"/>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20000"/>
              </a:lnSpc>
              <a:spcBef>
                <a:spcPts val="0"/>
              </a:spcBef>
              <a:spcAft>
                <a:spcPts val="0"/>
              </a:spcAft>
              <a:buClr>
                <a:schemeClr val="dk1"/>
              </a:buClr>
              <a:buSzPct val="100000"/>
              <a:buFont typeface="Arial"/>
              <a:buNone/>
            </a:pPr>
            <a:r>
              <a:rPr lang="en-US" sz="1600" b="0" i="0" u="none" strike="noStrike" cap="none">
                <a:solidFill>
                  <a:schemeClr val="dk1"/>
                </a:solidFill>
                <a:latin typeface="Century Gothic"/>
                <a:ea typeface="Century Gothic"/>
                <a:cs typeface="Century Gothic"/>
                <a:sym typeface="Century Gothic"/>
              </a:rPr>
              <a:t>As a local leader, your decisions set the course for your community. Your actions determine the health and vitality of your jurisdiction, as well as that of your local waterways and the Chesapeake Bay. You can achieve win-win outcomes by prioritizing local economic development, infrastructure resiliency, public health, and education while also protecting your environment.</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ct val="100000"/>
              <a:buFont typeface="Arial"/>
              <a:buNone/>
            </a:pPr>
            <a:r>
              <a:rPr lang="en-US" sz="1600" b="0" i="0" u="none" strike="noStrike" cap="none">
                <a:solidFill>
                  <a:schemeClr val="dk1"/>
                </a:solidFill>
                <a:latin typeface="Century Gothic"/>
                <a:ea typeface="Century Gothic"/>
                <a:cs typeface="Century Gothic"/>
                <a:sym typeface="Century Gothic"/>
              </a:rPr>
              <a:t>This module is one in a series created by the Chesapeake Bay Program to support decision making by local officials. We encourage you to examine the full suite of modules: </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ct val="100000"/>
              <a:buFont typeface="Arial"/>
              <a:buNone/>
            </a:pPr>
            <a:endParaRPr sz="1600" b="0" i="0" u="none" strike="noStrike" cap="none">
              <a:solidFill>
                <a:schemeClr val="dk1"/>
              </a:solidFill>
              <a:latin typeface="Century Gothic"/>
              <a:ea typeface="Century Gothic"/>
              <a:cs typeface="Century Gothic"/>
              <a:sym typeface="Century Gothic"/>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How Your Watershed Works </a:t>
            </a:r>
            <a:endParaRPr sz="1600" b="0" i="0" u="none" strike="noStrike" cap="none">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Foundations of Clean Water</a:t>
            </a:r>
            <a:endParaRPr sz="1600" b="0" i="0" u="none" strike="noStrike" cap="none">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Healthy Water for the Economy</a:t>
            </a:r>
            <a:endParaRPr sz="1600" b="0" i="0" u="none" strike="noStrike" cap="none">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The Benefits of Trees</a:t>
            </a:r>
            <a:endParaRPr sz="1600" b="0" i="0" u="none" strike="noStrike" cap="none">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Preserving Local Character and Landscapes</a:t>
            </a:r>
            <a:endParaRPr sz="1600" b="0" i="0" u="none" strike="noStrike" cap="none">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Protecting Your Infrastructure Through Stormwater Resiliency</a:t>
            </a:r>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1" i="0" u="none" strike="noStrike" cap="none">
                <a:solidFill>
                  <a:srgbClr val="458A50"/>
                </a:solidFill>
                <a:latin typeface="Century Gothic"/>
                <a:ea typeface="Century Gothic"/>
                <a:cs typeface="Century Gothic"/>
                <a:sym typeface="Century Gothic"/>
              </a:rPr>
              <a:t>Building the Workforce of Today and</a:t>
            </a:r>
            <a:r>
              <a:rPr lang="en-US" sz="1600" b="1" i="1" u="none" strike="noStrike" cap="none">
                <a:solidFill>
                  <a:srgbClr val="458A50"/>
                </a:solidFill>
                <a:latin typeface="Century Gothic"/>
                <a:ea typeface="Century Gothic"/>
                <a:cs typeface="Century Gothic"/>
                <a:sym typeface="Century Gothic"/>
              </a:rPr>
              <a:t> </a:t>
            </a:r>
            <a:r>
              <a:rPr lang="en-US" sz="1600" b="1" i="0" u="none" strike="noStrike" cap="none">
                <a:solidFill>
                  <a:srgbClr val="458A50"/>
                </a:solidFill>
                <a:latin typeface="Century Gothic"/>
                <a:ea typeface="Century Gothic"/>
                <a:cs typeface="Century Gothic"/>
                <a:sym typeface="Century Gothic"/>
              </a:rPr>
              <a:t>Tomorrow</a:t>
            </a:r>
            <a:endParaRPr sz="1600" b="0" i="0" u="none" strike="noStrike" cap="none">
              <a:solidFill>
                <a:schemeClr val="dk1"/>
              </a:solidFill>
              <a:latin typeface="Century Gothic"/>
              <a:ea typeface="Century Gothic"/>
              <a:cs typeface="Century Gothic"/>
              <a:sym typeface="Century Gothic"/>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Protecting Your Community from Water Extremes</a:t>
            </a:r>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Understanding and Supporting Your Agricultural Allies</a:t>
            </a:r>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Keys to Community Buy-In for the Environment</a:t>
            </a:r>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a:solidFill>
                  <a:schemeClr val="dk1"/>
                </a:solidFill>
                <a:latin typeface="Century Gothic"/>
                <a:ea typeface="Century Gothic"/>
                <a:cs typeface="Century Gothic"/>
                <a:sym typeface="Century Gothic"/>
              </a:rPr>
              <a:t>Your Health and the Environment</a:t>
            </a:r>
            <a:endParaRPr/>
          </a:p>
          <a:p>
            <a:pPr marL="342900" marR="0" lvl="0" indent="-280670" algn="l" rtl="0">
              <a:lnSpc>
                <a:spcPct val="120000"/>
              </a:lnSpc>
              <a:spcBef>
                <a:spcPts val="1000"/>
              </a:spcBef>
              <a:spcAft>
                <a:spcPts val="0"/>
              </a:spcAft>
              <a:buClr>
                <a:schemeClr val="dk1"/>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sp>
        <p:nvSpPr>
          <p:cNvPr id="138" name="Google Shape;138;p3"/>
          <p:cNvSpPr txBox="1"/>
          <p:nvPr/>
        </p:nvSpPr>
        <p:spPr>
          <a:xfrm>
            <a:off x="8782754" y="5375694"/>
            <a:ext cx="18432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Education</a:t>
            </a:r>
            <a:endParaRPr sz="1400" b="0" i="0" u="none" strike="noStrike" cap="none">
              <a:solidFill>
                <a:srgbClr val="000000"/>
              </a:solidFill>
              <a:latin typeface="Arial"/>
              <a:ea typeface="Arial"/>
              <a:cs typeface="Arial"/>
              <a:sym typeface="Arial"/>
            </a:endParaRPr>
          </a:p>
        </p:txBody>
      </p:sp>
      <p:sp>
        <p:nvSpPr>
          <p:cNvPr id="139" name="Google Shape;139;p3"/>
          <p:cNvSpPr txBox="1"/>
          <p:nvPr/>
        </p:nvSpPr>
        <p:spPr>
          <a:xfrm>
            <a:off x="8782753" y="2849598"/>
            <a:ext cx="327289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Economic Development</a:t>
            </a:r>
            <a:endParaRPr sz="1400" b="0" i="0" u="none" strike="noStrike" cap="none">
              <a:solidFill>
                <a:srgbClr val="000000"/>
              </a:solidFill>
              <a:latin typeface="Arial"/>
              <a:ea typeface="Arial"/>
              <a:cs typeface="Arial"/>
              <a:sym typeface="Arial"/>
            </a:endParaRPr>
          </a:p>
        </p:txBody>
      </p:sp>
      <p:sp>
        <p:nvSpPr>
          <p:cNvPr id="140" name="Google Shape;140;p3"/>
          <p:cNvSpPr txBox="1"/>
          <p:nvPr/>
        </p:nvSpPr>
        <p:spPr>
          <a:xfrm>
            <a:off x="8782753" y="3724498"/>
            <a:ext cx="34092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Public Health &amp; Safety</a:t>
            </a:r>
            <a:endParaRPr sz="1400" b="0" i="0" u="none" strike="noStrike" cap="none">
              <a:solidFill>
                <a:srgbClr val="000000"/>
              </a:solidFill>
              <a:latin typeface="Arial"/>
              <a:ea typeface="Arial"/>
              <a:cs typeface="Arial"/>
              <a:sym typeface="Arial"/>
            </a:endParaRPr>
          </a:p>
        </p:txBody>
      </p:sp>
      <p:sp>
        <p:nvSpPr>
          <p:cNvPr id="141" name="Google Shape;141;p3"/>
          <p:cNvSpPr txBox="1"/>
          <p:nvPr/>
        </p:nvSpPr>
        <p:spPr>
          <a:xfrm>
            <a:off x="8782754" y="4428785"/>
            <a:ext cx="340924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Infrastructure Maintenance &amp; Finance</a:t>
            </a:r>
            <a:endParaRPr sz="1400" b="0" i="0" u="none" strike="noStrike" cap="none">
              <a:solidFill>
                <a:srgbClr val="000000"/>
              </a:solidFill>
              <a:latin typeface="Arial"/>
              <a:ea typeface="Arial"/>
              <a:cs typeface="Arial"/>
              <a:sym typeface="Arial"/>
            </a:endParaRPr>
          </a:p>
        </p:txBody>
      </p:sp>
      <p:sp>
        <p:nvSpPr>
          <p:cNvPr id="142" name="Google Shape;142;p3"/>
          <p:cNvSpPr txBox="1"/>
          <p:nvPr/>
        </p:nvSpPr>
        <p:spPr>
          <a:xfrm>
            <a:off x="7674003" y="829361"/>
            <a:ext cx="4056274"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To help local government representatives better understand how the information in the modules aligns with their priorities, look for these icons:</a:t>
            </a:r>
            <a:endParaRPr sz="1400" b="0" i="0" u="none" strike="noStrike" cap="none">
              <a:solidFill>
                <a:srgbClr val="000000"/>
              </a:solidFill>
              <a:latin typeface="Arial"/>
              <a:ea typeface="Arial"/>
              <a:cs typeface="Arial"/>
              <a:sym typeface="Arial"/>
            </a:endParaRPr>
          </a:p>
        </p:txBody>
      </p:sp>
      <p:grpSp>
        <p:nvGrpSpPr>
          <p:cNvPr id="143" name="Google Shape;143;p3"/>
          <p:cNvGrpSpPr/>
          <p:nvPr/>
        </p:nvGrpSpPr>
        <p:grpSpPr>
          <a:xfrm>
            <a:off x="-1" y="6258465"/>
            <a:ext cx="7109016" cy="369332"/>
            <a:chOff x="-1" y="6258465"/>
            <a:chExt cx="8301132" cy="369332"/>
          </a:xfrm>
        </p:grpSpPr>
        <p:sp>
          <p:nvSpPr>
            <p:cNvPr id="144" name="Google Shape;144;p3"/>
            <p:cNvSpPr/>
            <p:nvPr/>
          </p:nvSpPr>
          <p:spPr>
            <a:xfrm>
              <a:off x="6270212"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45" name="Google Shape;145;p3"/>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3"/>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147" name="Google Shape;147;p3"/>
          <p:cNvPicPr preferRelativeResize="0"/>
          <p:nvPr/>
        </p:nvPicPr>
        <p:blipFill rotWithShape="1">
          <a:blip r:embed="rId3">
            <a:alphaModFix/>
          </a:blip>
          <a:srcRect/>
          <a:stretch/>
        </p:blipFill>
        <p:spPr>
          <a:xfrm>
            <a:off x="8025701" y="2691364"/>
            <a:ext cx="685800" cy="685800"/>
          </a:xfrm>
          <a:prstGeom prst="rect">
            <a:avLst/>
          </a:prstGeom>
          <a:noFill/>
          <a:ln>
            <a:noFill/>
          </a:ln>
        </p:spPr>
      </p:pic>
      <p:pic>
        <p:nvPicPr>
          <p:cNvPr id="148" name="Google Shape;148;p3"/>
          <p:cNvPicPr preferRelativeResize="0"/>
          <p:nvPr/>
        </p:nvPicPr>
        <p:blipFill rotWithShape="1">
          <a:blip r:embed="rId4">
            <a:alphaModFix/>
          </a:blip>
          <a:srcRect/>
          <a:stretch/>
        </p:blipFill>
        <p:spPr>
          <a:xfrm>
            <a:off x="8025701" y="3566264"/>
            <a:ext cx="685800" cy="685800"/>
          </a:xfrm>
          <a:prstGeom prst="rect">
            <a:avLst/>
          </a:prstGeom>
          <a:noFill/>
          <a:ln>
            <a:noFill/>
          </a:ln>
        </p:spPr>
      </p:pic>
      <p:pic>
        <p:nvPicPr>
          <p:cNvPr id="149" name="Google Shape;149;p3"/>
          <p:cNvPicPr preferRelativeResize="0"/>
          <p:nvPr/>
        </p:nvPicPr>
        <p:blipFill rotWithShape="1">
          <a:blip r:embed="rId5">
            <a:alphaModFix/>
          </a:blip>
          <a:srcRect/>
          <a:stretch/>
        </p:blipFill>
        <p:spPr>
          <a:xfrm>
            <a:off x="8025701" y="4409050"/>
            <a:ext cx="685800" cy="685800"/>
          </a:xfrm>
          <a:prstGeom prst="rect">
            <a:avLst/>
          </a:prstGeom>
          <a:noFill/>
          <a:ln>
            <a:noFill/>
          </a:ln>
        </p:spPr>
      </p:pic>
      <p:pic>
        <p:nvPicPr>
          <p:cNvPr id="150" name="Google Shape;150;p3"/>
          <p:cNvPicPr preferRelativeResize="0"/>
          <p:nvPr/>
        </p:nvPicPr>
        <p:blipFill rotWithShape="1">
          <a:blip r:embed="rId6">
            <a:alphaModFix/>
          </a:blip>
          <a:srcRect/>
          <a:stretch/>
        </p:blipFill>
        <p:spPr>
          <a:xfrm>
            <a:off x="8025701" y="5228097"/>
            <a:ext cx="685800" cy="68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4" descr="A picture containing tree, outdoor, conifer, plant&#10;&#10;Description automatically generated"/>
          <p:cNvPicPr preferRelativeResize="0"/>
          <p:nvPr/>
        </p:nvPicPr>
        <p:blipFill rotWithShape="1">
          <a:blip r:embed="rId3">
            <a:alphaModFix/>
          </a:blip>
          <a:srcRect l="21963" r="6969"/>
          <a:stretch/>
        </p:blipFill>
        <p:spPr>
          <a:xfrm>
            <a:off x="-1" y="0"/>
            <a:ext cx="3246003" cy="6858000"/>
          </a:xfrm>
          <a:prstGeom prst="rect">
            <a:avLst/>
          </a:prstGeom>
          <a:noFill/>
          <a:ln>
            <a:noFill/>
          </a:ln>
        </p:spPr>
      </p:pic>
      <p:sp>
        <p:nvSpPr>
          <p:cNvPr id="157" name="Google Shape;157;p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4"/>
          <p:cNvSpPr txBox="1">
            <a:spLocks noGrp="1"/>
          </p:cNvSpPr>
          <p:nvPr>
            <p:ph type="body" idx="1"/>
          </p:nvPr>
        </p:nvSpPr>
        <p:spPr>
          <a:xfrm>
            <a:off x="3446585" y="953442"/>
            <a:ext cx="8745415" cy="497290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dk1"/>
              </a:buClr>
              <a:buSzPts val="2000"/>
              <a:buNone/>
            </a:pPr>
            <a:r>
              <a:rPr lang="en-US" sz="2000"/>
              <a:t>Jobs are a top priority for communities everywhere. The jobs of the 20</a:t>
            </a:r>
            <a:r>
              <a:rPr lang="en-US" sz="2000" baseline="30000"/>
              <a:t>th</a:t>
            </a:r>
            <a:r>
              <a:rPr lang="en-US" sz="2000"/>
              <a:t> century, including those in agriculture, manufacturing, and mining, have dwindled and given rise to new fields, including what are referred to as green jobs.</a:t>
            </a:r>
            <a:endParaRPr/>
          </a:p>
          <a:p>
            <a:pPr marL="0" lvl="0" indent="0" algn="l" rtl="0">
              <a:lnSpc>
                <a:spcPct val="120000"/>
              </a:lnSpc>
              <a:spcBef>
                <a:spcPts val="1000"/>
              </a:spcBef>
              <a:spcAft>
                <a:spcPts val="0"/>
              </a:spcAft>
              <a:buClr>
                <a:schemeClr val="dk1"/>
              </a:buClr>
              <a:buSzPts val="2000"/>
              <a:buNone/>
            </a:pPr>
            <a:r>
              <a:rPr lang="en-US" sz="2000"/>
              <a:t>With a growth in the construction and installation of </a:t>
            </a:r>
            <a:r>
              <a:rPr lang="en-US" sz="2000">
                <a:solidFill>
                  <a:schemeClr val="accent1"/>
                </a:solidFill>
              </a:rPr>
              <a:t>stormwater</a:t>
            </a:r>
            <a:r>
              <a:rPr lang="en-US" sz="2000"/>
              <a:t> management and </a:t>
            </a:r>
            <a:r>
              <a:rPr lang="en-US" sz="2000">
                <a:solidFill>
                  <a:schemeClr val="accent1"/>
                </a:solidFill>
              </a:rPr>
              <a:t>green infrastructure </a:t>
            </a:r>
            <a:r>
              <a:rPr lang="en-US" sz="2000"/>
              <a:t>projects, it is imperative to have workers trained in operations and maintenance to ensure these systems continue to function properly over time. Public lands and recreational areas require a workforce for their upkeep and to cater to tourists, who will need amenities, such as lodging and food, when they visit your community.</a:t>
            </a:r>
            <a:endParaRPr/>
          </a:p>
          <a:p>
            <a:pPr marL="0" lvl="0" indent="0" algn="l" rtl="0">
              <a:lnSpc>
                <a:spcPct val="120000"/>
              </a:lnSpc>
              <a:spcBef>
                <a:spcPts val="1000"/>
              </a:spcBef>
              <a:spcAft>
                <a:spcPts val="0"/>
              </a:spcAft>
              <a:buClr>
                <a:srgbClr val="458A50"/>
              </a:buClr>
              <a:buSzPts val="2000"/>
              <a:buNone/>
            </a:pPr>
            <a:r>
              <a:rPr lang="en-US" sz="2000">
                <a:solidFill>
                  <a:srgbClr val="458A50"/>
                </a:solidFill>
              </a:rPr>
              <a:t>By developing our capacity to train and support green jobs, we can prepare our communities to thrive in the face of coming challenges.</a:t>
            </a:r>
            <a:endParaRPr sz="1100" b="1">
              <a:solidFill>
                <a:srgbClr val="458A50"/>
              </a:solidFill>
            </a:endParaRPr>
          </a:p>
        </p:txBody>
      </p:sp>
      <p:sp>
        <p:nvSpPr>
          <p:cNvPr id="159" name="Google Shape;159;p4"/>
          <p:cNvSpPr txBox="1">
            <a:spLocks noGrp="1"/>
          </p:cNvSpPr>
          <p:nvPr>
            <p:ph type="title"/>
          </p:nvPr>
        </p:nvSpPr>
        <p:spPr>
          <a:xfrm>
            <a:off x="139838" y="0"/>
            <a:ext cx="46678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Workforce Connections</a:t>
            </a:r>
            <a:endParaRPr/>
          </a:p>
        </p:txBody>
      </p:sp>
      <p:grpSp>
        <p:nvGrpSpPr>
          <p:cNvPr id="160" name="Google Shape;160;p4"/>
          <p:cNvGrpSpPr/>
          <p:nvPr/>
        </p:nvGrpSpPr>
        <p:grpSpPr>
          <a:xfrm>
            <a:off x="-1" y="6258465"/>
            <a:ext cx="7109016" cy="369332"/>
            <a:chOff x="-1" y="6258465"/>
            <a:chExt cx="8301132" cy="369332"/>
          </a:xfrm>
        </p:grpSpPr>
        <p:sp>
          <p:nvSpPr>
            <p:cNvPr id="161" name="Google Shape;161;p4"/>
            <p:cNvSpPr/>
            <p:nvPr/>
          </p:nvSpPr>
          <p:spPr>
            <a:xfrm>
              <a:off x="6270212"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62" name="Google Shape;162;p4"/>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4"/>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5" descr="A river with trees around it&#10;&#10;Description automatically generated with low confidence"/>
          <p:cNvPicPr preferRelativeResize="0"/>
          <p:nvPr/>
        </p:nvPicPr>
        <p:blipFill rotWithShape="1">
          <a:blip r:embed="rId3">
            <a:alphaModFix/>
          </a:blip>
          <a:srcRect l="285" t="21035" r="-284" b="12055"/>
          <a:stretch/>
        </p:blipFill>
        <p:spPr>
          <a:xfrm>
            <a:off x="3639212" y="3617253"/>
            <a:ext cx="5250302" cy="2341903"/>
          </a:xfrm>
          <a:prstGeom prst="rect">
            <a:avLst/>
          </a:prstGeom>
          <a:noFill/>
          <a:ln>
            <a:noFill/>
          </a:ln>
        </p:spPr>
      </p:pic>
      <p:pic>
        <p:nvPicPr>
          <p:cNvPr id="170" name="Google Shape;170;p5" descr="A picture containing grass, outdoor, sky, field&#10;&#10;Description automatically generated"/>
          <p:cNvPicPr preferRelativeResize="0"/>
          <p:nvPr/>
        </p:nvPicPr>
        <p:blipFill rotWithShape="1">
          <a:blip r:embed="rId4">
            <a:alphaModFix/>
          </a:blip>
          <a:srcRect t="25909" b="7053"/>
          <a:stretch/>
        </p:blipFill>
        <p:spPr>
          <a:xfrm>
            <a:off x="6264363" y="1060666"/>
            <a:ext cx="5247232" cy="2345024"/>
          </a:xfrm>
          <a:prstGeom prst="rect">
            <a:avLst/>
          </a:prstGeom>
          <a:noFill/>
          <a:ln>
            <a:noFill/>
          </a:ln>
        </p:spPr>
      </p:pic>
      <p:pic>
        <p:nvPicPr>
          <p:cNvPr id="171" name="Google Shape;171;p5" descr="An aerial view of a town&#10;&#10;Description automatically generated with low confidence"/>
          <p:cNvPicPr preferRelativeResize="0"/>
          <p:nvPr/>
        </p:nvPicPr>
        <p:blipFill rotWithShape="1">
          <a:blip r:embed="rId5">
            <a:alphaModFix/>
          </a:blip>
          <a:srcRect t="18754" b="14122"/>
          <a:stretch/>
        </p:blipFill>
        <p:spPr>
          <a:xfrm>
            <a:off x="866825" y="1057193"/>
            <a:ext cx="5258678" cy="2353221"/>
          </a:xfrm>
          <a:prstGeom prst="rect">
            <a:avLst/>
          </a:prstGeom>
          <a:noFill/>
          <a:ln>
            <a:noFill/>
          </a:ln>
        </p:spPr>
      </p:pic>
      <p:sp>
        <p:nvSpPr>
          <p:cNvPr id="172" name="Google Shape;172;p5"/>
          <p:cNvSpPr/>
          <p:nvPr/>
        </p:nvSpPr>
        <p:spPr>
          <a:xfrm>
            <a:off x="861550" y="1057193"/>
            <a:ext cx="10644770" cy="5082294"/>
          </a:xfrm>
          <a:prstGeom prst="rect">
            <a:avLst/>
          </a:prstGeom>
          <a:solidFill>
            <a:schemeClr val="lt1">
              <a:alpha val="8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5"/>
          <p:cNvSpPr/>
          <p:nvPr/>
        </p:nvSpPr>
        <p:spPr>
          <a:xfrm>
            <a:off x="0" y="158531"/>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 name="Google Shape;174;p5"/>
          <p:cNvSpPr txBox="1">
            <a:spLocks noGrp="1"/>
          </p:cNvSpPr>
          <p:nvPr>
            <p:ph type="title"/>
          </p:nvPr>
        </p:nvSpPr>
        <p:spPr>
          <a:xfrm>
            <a:off x="139840" y="14939"/>
            <a:ext cx="4651616" cy="754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You’ll Learn</a:t>
            </a:r>
            <a:endParaRPr/>
          </a:p>
        </p:txBody>
      </p:sp>
      <p:sp>
        <p:nvSpPr>
          <p:cNvPr id="175" name="Google Shape;175;p5"/>
          <p:cNvSpPr txBox="1"/>
          <p:nvPr/>
        </p:nvSpPr>
        <p:spPr>
          <a:xfrm>
            <a:off x="819726" y="1246988"/>
            <a:ext cx="5247035"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What is the “green economy” and how could it help my community?</a:t>
            </a:r>
            <a:endParaRPr sz="1400" b="0" i="0" u="none" strike="noStrike" cap="none">
              <a:solidFill>
                <a:srgbClr val="000000"/>
              </a:solidFill>
              <a:latin typeface="Arial"/>
              <a:ea typeface="Arial"/>
              <a:cs typeface="Arial"/>
              <a:sym typeface="Arial"/>
            </a:endParaRPr>
          </a:p>
        </p:txBody>
      </p:sp>
      <p:sp>
        <p:nvSpPr>
          <p:cNvPr id="176" name="Google Shape;176;p5"/>
          <p:cNvSpPr txBox="1"/>
          <p:nvPr/>
        </p:nvSpPr>
        <p:spPr>
          <a:xfrm>
            <a:off x="6255279" y="1204486"/>
            <a:ext cx="5238456"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How do I attract and retain skilled workers, new residents, and businesses?</a:t>
            </a:r>
            <a:endParaRPr sz="1400" b="0" i="0" u="none" strike="noStrike" cap="none">
              <a:solidFill>
                <a:srgbClr val="000000"/>
              </a:solidFill>
              <a:latin typeface="Arial"/>
              <a:ea typeface="Arial"/>
              <a:cs typeface="Arial"/>
              <a:sym typeface="Arial"/>
            </a:endParaRPr>
          </a:p>
        </p:txBody>
      </p:sp>
      <p:sp>
        <p:nvSpPr>
          <p:cNvPr id="177" name="Google Shape;177;p5"/>
          <p:cNvSpPr txBox="1"/>
          <p:nvPr/>
        </p:nvSpPr>
        <p:spPr>
          <a:xfrm>
            <a:off x="3769656" y="4345693"/>
            <a:ext cx="497124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What are the benefits of a diverse workforce?</a:t>
            </a:r>
            <a:endParaRPr sz="1400" b="0" i="0" u="none" strike="noStrike" cap="none">
              <a:solidFill>
                <a:srgbClr val="000000"/>
              </a:solidFill>
              <a:latin typeface="Arial"/>
              <a:ea typeface="Arial"/>
              <a:cs typeface="Arial"/>
              <a:sym typeface="Arial"/>
            </a:endParaRPr>
          </a:p>
        </p:txBody>
      </p:sp>
      <p:grpSp>
        <p:nvGrpSpPr>
          <p:cNvPr id="178" name="Google Shape;178;p5"/>
          <p:cNvGrpSpPr/>
          <p:nvPr/>
        </p:nvGrpSpPr>
        <p:grpSpPr>
          <a:xfrm>
            <a:off x="-1" y="6258465"/>
            <a:ext cx="8140391" cy="369332"/>
            <a:chOff x="-1" y="6258465"/>
            <a:chExt cx="9505459" cy="369332"/>
          </a:xfrm>
        </p:grpSpPr>
        <p:sp>
          <p:nvSpPr>
            <p:cNvPr id="179" name="Google Shape;179;p5"/>
            <p:cNvSpPr/>
            <p:nvPr/>
          </p:nvSpPr>
          <p:spPr>
            <a:xfrm>
              <a:off x="6270212" y="6269566"/>
              <a:ext cx="323524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 You’ll Learn</a:t>
              </a: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p5"/>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6"/>
          <p:cNvSpPr txBox="1"/>
          <p:nvPr/>
        </p:nvSpPr>
        <p:spPr>
          <a:xfrm>
            <a:off x="535710" y="1813173"/>
            <a:ext cx="5419041" cy="23698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Green Collar Workforce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The green economy in the US is estimated to be worth $1.3 trillion annually, employing nearly 9.5 million workers. </a:t>
            </a:r>
            <a:endParaRPr sz="1400" b="0" i="0" u="none" strike="noStrike" cap="none">
              <a:solidFill>
                <a:srgbClr val="000000"/>
              </a:solidFill>
              <a:latin typeface="Arial"/>
              <a:ea typeface="Arial"/>
              <a:cs typeface="Arial"/>
              <a:sym typeface="Arial"/>
            </a:endParaRPr>
          </a:p>
        </p:txBody>
      </p:sp>
      <p:pic>
        <p:nvPicPr>
          <p:cNvPr id="188" name="Google Shape;188;p6" descr="Two people looking at a piece of paper&#10;&#10;Description automatically generated with low confidence"/>
          <p:cNvPicPr preferRelativeResize="0"/>
          <p:nvPr/>
        </p:nvPicPr>
        <p:blipFill rotWithShape="1">
          <a:blip r:embed="rId3">
            <a:alphaModFix/>
          </a:blip>
          <a:srcRect l="24592" r="17575"/>
          <a:stretch/>
        </p:blipFill>
        <p:spPr>
          <a:xfrm>
            <a:off x="6237250" y="0"/>
            <a:ext cx="5954749"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 name="Google Shape;195;p7"/>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What’s Green Collar?</a:t>
            </a:r>
            <a:endParaRPr/>
          </a:p>
        </p:txBody>
      </p:sp>
      <p:sp>
        <p:nvSpPr>
          <p:cNvPr id="196" name="Google Shape;196;p7"/>
          <p:cNvSpPr txBox="1">
            <a:spLocks noGrp="1"/>
          </p:cNvSpPr>
          <p:nvPr>
            <p:ph type="body" idx="1"/>
          </p:nvPr>
        </p:nvSpPr>
        <p:spPr>
          <a:xfrm>
            <a:off x="112642" y="875805"/>
            <a:ext cx="12079358" cy="172624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The Bureau of Labor Statistics defines </a:t>
            </a:r>
            <a:r>
              <a:rPr lang="en-US" sz="2000">
                <a:solidFill>
                  <a:schemeClr val="accent1"/>
                </a:solidFill>
              </a:rPr>
              <a:t>green jobs </a:t>
            </a:r>
            <a:r>
              <a:rPr lang="en-US" sz="2000"/>
              <a:t>as those in businesses that benefit the environment or jobs in which workers’ duties involve making their establishment’s production processes more environmentally friendly.</a:t>
            </a:r>
            <a:endParaRPr/>
          </a:p>
        </p:txBody>
      </p:sp>
      <p:pic>
        <p:nvPicPr>
          <p:cNvPr id="197" name="Google Shape;197;p7" descr="Chart, bubble chart&#10;&#10;Description automatically generated"/>
          <p:cNvPicPr preferRelativeResize="0"/>
          <p:nvPr/>
        </p:nvPicPr>
        <p:blipFill rotWithShape="1">
          <a:blip r:embed="rId3">
            <a:alphaModFix/>
          </a:blip>
          <a:srcRect/>
          <a:stretch/>
        </p:blipFill>
        <p:spPr>
          <a:xfrm>
            <a:off x="48286" y="2606778"/>
            <a:ext cx="4731103" cy="3347512"/>
          </a:xfrm>
          <a:prstGeom prst="rect">
            <a:avLst/>
          </a:prstGeom>
          <a:noFill/>
          <a:ln>
            <a:noFill/>
          </a:ln>
        </p:spPr>
      </p:pic>
      <p:sp>
        <p:nvSpPr>
          <p:cNvPr id="198" name="Google Shape;198;p7"/>
          <p:cNvSpPr txBox="1"/>
          <p:nvPr/>
        </p:nvSpPr>
        <p:spPr>
          <a:xfrm>
            <a:off x="5148752" y="2932771"/>
            <a:ext cx="704324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458A50"/>
                </a:solidFill>
                <a:latin typeface="Century Gothic"/>
                <a:ea typeface="Century Gothic"/>
                <a:cs typeface="Century Gothic"/>
                <a:sym typeface="Century Gothic"/>
              </a:rPr>
              <a:t>In 2012, four of the ten states with the most green jobs were in the Chesapeake Bay watershed.</a:t>
            </a:r>
            <a:endParaRPr sz="1400" b="0" i="0" u="none" strike="noStrike" cap="none">
              <a:solidFill>
                <a:srgbClr val="000000"/>
              </a:solidFill>
              <a:latin typeface="Arial"/>
              <a:ea typeface="Arial"/>
              <a:cs typeface="Arial"/>
              <a:sym typeface="Arial"/>
            </a:endParaRPr>
          </a:p>
        </p:txBody>
      </p:sp>
      <p:sp>
        <p:nvSpPr>
          <p:cNvPr id="199" name="Google Shape;199;p7"/>
          <p:cNvSpPr txBox="1"/>
          <p:nvPr/>
        </p:nvSpPr>
        <p:spPr>
          <a:xfrm>
            <a:off x="5206740" y="3895936"/>
            <a:ext cx="3135003" cy="147732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Century Gothic"/>
              <a:buAutoNum type="arabicPeriod"/>
            </a:pPr>
            <a:r>
              <a:rPr lang="en-US" sz="1800" b="0" i="0" u="none" strike="noStrike" cap="none">
                <a:solidFill>
                  <a:schemeClr val="dk1"/>
                </a:solidFill>
                <a:latin typeface="Century Gothic"/>
                <a:ea typeface="Century Gothic"/>
                <a:cs typeface="Century Gothic"/>
                <a:sym typeface="Century Gothic"/>
              </a:rPr>
              <a:t>CA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58A50"/>
              </a:buClr>
              <a:buSzPts val="1800"/>
              <a:buFont typeface="Century Gothic"/>
              <a:buAutoNum type="arabicPeriod"/>
            </a:pPr>
            <a:r>
              <a:rPr lang="en-US" sz="1800" b="1" i="0" u="none" strike="noStrike" cap="none">
                <a:solidFill>
                  <a:srgbClr val="458A50"/>
                </a:solidFill>
                <a:latin typeface="Century Gothic"/>
                <a:ea typeface="Century Gothic"/>
                <a:cs typeface="Century Gothic"/>
                <a:sym typeface="Century Gothic"/>
              </a:rPr>
              <a:t>NY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entury Gothic"/>
              <a:buAutoNum type="arabicPeriod"/>
            </a:pPr>
            <a:r>
              <a:rPr lang="en-US" sz="1800" b="0" i="0" u="none" strike="noStrike" cap="none">
                <a:solidFill>
                  <a:schemeClr val="dk1"/>
                </a:solidFill>
                <a:latin typeface="Century Gothic"/>
                <a:ea typeface="Century Gothic"/>
                <a:cs typeface="Century Gothic"/>
                <a:sym typeface="Century Gothic"/>
              </a:rPr>
              <a:t>TX</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58A50"/>
              </a:buClr>
              <a:buSzPts val="1800"/>
              <a:buFont typeface="Century Gothic"/>
              <a:buAutoNum type="arabicPeriod"/>
            </a:pPr>
            <a:r>
              <a:rPr lang="en-US" sz="1800" b="1" i="0" u="none" strike="noStrike" cap="none">
                <a:solidFill>
                  <a:srgbClr val="458A50"/>
                </a:solidFill>
                <a:latin typeface="Century Gothic"/>
                <a:ea typeface="Century Gothic"/>
                <a:cs typeface="Century Gothic"/>
                <a:sym typeface="Century Gothic"/>
              </a:rPr>
              <a:t>PA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entury Gothic"/>
              <a:buAutoNum type="arabicPeriod"/>
            </a:pPr>
            <a:r>
              <a:rPr lang="en-US" sz="1800" b="0" i="0" u="none" strike="noStrike" cap="none">
                <a:solidFill>
                  <a:schemeClr val="dk1"/>
                </a:solidFill>
                <a:latin typeface="Century Gothic"/>
                <a:ea typeface="Century Gothic"/>
                <a:cs typeface="Century Gothic"/>
                <a:sym typeface="Century Gothic"/>
              </a:rPr>
              <a:t>IL</a:t>
            </a:r>
            <a:endParaRPr sz="1400" b="0" i="0" u="none" strike="noStrike" cap="none">
              <a:solidFill>
                <a:srgbClr val="000000"/>
              </a:solidFill>
              <a:latin typeface="Arial"/>
              <a:ea typeface="Arial"/>
              <a:cs typeface="Arial"/>
              <a:sym typeface="Arial"/>
            </a:endParaRPr>
          </a:p>
        </p:txBody>
      </p:sp>
      <p:grpSp>
        <p:nvGrpSpPr>
          <p:cNvPr id="200" name="Google Shape;200;p7"/>
          <p:cNvGrpSpPr/>
          <p:nvPr/>
        </p:nvGrpSpPr>
        <p:grpSpPr>
          <a:xfrm>
            <a:off x="-1" y="6258465"/>
            <a:ext cx="8944709" cy="369332"/>
            <a:chOff x="-1" y="6258465"/>
            <a:chExt cx="10444654" cy="369332"/>
          </a:xfrm>
        </p:grpSpPr>
        <p:sp>
          <p:nvSpPr>
            <p:cNvPr id="201" name="Google Shape;201;p7"/>
            <p:cNvSpPr/>
            <p:nvPr/>
          </p:nvSpPr>
          <p:spPr>
            <a:xfrm>
              <a:off x="6270212" y="6269566"/>
              <a:ext cx="41744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Green Collar Workforce</a:t>
              </a:r>
              <a:endParaRPr sz="1400" b="0" i="0" u="none" strike="noStrike" cap="none">
                <a:solidFill>
                  <a:srgbClr val="000000"/>
                </a:solidFill>
                <a:latin typeface="Arial"/>
                <a:ea typeface="Arial"/>
                <a:cs typeface="Arial"/>
                <a:sym typeface="Arial"/>
              </a:endParaRPr>
            </a:p>
          </p:txBody>
        </p:sp>
        <p:sp>
          <p:nvSpPr>
            <p:cNvPr id="202" name="Google Shape;202;p7"/>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7"/>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pic>
        <p:nvPicPr>
          <p:cNvPr id="204" name="Google Shape;204;p7"/>
          <p:cNvPicPr preferRelativeResize="0"/>
          <p:nvPr/>
        </p:nvPicPr>
        <p:blipFill rotWithShape="1">
          <a:blip r:embed="rId4">
            <a:alphaModFix/>
          </a:blip>
          <a:srcRect/>
          <a:stretch/>
        </p:blipFill>
        <p:spPr>
          <a:xfrm>
            <a:off x="11277600" y="0"/>
            <a:ext cx="914400" cy="914400"/>
          </a:xfrm>
          <a:prstGeom prst="rect">
            <a:avLst/>
          </a:prstGeom>
          <a:noFill/>
          <a:ln>
            <a:noFill/>
          </a:ln>
        </p:spPr>
      </p:pic>
      <p:sp>
        <p:nvSpPr>
          <p:cNvPr id="205" name="Google Shape;205;p7"/>
          <p:cNvSpPr txBox="1"/>
          <p:nvPr/>
        </p:nvSpPr>
        <p:spPr>
          <a:xfrm>
            <a:off x="8341744" y="3905258"/>
            <a:ext cx="3850256" cy="147732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Calibri"/>
              <a:buAutoNum type="arabicPeriod" startAt="6"/>
            </a:pPr>
            <a:r>
              <a:rPr lang="en-US" sz="1800" b="0" i="0" u="none" strike="noStrike" cap="none">
                <a:solidFill>
                  <a:schemeClr val="dk1"/>
                </a:solidFill>
                <a:latin typeface="Century Gothic"/>
                <a:ea typeface="Century Gothic"/>
                <a:cs typeface="Century Gothic"/>
                <a:sym typeface="Century Gothic"/>
              </a:rPr>
              <a:t>OH</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startAt="6"/>
            </a:pPr>
            <a:r>
              <a:rPr lang="en-US" sz="1800" b="0" i="0" u="none" strike="noStrike" cap="none">
                <a:solidFill>
                  <a:schemeClr val="dk1"/>
                </a:solidFill>
                <a:latin typeface="Century Gothic"/>
                <a:ea typeface="Century Gothic"/>
                <a:cs typeface="Century Gothic"/>
                <a:sym typeface="Century Gothic"/>
              </a:rPr>
              <a:t>FL</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startAt="6"/>
            </a:pPr>
            <a:r>
              <a:rPr lang="en-US" sz="1800" b="0" i="0" u="none" strike="noStrike" cap="none">
                <a:solidFill>
                  <a:schemeClr val="dk1"/>
                </a:solidFill>
                <a:latin typeface="Century Gothic"/>
                <a:ea typeface="Century Gothic"/>
                <a:cs typeface="Century Gothic"/>
                <a:sym typeface="Century Gothic"/>
              </a:rPr>
              <a:t>WA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58A50"/>
              </a:buClr>
              <a:buSzPts val="1800"/>
              <a:buFont typeface="Calibri"/>
              <a:buAutoNum type="arabicPeriod" startAt="6"/>
            </a:pPr>
            <a:r>
              <a:rPr lang="en-US" sz="1800" b="1" i="0" u="none" strike="noStrike" cap="none">
                <a:solidFill>
                  <a:srgbClr val="458A50"/>
                </a:solidFill>
                <a:latin typeface="Century Gothic"/>
                <a:ea typeface="Century Gothic"/>
                <a:cs typeface="Century Gothic"/>
                <a:sym typeface="Century Gothic"/>
              </a:rPr>
              <a:t>VA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58A50"/>
              </a:buClr>
              <a:buSzPts val="1800"/>
              <a:buFont typeface="Calibri"/>
              <a:buAutoNum type="arabicPeriod" startAt="6"/>
            </a:pPr>
            <a:r>
              <a:rPr lang="en-US" sz="1800" b="1" i="0" u="none" strike="noStrike" cap="none">
                <a:solidFill>
                  <a:srgbClr val="458A50"/>
                </a:solidFill>
                <a:latin typeface="Century Gothic"/>
                <a:ea typeface="Century Gothic"/>
                <a:cs typeface="Century Gothic"/>
                <a:sym typeface="Century Gothic"/>
              </a:rPr>
              <a:t> MD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p8"/>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Why Green Jobs Matter</a:t>
            </a:r>
            <a:endParaRPr/>
          </a:p>
        </p:txBody>
      </p:sp>
      <p:sp>
        <p:nvSpPr>
          <p:cNvPr id="213" name="Google Shape;213;p8"/>
          <p:cNvSpPr txBox="1">
            <a:spLocks noGrp="1"/>
          </p:cNvSpPr>
          <p:nvPr>
            <p:ph type="body" idx="1"/>
          </p:nvPr>
        </p:nvSpPr>
        <p:spPr>
          <a:xfrm>
            <a:off x="112642" y="822480"/>
            <a:ext cx="12079358" cy="172624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Community leaders must address many priorities, including economic development, education, human health and safety, and more, usually with limited staff and budgets. </a:t>
            </a:r>
            <a:r>
              <a:rPr lang="en-US" sz="2000"/>
              <a:t>Investing in green</a:t>
            </a:r>
            <a:br>
              <a:rPr lang="en-US" sz="2000"/>
            </a:br>
            <a:r>
              <a:rPr lang="en-US" sz="2000"/>
              <a:t>workforce development is one way to address multiple local concerns.</a:t>
            </a:r>
            <a:endParaRPr/>
          </a:p>
        </p:txBody>
      </p:sp>
      <p:pic>
        <p:nvPicPr>
          <p:cNvPr id="214" name="Google Shape;214;p8"/>
          <p:cNvPicPr preferRelativeResize="0"/>
          <p:nvPr/>
        </p:nvPicPr>
        <p:blipFill rotWithShape="1">
          <a:blip r:embed="rId3">
            <a:alphaModFix/>
          </a:blip>
          <a:srcRect t="5174" r="17393"/>
          <a:stretch/>
        </p:blipFill>
        <p:spPr>
          <a:xfrm>
            <a:off x="138085" y="2041246"/>
            <a:ext cx="4715864" cy="4060067"/>
          </a:xfrm>
          <a:prstGeom prst="rect">
            <a:avLst/>
          </a:prstGeom>
          <a:noFill/>
          <a:ln>
            <a:noFill/>
          </a:ln>
        </p:spPr>
      </p:pic>
      <p:sp>
        <p:nvSpPr>
          <p:cNvPr id="215" name="Google Shape;215;p8"/>
          <p:cNvSpPr txBox="1"/>
          <p:nvPr/>
        </p:nvSpPr>
        <p:spPr>
          <a:xfrm>
            <a:off x="4993787" y="2056600"/>
            <a:ext cx="7198213"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The District is connecting its environmental goals, like cleaner energy and improved stormwater management, with career opportunities for residents by prioritizing a green workforce.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Maintenance of the 1200+ green infrastructure installations in DC’s public spaces will take a new, skilled workforce. Training programs for underemployed and unemployed residents, like the Solar for All program, are providing economic mobility while meeting the District’s need for green workers.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Department of Energy &amp; Environment director Tommy Wells emphasized the importance of the training programs “to help meet Mayor Bowser’s water quality, habitat restoration and clean energy targets, while also attracting top talent and cultivating the next generation of environmental leaders.”</a:t>
            </a:r>
            <a:endParaRPr sz="1400" b="0" i="0" u="none" strike="noStrike" cap="none">
              <a:solidFill>
                <a:srgbClr val="000000"/>
              </a:solidFill>
              <a:latin typeface="Arial"/>
              <a:ea typeface="Arial"/>
              <a:cs typeface="Arial"/>
              <a:sym typeface="Arial"/>
            </a:endParaRPr>
          </a:p>
        </p:txBody>
      </p:sp>
      <p:grpSp>
        <p:nvGrpSpPr>
          <p:cNvPr id="216" name="Google Shape;216;p8"/>
          <p:cNvGrpSpPr/>
          <p:nvPr/>
        </p:nvGrpSpPr>
        <p:grpSpPr>
          <a:xfrm>
            <a:off x="-1" y="6258465"/>
            <a:ext cx="8944709" cy="369332"/>
            <a:chOff x="-1" y="6258465"/>
            <a:chExt cx="10444654" cy="369332"/>
          </a:xfrm>
        </p:grpSpPr>
        <p:sp>
          <p:nvSpPr>
            <p:cNvPr id="217" name="Google Shape;217;p8"/>
            <p:cNvSpPr/>
            <p:nvPr/>
          </p:nvSpPr>
          <p:spPr>
            <a:xfrm>
              <a:off x="6270212" y="6269566"/>
              <a:ext cx="41744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Green Collar Workforce</a:t>
              </a:r>
              <a:endParaRPr sz="1400" b="0" i="0" u="none" strike="noStrike" cap="none">
                <a:solidFill>
                  <a:srgbClr val="000000"/>
                </a:solidFill>
                <a:latin typeface="Arial"/>
                <a:ea typeface="Arial"/>
                <a:cs typeface="Arial"/>
                <a:sym typeface="Arial"/>
              </a:endParaRPr>
            </a:p>
          </p:txBody>
        </p:sp>
        <p:sp>
          <p:nvSpPr>
            <p:cNvPr id="218" name="Google Shape;218;p8"/>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8"/>
            <p:cNvSpPr txBox="1"/>
            <p:nvPr/>
          </p:nvSpPr>
          <p:spPr>
            <a:xfrm>
              <a:off x="163288" y="6258465"/>
              <a:ext cx="65947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Building the Workforce of Today and Tomorrow</a:t>
              </a:r>
              <a:endParaRPr sz="1400" b="0" i="0" u="none" strike="noStrike" cap="none">
                <a:solidFill>
                  <a:srgbClr val="000000"/>
                </a:solidFill>
                <a:latin typeface="Arial"/>
                <a:ea typeface="Arial"/>
                <a:cs typeface="Arial"/>
                <a:sym typeface="Arial"/>
              </a:endParaRPr>
            </a:p>
          </p:txBody>
        </p:sp>
      </p:grpSp>
      <p:sp>
        <p:nvSpPr>
          <p:cNvPr id="220" name="Google Shape;220;p8"/>
          <p:cNvSpPr/>
          <p:nvPr/>
        </p:nvSpPr>
        <p:spPr>
          <a:xfrm>
            <a:off x="138084" y="2036519"/>
            <a:ext cx="4715863" cy="45105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Washington, DC</a:t>
            </a:r>
            <a:endParaRPr sz="1400" b="0" i="0" u="none" strike="noStrike" cap="none">
              <a:solidFill>
                <a:srgbClr val="000000"/>
              </a:solidFill>
              <a:latin typeface="Arial"/>
              <a:ea typeface="Arial"/>
              <a:cs typeface="Arial"/>
              <a:sym typeface="Arial"/>
            </a:endParaRPr>
          </a:p>
        </p:txBody>
      </p:sp>
      <p:pic>
        <p:nvPicPr>
          <p:cNvPr id="221" name="Google Shape;221;p8"/>
          <p:cNvPicPr preferRelativeResize="0"/>
          <p:nvPr/>
        </p:nvPicPr>
        <p:blipFill rotWithShape="1">
          <a:blip r:embed="rId4">
            <a:alphaModFix/>
          </a:blip>
          <a:srcRect/>
          <a:stretch/>
        </p:blipFill>
        <p:spPr>
          <a:xfrm>
            <a:off x="11277600" y="0"/>
            <a:ext cx="914400" cy="914400"/>
          </a:xfrm>
          <a:prstGeom prst="rect">
            <a:avLst/>
          </a:prstGeom>
          <a:noFill/>
          <a:ln>
            <a:noFill/>
          </a:ln>
        </p:spPr>
      </p:pic>
      <p:pic>
        <p:nvPicPr>
          <p:cNvPr id="222" name="Google Shape;222;p8"/>
          <p:cNvPicPr preferRelativeResize="0"/>
          <p:nvPr/>
        </p:nvPicPr>
        <p:blipFill rotWithShape="1">
          <a:blip r:embed="rId5">
            <a:alphaModFix/>
          </a:blip>
          <a:srcRect/>
          <a:stretch/>
        </p:blipFill>
        <p:spPr>
          <a:xfrm>
            <a:off x="10363200" y="0"/>
            <a:ext cx="914400" cy="9144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2">
      <a:dk1>
        <a:srgbClr val="262626"/>
      </a:dk1>
      <a:lt1>
        <a:srgbClr val="FFFFFF"/>
      </a:lt1>
      <a:dk2>
        <a:srgbClr val="193397"/>
      </a:dk2>
      <a:lt2>
        <a:srgbClr val="B4C5C8"/>
      </a:lt2>
      <a:accent1>
        <a:srgbClr val="6B8B91"/>
      </a:accent1>
      <a:accent2>
        <a:srgbClr val="E68000"/>
      </a:accent2>
      <a:accent3>
        <a:srgbClr val="6B8B91"/>
      </a:accent3>
      <a:accent4>
        <a:srgbClr val="E68004"/>
      </a:accent4>
      <a:accent5>
        <a:srgbClr val="193397"/>
      </a:accent5>
      <a:accent6>
        <a:srgbClr val="6B8B91"/>
      </a:accent6>
      <a:hlink>
        <a:srgbClr val="193397"/>
      </a:hlink>
      <a:folHlink>
        <a:srgbClr val="1933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3806</Words>
  <Application>Microsoft Macintosh PowerPoint</Application>
  <PresentationFormat>Widescreen</PresentationFormat>
  <Paragraphs>298</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Montserrat</vt:lpstr>
      <vt:lpstr>Helvetica Neue</vt:lpstr>
      <vt:lpstr>Arial</vt:lpstr>
      <vt:lpstr>Impact</vt:lpstr>
      <vt:lpstr>Century Gothic</vt:lpstr>
      <vt:lpstr>Calibri</vt:lpstr>
      <vt:lpstr>Office Theme</vt:lpstr>
      <vt:lpstr>A Local Government Guide to the Chesapeake Bay</vt:lpstr>
      <vt:lpstr>Content Developed By</vt:lpstr>
      <vt:lpstr>Table of Contents</vt:lpstr>
      <vt:lpstr>A Guide For Local Governments</vt:lpstr>
      <vt:lpstr>Workforce Connections</vt:lpstr>
      <vt:lpstr>What You’ll Learn</vt:lpstr>
      <vt:lpstr>PowerPoint Presentation</vt:lpstr>
      <vt:lpstr>What’s Green Collar?</vt:lpstr>
      <vt:lpstr>Why Green Jobs Matter</vt:lpstr>
      <vt:lpstr>Outdoor Recreation</vt:lpstr>
      <vt:lpstr>Green Infrastructure and Maintenance</vt:lpstr>
      <vt:lpstr>Green Buildings</vt:lpstr>
      <vt:lpstr>Clean Energy</vt:lpstr>
      <vt:lpstr>PowerPoint Presentation</vt:lpstr>
      <vt:lpstr>Benefits of Diversity</vt:lpstr>
      <vt:lpstr>Environmental Justice</vt:lpstr>
      <vt:lpstr>PowerPoint Presentation</vt:lpstr>
      <vt:lpstr>K-12 Education</vt:lpstr>
      <vt:lpstr>Job Training</vt:lpstr>
      <vt:lpstr>PowerPoint Presentation</vt:lpstr>
      <vt:lpstr>Chesapeake Bay Landscape Professional Certification Program</vt:lpstr>
      <vt:lpstr>Howard EcoWorks</vt:lpstr>
      <vt:lpstr>Workforce Training for Incarcerated Individuals</vt:lpstr>
      <vt:lpstr>Clean Water Certificate (CWC) Training Program</vt:lpstr>
      <vt:lpstr>River Corps</vt:lpstr>
      <vt:lpstr>Solar Installation Training</vt:lpstr>
      <vt:lpstr>What You Can Do</vt:lpstr>
      <vt:lpstr>To Learn More</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Local Government Guide to the Chesapeake Bay</dc:title>
  <dc:creator>Paula Jasinski</dc:creator>
  <cp:lastModifiedBy>Macon Thompson</cp:lastModifiedBy>
  <cp:revision>1</cp:revision>
  <dcterms:created xsi:type="dcterms:W3CDTF">2020-09-04T19:34:10Z</dcterms:created>
  <dcterms:modified xsi:type="dcterms:W3CDTF">2023-07-21T16:22:14Z</dcterms:modified>
</cp:coreProperties>
</file>