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Impact" panose="020B0806030902050204" pitchFamily="34" charset="0"/>
      <p:regular r:id="rId38"/>
    </p:embeddedFont>
    <p:embeddedFont>
      <p:font typeface="Montserrat" pitchFamily="2" charset="77"/>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ele0wxHFHGJvzE4Ws8G/xD6cYV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8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9"/>
    <p:restoredTop sz="64848"/>
  </p:normalViewPr>
  <p:slideViewPr>
    <p:cSldViewPr snapToGrid="0">
      <p:cViewPr varScale="1">
        <p:scale>
          <a:sx n="71" d="100"/>
          <a:sy n="71" d="100"/>
        </p:scale>
        <p:origin x="1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 by W. Parson/Chesapeake Bay Program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https://</a:t>
            </a:r>
            <a:r>
              <a:rPr lang="en-US" dirty="0" err="1"/>
              <a:t>news.gallup.com</a:t>
            </a:r>
            <a:r>
              <a:rPr lang="en-US" dirty="0"/>
              <a:t>/poll/355124/</a:t>
            </a:r>
            <a:r>
              <a:rPr lang="en-US" dirty="0" err="1"/>
              <a:t>americans</a:t>
            </a:r>
            <a:r>
              <a:rPr lang="en-US" dirty="0"/>
              <a:t>-trust-government-remains-</a:t>
            </a:r>
            <a:r>
              <a:rPr lang="en-US" dirty="0" err="1"/>
              <a:t>low.aspx</a:t>
            </a:r>
            <a:endParaRPr dirty="0"/>
          </a:p>
        </p:txBody>
      </p:sp>
      <p:sp>
        <p:nvSpPr>
          <p:cNvPr id="234" name="Google Shape;2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https://news.gallup.com/poll/355124/americans-trust-government-remains-low.aspx</a:t>
            </a:r>
            <a:endParaRPr/>
          </a:p>
        </p:txBody>
      </p:sp>
      <p:sp>
        <p:nvSpPr>
          <p:cNvPr id="249" name="Google Shape;2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the Alliance for the Chesapeake Bay</a:t>
            </a:r>
            <a:endParaRPr/>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https://cdn.ymaws.com/www.iap2.org/resource/resmgr/pillars/Spectrum_8.5x11_Print.pdf</a:t>
            </a:r>
            <a:endParaRPr/>
          </a:p>
        </p:txBody>
      </p:sp>
      <p:sp>
        <p:nvSpPr>
          <p:cNvPr id="269" name="Google Shape;26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390" name="Google Shape;39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https://www.princegeorgescountymd.gov/3689/Scoop-That-Poop</a:t>
            </a:r>
            <a:endParaRPr/>
          </a:p>
        </p:txBody>
      </p:sp>
      <p:sp>
        <p:nvSpPr>
          <p:cNvPr id="405" name="Google Shape;40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Photo by W. Parson/Chesapeake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https://www.njfuture.org/wp-content/uploads/2019/04/Stormwater-Utility-Case-Study-Lancaster-PA.pdf</a:t>
            </a:r>
            <a:endParaRPr/>
          </a:p>
        </p:txBody>
      </p:sp>
      <p:sp>
        <p:nvSpPr>
          <p:cNvPr id="421" name="Google Shape;42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 from http://</a:t>
            </a:r>
            <a:r>
              <a:rPr lang="en-US" dirty="0" err="1"/>
              <a:t>www.walkablewatershed.com</a:t>
            </a:r>
            <a:r>
              <a:rPr lang="en-US" dirty="0"/>
              <a:t>/</a:t>
            </a:r>
            <a:r>
              <a:rPr lang="en-US" dirty="0" err="1"/>
              <a:t>petersburg</a:t>
            </a:r>
            <a:r>
              <a:rPr lang="en-US" dirty="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Reference: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http://</a:t>
            </a:r>
            <a:r>
              <a:rPr lang="en-US" dirty="0" err="1"/>
              <a:t>www.walkablewatershed.com</a:t>
            </a:r>
            <a:r>
              <a:rPr lang="en-US" dirty="0"/>
              <a:t>/</a:t>
            </a:r>
            <a:r>
              <a:rPr lang="en-US" dirty="0" err="1"/>
              <a:t>petersburg</a:t>
            </a:r>
            <a:r>
              <a:rPr lang="en-US" dirty="0"/>
              <a:t>/</a:t>
            </a:r>
            <a:endParaRPr dirty="0"/>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 from </a:t>
            </a:r>
            <a:r>
              <a:rPr lang="en-US" dirty="0" err="1"/>
              <a:t>safewatercollaborative.org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Reference:</a:t>
            </a:r>
            <a:endParaRPr dirty="0"/>
          </a:p>
          <a:p>
            <a:pPr marL="0" lvl="0" indent="0" algn="l" rtl="0">
              <a:lnSpc>
                <a:spcPct val="100000"/>
              </a:lnSpc>
              <a:spcBef>
                <a:spcPts val="0"/>
              </a:spcBef>
              <a:spcAft>
                <a:spcPts val="0"/>
              </a:spcAft>
              <a:buSzPts val="1400"/>
              <a:buNone/>
            </a:pPr>
            <a:r>
              <a:rPr lang="en-US" dirty="0"/>
              <a:t>https://</a:t>
            </a:r>
            <a:r>
              <a:rPr lang="en-US" dirty="0" err="1"/>
              <a:t>www.safewatercollaborative.org</a:t>
            </a:r>
            <a:r>
              <a:rPr lang="en-US" dirty="0"/>
              <a:t>/learn-more/accomplishments</a:t>
            </a:r>
            <a:endParaRPr dirty="0"/>
          </a:p>
        </p:txBody>
      </p:sp>
      <p:sp>
        <p:nvSpPr>
          <p:cNvPr id="455" name="Google Shape;455;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a:t>
            </a:r>
            <a:endParaRPr/>
          </a:p>
          <a:p>
            <a:pPr marL="0" lvl="0" indent="0" algn="l" rtl="0">
              <a:lnSpc>
                <a:spcPct val="100000"/>
              </a:lnSpc>
              <a:spcBef>
                <a:spcPts val="0"/>
              </a:spcBef>
              <a:spcAft>
                <a:spcPts val="0"/>
              </a:spcAft>
              <a:buSzPts val="1400"/>
              <a:buNone/>
            </a:pPr>
            <a:r>
              <a:rPr lang="en-US"/>
              <a:t>https://www.epa.gov/system/files/documents/2022-05/Curbside%20Summary_Final_5.12.pdf</a:t>
            </a:r>
            <a:endParaRPr/>
          </a:p>
        </p:txBody>
      </p:sp>
      <p:sp>
        <p:nvSpPr>
          <p:cNvPr id="472" name="Google Shape;47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Jennifer Starr: </a:t>
            </a:r>
            <a:r>
              <a:rPr lang="en-US" sz="1050">
                <a:highlight>
                  <a:srgbClr val="FFFFFF"/>
                </a:highlight>
                <a:latin typeface="Roboto"/>
                <a:ea typeface="Roboto"/>
                <a:cs typeface="Roboto"/>
                <a:sym typeface="Roboto"/>
              </a:rPr>
              <a:t>Build authentic community connections; provide a neutral place to interact with community members; Build trust (it takes time!); create opportunities to build relationships and discuss challenges and opportunities</a:t>
            </a:r>
            <a:endParaRPr/>
          </a:p>
        </p:txBody>
      </p:sp>
      <p:sp>
        <p:nvSpPr>
          <p:cNvPr id="489" name="Google Shape;48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152400" lvl="0" indent="0" algn="l" rtl="0">
              <a:lnSpc>
                <a:spcPct val="115000"/>
              </a:lnSpc>
              <a:spcBef>
                <a:spcPts val="0"/>
              </a:spcBef>
              <a:spcAft>
                <a:spcPts val="1100"/>
              </a:spcAft>
              <a:buNone/>
            </a:pPr>
            <a:endParaRPr/>
          </a:p>
        </p:txBody>
      </p:sp>
      <p:sp>
        <p:nvSpPr>
          <p:cNvPr id="500" name="Google Shape;50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0515e3702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20515e3702c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52400" lvl="0" indent="0" algn="l" rtl="0">
              <a:lnSpc>
                <a:spcPct val="115000"/>
              </a:lnSpc>
              <a:spcBef>
                <a:spcPts val="0"/>
              </a:spcBef>
              <a:spcAft>
                <a:spcPts val="1100"/>
              </a:spcAft>
              <a:buNone/>
            </a:pPr>
            <a:endParaRPr/>
          </a:p>
        </p:txBody>
      </p:sp>
      <p:sp>
        <p:nvSpPr>
          <p:cNvPr id="508" name="Google Shape;508;g20515e3702c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16" name="Google Shape;5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Photo by Skyler Ballard/Chesapeake Bay Program</a:t>
            </a:r>
            <a:endParaRPr dirty="0"/>
          </a:p>
        </p:txBody>
      </p:sp>
      <p:sp>
        <p:nvSpPr>
          <p:cNvPr id="159" name="Google Shape;1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S. Droter/Chesapeake Bay Program</a:t>
            </a: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W. Parson/Chesapeake Bay Program</a:t>
            </a:r>
            <a:endParaRPr/>
          </a:p>
        </p:txBody>
      </p:sp>
      <p:sp>
        <p:nvSpPr>
          <p:cNvPr id="192" name="Google Shape;1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a:t>2020 </a:t>
            </a:r>
            <a:r>
              <a:rPr lang="en-US" b="0" i="0" u="none" strike="noStrike">
                <a:solidFill>
                  <a:srgbClr val="131313"/>
                </a:solidFill>
                <a:latin typeface="Roboto"/>
                <a:ea typeface="Roboto"/>
                <a:cs typeface="Roboto"/>
                <a:sym typeface="Roboto"/>
              </a:rPr>
              <a:t>Annual Survey of State and Local Government Finances: https://www.census.gov/data/datasets/2020/econ/local/public-use-datasets.html</a:t>
            </a:r>
            <a:endParaRPr b="0" i="0" u="none" strike="noStrike">
              <a:solidFill>
                <a:srgbClr val="131313"/>
              </a:solidFill>
              <a:latin typeface="Roboto"/>
              <a:ea typeface="Roboto"/>
              <a:cs typeface="Roboto"/>
              <a:sym typeface="Roboto"/>
            </a:endParaRPr>
          </a:p>
        </p:txBody>
      </p:sp>
      <p:sp>
        <p:nvSpPr>
          <p:cNvPr id="199" name="Google Shape;19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 source: https://</a:t>
            </a:r>
            <a:r>
              <a:rPr lang="en-US" dirty="0" err="1"/>
              <a:t>monroecountyswcd.org</a:t>
            </a:r>
            <a:r>
              <a:rPr lang="en-US" dirty="0"/>
              <a:t>/page-62.html</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16" name="Google Shape;2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0"/>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7"/>
          <p:cNvSpPr>
            <a:spLocks noGrp="1"/>
          </p:cNvSpPr>
          <p:nvPr>
            <p:ph type="pic" idx="2"/>
          </p:nvPr>
        </p:nvSpPr>
        <p:spPr>
          <a:xfrm>
            <a:off x="5183188" y="987425"/>
            <a:ext cx="6172200" cy="4873625"/>
          </a:xfrm>
          <a:prstGeom prst="rect">
            <a:avLst/>
          </a:prstGeom>
          <a:noFill/>
          <a:ln>
            <a:noFill/>
          </a:ln>
        </p:spPr>
      </p:sp>
      <p:sp>
        <p:nvSpPr>
          <p:cNvPr id="69" name="Google Shape;6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vagreen2050.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AlNCrHhHEA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png"/><Relationship Id="rId7"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2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www.walkablewatershed.com/petersbu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hyperlink" Target="https://www.safewatercollaborative.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hyperlink" Target="https://drive.google.com/file/d/1aE3ydCDPUokbISd46wUg6xO-ua7rHGJ5/vie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ommunityaffairs.dc.gov/page/cleaner-communities-and-waterway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hyperlink" Target="https://www.epa.gov/system/files/documents/2022-05/Curbside%20Summary_Final_5.12.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hyperlink" Target="https://www.civicecology.org/eece" TargetMode="External"/><Relationship Id="rId3" Type="http://schemas.openxmlformats.org/officeDocument/2006/relationships/hyperlink" Target="https://www.chesapeakebehaviorchange.org/" TargetMode="External"/><Relationship Id="rId7" Type="http://schemas.openxmlformats.org/officeDocument/2006/relationships/hyperlink" Target="https://www.ceejh.cent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chesapeakebay.net/action/protect-the-bay" TargetMode="External"/><Relationship Id="rId5" Type="http://schemas.openxmlformats.org/officeDocument/2006/relationships/hyperlink" Target="https://www.chesapeakebay.net/action/join" TargetMode="External"/><Relationship Id="rId4" Type="http://schemas.openxmlformats.org/officeDocument/2006/relationships/hyperlink" Target="https://gis.chesapeakebay.net/casestudi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iclei.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awwa.org/Portals/0/AWWA/Communications/AWaterUtilityManagersGuidetoCommunityStewardship.pdf" TargetMode="External"/><Relationship Id="rId5" Type="http://schemas.openxmlformats.org/officeDocument/2006/relationships/hyperlink" Target="https://auduboninternational.org/sustainable-communities-program/" TargetMode="External"/><Relationship Id="rId4" Type="http://schemas.openxmlformats.org/officeDocument/2006/relationships/hyperlink" Target="https://www.govpilot.com/blog/local-government-sustainabili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onroecountyswcd.org/page-62.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fingerlakesinvasive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group of people walking in the woods&#10;&#10;Description automatically generated"/>
          <p:cNvPicPr preferRelativeResize="0"/>
          <p:nvPr/>
        </p:nvPicPr>
        <p:blipFill rotWithShape="1">
          <a:blip r:embed="rId3">
            <a:alphaModFix/>
          </a:blip>
          <a:srcRect b="16207"/>
          <a:stretch/>
        </p:blipFill>
        <p:spPr>
          <a:xfrm>
            <a:off x="-2" y="0"/>
            <a:ext cx="12192000" cy="6858000"/>
          </a:xfrm>
          <a:prstGeom prst="rect">
            <a:avLst/>
          </a:prstGeom>
          <a:noFill/>
          <a:ln>
            <a:noFill/>
          </a:ln>
        </p:spPr>
      </p:pic>
      <p:sp>
        <p:nvSpPr>
          <p:cNvPr id="91" name="Google Shape;91;p1"/>
          <p:cNvSpPr/>
          <p:nvPr/>
        </p:nvSpPr>
        <p:spPr>
          <a:xfrm>
            <a:off x="0" y="0"/>
            <a:ext cx="12192000" cy="3741426"/>
          </a:xfrm>
          <a:prstGeom prst="rect">
            <a:avLst/>
          </a:prstGeom>
          <a:gradFill>
            <a:gsLst>
              <a:gs pos="0">
                <a:srgbClr val="B4C5C8"/>
              </a:gs>
              <a:gs pos="52999">
                <a:srgbClr val="B4C5C8">
                  <a:alpha val="47843"/>
                </a:srgbClr>
              </a:gs>
              <a:gs pos="100000">
                <a:srgbClr val="B4C5C8">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1" y="2183505"/>
            <a:ext cx="1065627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subTitle" idx="1"/>
          </p:nvPr>
        </p:nvSpPr>
        <p:spPr>
          <a:xfrm>
            <a:off x="97400" y="2161875"/>
            <a:ext cx="11451600" cy="16557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600"/>
              <a:buNone/>
            </a:pPr>
            <a:r>
              <a:rPr lang="en-US" b="1">
                <a:latin typeface="Arial"/>
                <a:ea typeface="Arial"/>
                <a:cs typeface="Arial"/>
                <a:sym typeface="Arial"/>
              </a:rPr>
              <a:t>Module 10: Keys to Building Community Buy-In for the Environment</a:t>
            </a:r>
            <a:endParaRPr sz="2200"/>
          </a:p>
        </p:txBody>
      </p:sp>
      <p:sp>
        <p:nvSpPr>
          <p:cNvPr id="94" name="Google Shape;94;p1"/>
          <p:cNvSpPr txBox="1"/>
          <p:nvPr/>
        </p:nvSpPr>
        <p:spPr>
          <a:xfrm>
            <a:off x="399392" y="-306046"/>
            <a:ext cx="9687600" cy="2489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5400"/>
              <a:buFont typeface="Century Gothic"/>
              <a:buNone/>
            </a:pPr>
            <a:r>
              <a:rPr lang="en-US" sz="5400" b="1" i="0" u="none" strike="noStrike" cap="none">
                <a:solidFill>
                  <a:schemeClr val="dk2"/>
                </a:solidFill>
                <a:latin typeface="Century Gothic"/>
                <a:ea typeface="Century Gothic"/>
                <a:cs typeface="Century Gothic"/>
                <a:sym typeface="Century Gothic"/>
              </a:rPr>
              <a:t>A Local Government Guide to the Chesapeake Bay</a:t>
            </a:r>
            <a:endParaRPr sz="6000" b="1" i="0" u="none" strike="noStrike" cap="none">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5" descr="A picture containing text, whiteboard&#10;&#10;Description automatically generated"/>
          <p:cNvPicPr preferRelativeResize="0"/>
          <p:nvPr/>
        </p:nvPicPr>
        <p:blipFill rotWithShape="1">
          <a:blip r:embed="rId3">
            <a:alphaModFix/>
          </a:blip>
          <a:srcRect t="53591" b="7771"/>
          <a:stretch/>
        </p:blipFill>
        <p:spPr>
          <a:xfrm>
            <a:off x="0" y="3720662"/>
            <a:ext cx="12192000" cy="3137337"/>
          </a:xfrm>
          <a:prstGeom prst="rect">
            <a:avLst/>
          </a:prstGeom>
          <a:noFill/>
          <a:ln>
            <a:noFill/>
          </a:ln>
        </p:spPr>
      </p:pic>
      <p:sp>
        <p:nvSpPr>
          <p:cNvPr id="237" name="Google Shape;237;p15"/>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5"/>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Building Trust</a:t>
            </a:r>
            <a:endParaRPr/>
          </a:p>
        </p:txBody>
      </p:sp>
      <p:sp>
        <p:nvSpPr>
          <p:cNvPr id="239" name="Google Shape;239;p15"/>
          <p:cNvSpPr txBox="1">
            <a:spLocks noGrp="1"/>
          </p:cNvSpPr>
          <p:nvPr>
            <p:ph type="body" idx="1"/>
          </p:nvPr>
        </p:nvSpPr>
        <p:spPr>
          <a:xfrm>
            <a:off x="272192" y="757780"/>
            <a:ext cx="11680253"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Good communication and community engagement increase trust in local government.</a:t>
            </a:r>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While local government has the highest level of trust compared to all branches of government, there is room for improvement. Engaging the community demonstrates that you’re interested in communicating openly with them, as well as making sure that they feel involved in the decisions made about their own backyard.</a:t>
            </a:r>
            <a:endParaRPr sz="1800">
              <a:solidFill>
                <a:schemeClr val="dk1"/>
              </a:solidFill>
            </a:endParaRPr>
          </a:p>
        </p:txBody>
      </p:sp>
      <p:sp>
        <p:nvSpPr>
          <p:cNvPr id="240" name="Google Shape;240;p15"/>
          <p:cNvSpPr/>
          <p:nvPr/>
        </p:nvSpPr>
        <p:spPr>
          <a:xfrm>
            <a:off x="3234759" y="6285679"/>
            <a:ext cx="157463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241" name="Google Shape;241;p15"/>
          <p:cNvGrpSpPr/>
          <p:nvPr/>
        </p:nvGrpSpPr>
        <p:grpSpPr>
          <a:xfrm>
            <a:off x="2" y="6274578"/>
            <a:ext cx="3458283" cy="369332"/>
            <a:chOff x="1" y="6258465"/>
            <a:chExt cx="2357272" cy="369332"/>
          </a:xfrm>
        </p:grpSpPr>
        <p:sp>
          <p:nvSpPr>
            <p:cNvPr id="242" name="Google Shape;242;p15"/>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15"/>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244" name="Google Shape;244;p15"/>
          <p:cNvSpPr txBox="1"/>
          <p:nvPr/>
        </p:nvSpPr>
        <p:spPr>
          <a:xfrm>
            <a:off x="272193" y="1392160"/>
            <a:ext cx="11361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66%</a:t>
            </a:r>
            <a:endParaRPr sz="3600" b="0" i="0" u="none" strike="noStrike" cap="none">
              <a:solidFill>
                <a:srgbClr val="000000"/>
              </a:solidFill>
              <a:latin typeface="Arial"/>
              <a:ea typeface="Arial"/>
              <a:cs typeface="Arial"/>
              <a:sym typeface="Arial"/>
            </a:endParaRPr>
          </a:p>
        </p:txBody>
      </p:sp>
      <p:sp>
        <p:nvSpPr>
          <p:cNvPr id="245" name="Google Shape;245;p15"/>
          <p:cNvSpPr/>
          <p:nvPr/>
        </p:nvSpPr>
        <p:spPr>
          <a:xfrm>
            <a:off x="1408387" y="1392180"/>
            <a:ext cx="1047878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of Americans polled in 2021 have high confidence in local government’s ability to handle problems, compared to 57% for state government and 39% for federal government.</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6"/>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16"/>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a:t>
            </a:r>
            <a:endParaRPr/>
          </a:p>
        </p:txBody>
      </p:sp>
      <p:sp>
        <p:nvSpPr>
          <p:cNvPr id="253" name="Google Shape;253;p16"/>
          <p:cNvSpPr txBox="1">
            <a:spLocks noGrp="1"/>
          </p:cNvSpPr>
          <p:nvPr>
            <p:ph type="body" idx="1"/>
          </p:nvPr>
        </p:nvSpPr>
        <p:spPr>
          <a:xfrm>
            <a:off x="272193" y="757780"/>
            <a:ext cx="5013486"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Engaging with your community is centered on understanding the people that comprise it.</a:t>
            </a:r>
            <a:endParaRPr/>
          </a:p>
          <a:p>
            <a:pPr marL="0" lvl="0" indent="0" algn="l" rtl="0">
              <a:lnSpc>
                <a:spcPct val="120000"/>
              </a:lnSpc>
              <a:spcBef>
                <a:spcPts val="0"/>
              </a:spcBef>
              <a:spcAft>
                <a:spcPts val="0"/>
              </a:spcAft>
              <a:buClr>
                <a:srgbClr val="458A50"/>
              </a:buClr>
              <a:buSzPts val="1800"/>
              <a:buNone/>
            </a:pPr>
            <a:endParaRPr sz="2000" b="0" i="0" u="none" strike="noStrike">
              <a:solidFill>
                <a:srgbClr val="448A50"/>
              </a:solidFill>
              <a:latin typeface="Century Gothic"/>
              <a:ea typeface="Century Gothic"/>
              <a:cs typeface="Century Gothic"/>
              <a:sym typeface="Century Gothic"/>
            </a:endParaRPr>
          </a:p>
          <a:p>
            <a:pPr marL="0" lvl="0" indent="0" algn="l" rtl="0">
              <a:lnSpc>
                <a:spcPct val="120000"/>
              </a:lnSpc>
              <a:spcBef>
                <a:spcPts val="0"/>
              </a:spcBef>
              <a:spcAft>
                <a:spcPts val="0"/>
              </a:spcAft>
              <a:buClr>
                <a:srgbClr val="458A50"/>
              </a:buClr>
              <a:buSzPts val="1800"/>
              <a:buNone/>
            </a:pPr>
            <a:r>
              <a:rPr lang="en-US" sz="1800" b="0" i="0" u="none" strike="noStrike">
                <a:solidFill>
                  <a:srgbClr val="262626"/>
                </a:solidFill>
                <a:latin typeface="Century Gothic"/>
                <a:ea typeface="Century Gothic"/>
                <a:cs typeface="Century Gothic"/>
                <a:sym typeface="Century Gothic"/>
              </a:rPr>
              <a:t>Part of that understanding is realizing that there are different sectors with different needs and motivations. Once you understand these needs and motivations, you can more effectively communicate with them.</a:t>
            </a:r>
            <a:endParaRPr sz="1800">
              <a:solidFill>
                <a:schemeClr val="dk1"/>
              </a:solidFill>
            </a:endParaRPr>
          </a:p>
        </p:txBody>
      </p:sp>
      <p:sp>
        <p:nvSpPr>
          <p:cNvPr id="254" name="Google Shape;254;p16"/>
          <p:cNvSpPr/>
          <p:nvPr/>
        </p:nvSpPr>
        <p:spPr>
          <a:xfrm>
            <a:off x="3234759" y="6285679"/>
            <a:ext cx="157463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255" name="Google Shape;255;p16"/>
          <p:cNvGrpSpPr/>
          <p:nvPr/>
        </p:nvGrpSpPr>
        <p:grpSpPr>
          <a:xfrm>
            <a:off x="2" y="6274578"/>
            <a:ext cx="3458283" cy="369332"/>
            <a:chOff x="1" y="6258465"/>
            <a:chExt cx="2357272" cy="369332"/>
          </a:xfrm>
        </p:grpSpPr>
        <p:sp>
          <p:nvSpPr>
            <p:cNvPr id="256" name="Google Shape;256;p16"/>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6"/>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pic>
        <p:nvPicPr>
          <p:cNvPr id="258" name="Google Shape;258;p16" descr="A picture containing person, outdoor, people, crowd&#10;&#10;Description automatically generated"/>
          <p:cNvPicPr preferRelativeResize="0"/>
          <p:nvPr/>
        </p:nvPicPr>
        <p:blipFill rotWithShape="1">
          <a:blip r:embed="rId3">
            <a:alphaModFix/>
          </a:blip>
          <a:srcRect l="37530"/>
          <a:stretch/>
        </p:blipFill>
        <p:spPr>
          <a:xfrm>
            <a:off x="5759406" y="0"/>
            <a:ext cx="6432594"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p:nvPr/>
        </p:nvSpPr>
        <p:spPr>
          <a:xfrm>
            <a:off x="535710" y="2028617"/>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When and Who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Let’s look at the spectrum of involvement and how it can be put into practice.</a:t>
            </a:r>
            <a:endParaRPr sz="2800" b="0" i="0" u="none" strike="noStrike" cap="none">
              <a:solidFill>
                <a:srgbClr val="000000"/>
              </a:solidFill>
              <a:latin typeface="Arial"/>
              <a:ea typeface="Arial"/>
              <a:cs typeface="Arial"/>
              <a:sym typeface="Arial"/>
            </a:endParaRPr>
          </a:p>
        </p:txBody>
      </p:sp>
      <p:pic>
        <p:nvPicPr>
          <p:cNvPr id="265" name="Google Shape;265;p10" descr="A group of people outside&#10;&#10;Description automatically generated with medium confidence"/>
          <p:cNvPicPr preferRelativeResize="0"/>
          <p:nvPr/>
        </p:nvPicPr>
        <p:blipFill rotWithShape="1">
          <a:blip r:embed="rId3">
            <a:alphaModFix/>
          </a:blip>
          <a:srcRect t="11954" b="4859"/>
          <a:stretch/>
        </p:blipFill>
        <p:spPr>
          <a:xfrm>
            <a:off x="6008915" y="0"/>
            <a:ext cx="6183085"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p:nvPr/>
        </p:nvSpPr>
        <p:spPr>
          <a:xfrm>
            <a:off x="662146" y="1039369"/>
            <a:ext cx="11403726" cy="599090"/>
          </a:xfrm>
          <a:prstGeom prst="rightArrow">
            <a:avLst>
              <a:gd name="adj1" fmla="val 50000"/>
              <a:gd name="adj2" fmla="val 5000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2" name="Google Shape;272;p42"/>
          <p:cNvSpPr/>
          <p:nvPr/>
        </p:nvSpPr>
        <p:spPr>
          <a:xfrm>
            <a:off x="1135465" y="753004"/>
            <a:ext cx="1061546" cy="106154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3" name="Google Shape;273;p42"/>
          <p:cNvSpPr/>
          <p:nvPr/>
        </p:nvSpPr>
        <p:spPr>
          <a:xfrm>
            <a:off x="3473665" y="750640"/>
            <a:ext cx="1061546" cy="106154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4" name="Google Shape;274;p42"/>
          <p:cNvSpPr/>
          <p:nvPr/>
        </p:nvSpPr>
        <p:spPr>
          <a:xfrm>
            <a:off x="5812217" y="742279"/>
            <a:ext cx="1061546" cy="106154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5" name="Google Shape;275;p4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42"/>
          <p:cNvSpPr txBox="1">
            <a:spLocks noGrp="1"/>
          </p:cNvSpPr>
          <p:nvPr>
            <p:ph type="title"/>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The Spectrum of Involvement</a:t>
            </a:r>
            <a:endParaRPr/>
          </a:p>
        </p:txBody>
      </p:sp>
      <p:sp>
        <p:nvSpPr>
          <p:cNvPr id="277" name="Google Shape;277;p42"/>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When and Who</a:t>
            </a:r>
            <a:endParaRPr sz="1400" b="0" i="0" u="none" strike="noStrike" cap="none">
              <a:solidFill>
                <a:srgbClr val="000000"/>
              </a:solidFill>
              <a:latin typeface="Arial"/>
              <a:ea typeface="Arial"/>
              <a:cs typeface="Arial"/>
              <a:sym typeface="Arial"/>
            </a:endParaRPr>
          </a:p>
        </p:txBody>
      </p:sp>
      <p:grpSp>
        <p:nvGrpSpPr>
          <p:cNvPr id="278" name="Google Shape;278;p42"/>
          <p:cNvGrpSpPr/>
          <p:nvPr/>
        </p:nvGrpSpPr>
        <p:grpSpPr>
          <a:xfrm>
            <a:off x="2" y="6274578"/>
            <a:ext cx="3458283" cy="369332"/>
            <a:chOff x="1" y="6258465"/>
            <a:chExt cx="2357272" cy="369332"/>
          </a:xfrm>
        </p:grpSpPr>
        <p:sp>
          <p:nvSpPr>
            <p:cNvPr id="279" name="Google Shape;279;p42"/>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42"/>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281" name="Google Shape;281;p42"/>
          <p:cNvSpPr/>
          <p:nvPr/>
        </p:nvSpPr>
        <p:spPr>
          <a:xfrm>
            <a:off x="1135465" y="753004"/>
            <a:ext cx="1061546" cy="1061546"/>
          </a:xfrm>
          <a:prstGeom prst="ellipse">
            <a:avLst/>
          </a:prstGeom>
          <a:solidFill>
            <a:srgbClr val="193397">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2" name="Google Shape;282;p42"/>
          <p:cNvSpPr/>
          <p:nvPr/>
        </p:nvSpPr>
        <p:spPr>
          <a:xfrm>
            <a:off x="3473665" y="755367"/>
            <a:ext cx="1061546" cy="1061546"/>
          </a:xfrm>
          <a:prstGeom prst="ellipse">
            <a:avLst/>
          </a:prstGeom>
          <a:solidFill>
            <a:srgbClr val="193397">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3" name="Google Shape;283;p42"/>
          <p:cNvSpPr/>
          <p:nvPr/>
        </p:nvSpPr>
        <p:spPr>
          <a:xfrm>
            <a:off x="8150769" y="755367"/>
            <a:ext cx="1061546" cy="106154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4" name="Google Shape;284;p42"/>
          <p:cNvSpPr/>
          <p:nvPr/>
        </p:nvSpPr>
        <p:spPr>
          <a:xfrm>
            <a:off x="5812217" y="743405"/>
            <a:ext cx="1061546" cy="1061546"/>
          </a:xfrm>
          <a:prstGeom prst="ellipse">
            <a:avLst/>
          </a:prstGeom>
          <a:solidFill>
            <a:srgbClr val="193397">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42"/>
          <p:cNvSpPr/>
          <p:nvPr/>
        </p:nvSpPr>
        <p:spPr>
          <a:xfrm>
            <a:off x="8150769" y="755367"/>
            <a:ext cx="1061546" cy="1061546"/>
          </a:xfrm>
          <a:prstGeom prst="ellipse">
            <a:avLst/>
          </a:prstGeom>
          <a:solidFill>
            <a:srgbClr val="193397">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6" name="Google Shape;286;p42"/>
          <p:cNvSpPr/>
          <p:nvPr/>
        </p:nvSpPr>
        <p:spPr>
          <a:xfrm>
            <a:off x="10489321" y="755367"/>
            <a:ext cx="1061546" cy="106154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p42"/>
          <p:cNvSpPr/>
          <p:nvPr/>
        </p:nvSpPr>
        <p:spPr>
          <a:xfrm>
            <a:off x="641128" y="2416680"/>
            <a:ext cx="2049517" cy="1771942"/>
          </a:xfrm>
          <a:prstGeom prst="rect">
            <a:avLst/>
          </a:prstGeom>
          <a:solidFill>
            <a:srgbClr val="448A5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42"/>
          <p:cNvSpPr/>
          <p:nvPr/>
        </p:nvSpPr>
        <p:spPr>
          <a:xfrm>
            <a:off x="641128" y="4199723"/>
            <a:ext cx="2049517" cy="1771942"/>
          </a:xfrm>
          <a:prstGeom prst="rect">
            <a:avLst/>
          </a:prstGeom>
          <a:solidFill>
            <a:srgbClr val="B4C5C8">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9" name="Google Shape;289;p42"/>
          <p:cNvSpPr/>
          <p:nvPr/>
        </p:nvSpPr>
        <p:spPr>
          <a:xfrm>
            <a:off x="2979680" y="2416677"/>
            <a:ext cx="2049517" cy="1771942"/>
          </a:xfrm>
          <a:prstGeom prst="rect">
            <a:avLst/>
          </a:prstGeom>
          <a:solidFill>
            <a:srgbClr val="448A50">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p42"/>
          <p:cNvSpPr/>
          <p:nvPr/>
        </p:nvSpPr>
        <p:spPr>
          <a:xfrm>
            <a:off x="2979680" y="4199720"/>
            <a:ext cx="2049517" cy="1771942"/>
          </a:xfrm>
          <a:prstGeom prst="rect">
            <a:avLst/>
          </a:prstGeom>
          <a:solidFill>
            <a:srgbClr val="B4C5C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1" name="Google Shape;291;p42"/>
          <p:cNvSpPr/>
          <p:nvPr/>
        </p:nvSpPr>
        <p:spPr>
          <a:xfrm>
            <a:off x="5318232" y="2427784"/>
            <a:ext cx="2049517" cy="1771942"/>
          </a:xfrm>
          <a:prstGeom prst="rect">
            <a:avLst/>
          </a:prstGeom>
          <a:solidFill>
            <a:srgbClr val="448A5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42"/>
          <p:cNvSpPr/>
          <p:nvPr/>
        </p:nvSpPr>
        <p:spPr>
          <a:xfrm>
            <a:off x="5318232" y="4210827"/>
            <a:ext cx="2049517" cy="1771942"/>
          </a:xfrm>
          <a:prstGeom prst="rect">
            <a:avLst/>
          </a:prstGeom>
          <a:solidFill>
            <a:srgbClr val="B4C5C8">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3" name="Google Shape;293;p42"/>
          <p:cNvSpPr/>
          <p:nvPr/>
        </p:nvSpPr>
        <p:spPr>
          <a:xfrm>
            <a:off x="7656784" y="2427781"/>
            <a:ext cx="2049517" cy="1771942"/>
          </a:xfrm>
          <a:prstGeom prst="rect">
            <a:avLst/>
          </a:prstGeom>
          <a:solidFill>
            <a:srgbClr val="448A5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4" name="Google Shape;294;p42"/>
          <p:cNvSpPr/>
          <p:nvPr/>
        </p:nvSpPr>
        <p:spPr>
          <a:xfrm>
            <a:off x="7656784" y="4210824"/>
            <a:ext cx="2049517" cy="1771942"/>
          </a:xfrm>
          <a:prstGeom prst="rect">
            <a:avLst/>
          </a:prstGeom>
          <a:solidFill>
            <a:srgbClr val="B4C5C8">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42"/>
          <p:cNvSpPr/>
          <p:nvPr/>
        </p:nvSpPr>
        <p:spPr>
          <a:xfrm>
            <a:off x="9995336" y="2427781"/>
            <a:ext cx="2049517" cy="1771942"/>
          </a:xfrm>
          <a:prstGeom prst="rect">
            <a:avLst/>
          </a:prstGeom>
          <a:solidFill>
            <a:srgbClr val="44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6" name="Google Shape;296;p42"/>
          <p:cNvSpPr/>
          <p:nvPr/>
        </p:nvSpPr>
        <p:spPr>
          <a:xfrm>
            <a:off x="9995336" y="4210824"/>
            <a:ext cx="2049517" cy="177194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2"/>
          <p:cNvSpPr txBox="1"/>
          <p:nvPr/>
        </p:nvSpPr>
        <p:spPr>
          <a:xfrm rot="-5400000">
            <a:off x="-120478" y="3085690"/>
            <a:ext cx="10615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448A50"/>
                </a:solidFill>
                <a:latin typeface="Century Gothic"/>
                <a:ea typeface="Century Gothic"/>
                <a:cs typeface="Century Gothic"/>
                <a:sym typeface="Century Gothic"/>
              </a:rPr>
              <a:t>GOAL</a:t>
            </a:r>
            <a:endParaRPr/>
          </a:p>
        </p:txBody>
      </p:sp>
      <p:sp>
        <p:nvSpPr>
          <p:cNvPr id="298" name="Google Shape;298;p42"/>
          <p:cNvSpPr txBox="1"/>
          <p:nvPr/>
        </p:nvSpPr>
        <p:spPr>
          <a:xfrm rot="-5400000">
            <a:off x="-359671" y="4854858"/>
            <a:ext cx="15819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accent1"/>
                </a:solidFill>
                <a:latin typeface="Century Gothic"/>
                <a:ea typeface="Century Gothic"/>
                <a:cs typeface="Century Gothic"/>
                <a:sym typeface="Century Gothic"/>
              </a:rPr>
              <a:t>MESSAGE</a:t>
            </a:r>
            <a:endParaRPr/>
          </a:p>
        </p:txBody>
      </p:sp>
      <p:sp>
        <p:nvSpPr>
          <p:cNvPr id="299" name="Google Shape;299;p42"/>
          <p:cNvSpPr txBox="1"/>
          <p:nvPr/>
        </p:nvSpPr>
        <p:spPr>
          <a:xfrm>
            <a:off x="641127" y="1964185"/>
            <a:ext cx="20495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2"/>
                </a:solidFill>
                <a:latin typeface="Century Gothic"/>
                <a:ea typeface="Century Gothic"/>
                <a:cs typeface="Century Gothic"/>
                <a:sym typeface="Century Gothic"/>
              </a:rPr>
              <a:t>INFORM</a:t>
            </a:r>
            <a:endParaRPr/>
          </a:p>
        </p:txBody>
      </p:sp>
      <p:sp>
        <p:nvSpPr>
          <p:cNvPr id="300" name="Google Shape;300;p42"/>
          <p:cNvSpPr txBox="1"/>
          <p:nvPr/>
        </p:nvSpPr>
        <p:spPr>
          <a:xfrm>
            <a:off x="2979680" y="1964185"/>
            <a:ext cx="20495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2"/>
                </a:solidFill>
                <a:latin typeface="Century Gothic"/>
                <a:ea typeface="Century Gothic"/>
                <a:cs typeface="Century Gothic"/>
                <a:sym typeface="Century Gothic"/>
              </a:rPr>
              <a:t>CONSULT</a:t>
            </a:r>
            <a:endParaRPr/>
          </a:p>
        </p:txBody>
      </p:sp>
      <p:sp>
        <p:nvSpPr>
          <p:cNvPr id="301" name="Google Shape;301;p42"/>
          <p:cNvSpPr txBox="1"/>
          <p:nvPr/>
        </p:nvSpPr>
        <p:spPr>
          <a:xfrm>
            <a:off x="5318231" y="1964185"/>
            <a:ext cx="20495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2"/>
                </a:solidFill>
                <a:latin typeface="Century Gothic"/>
                <a:ea typeface="Century Gothic"/>
                <a:cs typeface="Century Gothic"/>
                <a:sym typeface="Century Gothic"/>
              </a:rPr>
              <a:t>INVOLVE</a:t>
            </a:r>
            <a:endParaRPr/>
          </a:p>
        </p:txBody>
      </p:sp>
      <p:sp>
        <p:nvSpPr>
          <p:cNvPr id="302" name="Google Shape;302;p42"/>
          <p:cNvSpPr txBox="1"/>
          <p:nvPr/>
        </p:nvSpPr>
        <p:spPr>
          <a:xfrm>
            <a:off x="7656784" y="2000695"/>
            <a:ext cx="2049517"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1" i="0" u="none" strike="noStrike" cap="none">
                <a:solidFill>
                  <a:schemeClr val="dk2"/>
                </a:solidFill>
                <a:latin typeface="Century Gothic"/>
                <a:ea typeface="Century Gothic"/>
                <a:cs typeface="Century Gothic"/>
                <a:sym typeface="Century Gothic"/>
              </a:rPr>
              <a:t>COLLABORATE</a:t>
            </a:r>
            <a:endParaRPr/>
          </a:p>
        </p:txBody>
      </p:sp>
      <p:sp>
        <p:nvSpPr>
          <p:cNvPr id="303" name="Google Shape;303;p42"/>
          <p:cNvSpPr txBox="1"/>
          <p:nvPr/>
        </p:nvSpPr>
        <p:spPr>
          <a:xfrm>
            <a:off x="9995336" y="1964185"/>
            <a:ext cx="204951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2"/>
                </a:solidFill>
                <a:latin typeface="Century Gothic"/>
                <a:ea typeface="Century Gothic"/>
                <a:cs typeface="Century Gothic"/>
                <a:sym typeface="Century Gothic"/>
              </a:rPr>
              <a:t>EMPOWER</a:t>
            </a:r>
            <a:endParaRPr/>
          </a:p>
        </p:txBody>
      </p:sp>
      <p:sp>
        <p:nvSpPr>
          <p:cNvPr id="304" name="Google Shape;304;p42"/>
          <p:cNvSpPr txBox="1"/>
          <p:nvPr/>
        </p:nvSpPr>
        <p:spPr>
          <a:xfrm>
            <a:off x="792125" y="2610150"/>
            <a:ext cx="1747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Provide information that assists in understanding the problem, potential opportunities, and/or solutions. </a:t>
            </a:r>
            <a:endParaRPr sz="1200" b="0" i="0" u="none" strike="noStrike" cap="none">
              <a:solidFill>
                <a:srgbClr val="000000"/>
              </a:solidFill>
              <a:latin typeface="Century Gothic"/>
              <a:ea typeface="Century Gothic"/>
              <a:cs typeface="Century Gothic"/>
              <a:sym typeface="Century Gothic"/>
            </a:endParaRPr>
          </a:p>
        </p:txBody>
      </p:sp>
      <p:sp>
        <p:nvSpPr>
          <p:cNvPr id="305" name="Google Shape;305;p42"/>
          <p:cNvSpPr txBox="1"/>
          <p:nvPr/>
        </p:nvSpPr>
        <p:spPr>
          <a:xfrm>
            <a:off x="800709" y="4502146"/>
            <a:ext cx="17475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We will keep you informed.</a:t>
            </a:r>
            <a:endParaRPr sz="1200" b="0" i="0" u="none" strike="noStrike" cap="none">
              <a:solidFill>
                <a:srgbClr val="000000"/>
              </a:solidFill>
              <a:latin typeface="Century Gothic"/>
              <a:ea typeface="Century Gothic"/>
              <a:cs typeface="Century Gothic"/>
              <a:sym typeface="Century Gothic"/>
            </a:endParaRPr>
          </a:p>
        </p:txBody>
      </p:sp>
      <p:sp>
        <p:nvSpPr>
          <p:cNvPr id="306" name="Google Shape;306;p42"/>
          <p:cNvSpPr txBox="1"/>
          <p:nvPr/>
        </p:nvSpPr>
        <p:spPr>
          <a:xfrm>
            <a:off x="3130678" y="2610150"/>
            <a:ext cx="17475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Gather public feedback on analysis, alternatives, and/or decisions.</a:t>
            </a:r>
            <a:endParaRPr sz="1200" b="0" i="0" u="none" strike="noStrike" cap="none">
              <a:solidFill>
                <a:srgbClr val="000000"/>
              </a:solidFill>
              <a:latin typeface="Century Gothic"/>
              <a:ea typeface="Century Gothic"/>
              <a:cs typeface="Century Gothic"/>
              <a:sym typeface="Century Gothic"/>
            </a:endParaRPr>
          </a:p>
        </p:txBody>
      </p:sp>
      <p:sp>
        <p:nvSpPr>
          <p:cNvPr id="307" name="Google Shape;307;p42"/>
          <p:cNvSpPr txBox="1"/>
          <p:nvPr/>
        </p:nvSpPr>
        <p:spPr>
          <a:xfrm>
            <a:off x="3139262" y="4502146"/>
            <a:ext cx="1747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We will listen to and acknowledge concerns and desires &amp; follow up on how public input influenced decisions.</a:t>
            </a:r>
            <a:endParaRPr sz="1200" b="0" i="0" u="none" strike="noStrike" cap="none">
              <a:solidFill>
                <a:srgbClr val="000000"/>
              </a:solidFill>
              <a:latin typeface="Century Gothic"/>
              <a:ea typeface="Century Gothic"/>
              <a:cs typeface="Century Gothic"/>
              <a:sym typeface="Century Gothic"/>
            </a:endParaRPr>
          </a:p>
        </p:txBody>
      </p:sp>
      <p:sp>
        <p:nvSpPr>
          <p:cNvPr id="308" name="Google Shape;308;p42"/>
          <p:cNvSpPr txBox="1"/>
          <p:nvPr/>
        </p:nvSpPr>
        <p:spPr>
          <a:xfrm>
            <a:off x="5469230" y="2610150"/>
            <a:ext cx="174752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Work with the public throughout the process, ensuring that concerns and desires are understood and considered.</a:t>
            </a:r>
            <a:endParaRPr sz="1200" b="0" i="0" u="none" strike="noStrike" cap="none">
              <a:solidFill>
                <a:srgbClr val="000000"/>
              </a:solidFill>
              <a:latin typeface="Century Gothic"/>
              <a:ea typeface="Century Gothic"/>
              <a:cs typeface="Century Gothic"/>
              <a:sym typeface="Century Gothic"/>
            </a:endParaRPr>
          </a:p>
        </p:txBody>
      </p:sp>
      <p:sp>
        <p:nvSpPr>
          <p:cNvPr id="309" name="Google Shape;309;p42"/>
          <p:cNvSpPr txBox="1"/>
          <p:nvPr/>
        </p:nvSpPr>
        <p:spPr>
          <a:xfrm>
            <a:off x="5477814" y="4502146"/>
            <a:ext cx="1747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We will work with you to reflect your concerns and desires &amp; follow up on how public input influenced decisions. </a:t>
            </a:r>
            <a:endParaRPr/>
          </a:p>
        </p:txBody>
      </p:sp>
      <p:sp>
        <p:nvSpPr>
          <p:cNvPr id="310" name="Google Shape;310;p42"/>
          <p:cNvSpPr txBox="1"/>
          <p:nvPr/>
        </p:nvSpPr>
        <p:spPr>
          <a:xfrm>
            <a:off x="7807782" y="2610150"/>
            <a:ext cx="174752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Partner with the public in all aspects of the decision – including finding alternatives and selecting the preferred solution.</a:t>
            </a:r>
            <a:endParaRPr/>
          </a:p>
        </p:txBody>
      </p:sp>
      <p:sp>
        <p:nvSpPr>
          <p:cNvPr id="311" name="Google Shape;311;p42"/>
          <p:cNvSpPr txBox="1"/>
          <p:nvPr/>
        </p:nvSpPr>
        <p:spPr>
          <a:xfrm>
            <a:off x="7816366" y="4502146"/>
            <a:ext cx="1747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We will look to you for advice &amp; incorporate your recommendations to the maximum extent possible.</a:t>
            </a:r>
            <a:endParaRPr/>
          </a:p>
        </p:txBody>
      </p:sp>
      <p:sp>
        <p:nvSpPr>
          <p:cNvPr id="312" name="Google Shape;312;p42"/>
          <p:cNvSpPr txBox="1"/>
          <p:nvPr/>
        </p:nvSpPr>
        <p:spPr>
          <a:xfrm>
            <a:off x="10166219" y="2630060"/>
            <a:ext cx="174752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Foster democratic participation by fully placing decisions in the hands of the public.</a:t>
            </a:r>
            <a:endParaRPr/>
          </a:p>
        </p:txBody>
      </p:sp>
      <p:sp>
        <p:nvSpPr>
          <p:cNvPr id="313" name="Google Shape;313;p42"/>
          <p:cNvSpPr txBox="1"/>
          <p:nvPr/>
        </p:nvSpPr>
        <p:spPr>
          <a:xfrm>
            <a:off x="10174803" y="4522056"/>
            <a:ext cx="17475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We will implement what you decide.</a:t>
            </a:r>
            <a:endParaRPr/>
          </a:p>
        </p:txBody>
      </p:sp>
      <p:pic>
        <p:nvPicPr>
          <p:cNvPr id="314" name="Google Shape;314;p42"/>
          <p:cNvPicPr preferRelativeResize="0"/>
          <p:nvPr/>
        </p:nvPicPr>
        <p:blipFill rotWithShape="1">
          <a:blip r:embed="rId3">
            <a:alphaModFix/>
          </a:blip>
          <a:srcRect/>
          <a:stretch/>
        </p:blipFill>
        <p:spPr>
          <a:xfrm>
            <a:off x="1370329" y="937419"/>
            <a:ext cx="597413" cy="676716"/>
          </a:xfrm>
          <a:prstGeom prst="rect">
            <a:avLst/>
          </a:prstGeom>
          <a:noFill/>
          <a:ln>
            <a:noFill/>
          </a:ln>
        </p:spPr>
      </p:pic>
      <p:pic>
        <p:nvPicPr>
          <p:cNvPr id="315" name="Google Shape;315;p42"/>
          <p:cNvPicPr preferRelativeResize="0"/>
          <p:nvPr/>
        </p:nvPicPr>
        <p:blipFill rotWithShape="1">
          <a:blip r:embed="rId4">
            <a:alphaModFix/>
          </a:blip>
          <a:srcRect/>
          <a:stretch/>
        </p:blipFill>
        <p:spPr>
          <a:xfrm>
            <a:off x="3636333" y="920837"/>
            <a:ext cx="718649" cy="704613"/>
          </a:xfrm>
          <a:prstGeom prst="rect">
            <a:avLst/>
          </a:prstGeom>
          <a:noFill/>
          <a:ln>
            <a:noFill/>
          </a:ln>
        </p:spPr>
      </p:pic>
      <p:pic>
        <p:nvPicPr>
          <p:cNvPr id="316" name="Google Shape;316;p42"/>
          <p:cNvPicPr preferRelativeResize="0"/>
          <p:nvPr/>
        </p:nvPicPr>
        <p:blipFill rotWithShape="1">
          <a:blip r:embed="rId5">
            <a:alphaModFix/>
          </a:blip>
          <a:srcRect/>
          <a:stretch/>
        </p:blipFill>
        <p:spPr>
          <a:xfrm>
            <a:off x="5979196" y="864586"/>
            <a:ext cx="727585" cy="727585"/>
          </a:xfrm>
          <a:prstGeom prst="rect">
            <a:avLst/>
          </a:prstGeom>
          <a:noFill/>
          <a:ln>
            <a:noFill/>
          </a:ln>
        </p:spPr>
      </p:pic>
      <p:pic>
        <p:nvPicPr>
          <p:cNvPr id="317" name="Google Shape;317;p42"/>
          <p:cNvPicPr preferRelativeResize="0"/>
          <p:nvPr/>
        </p:nvPicPr>
        <p:blipFill rotWithShape="1">
          <a:blip r:embed="rId6">
            <a:alphaModFix/>
          </a:blip>
          <a:srcRect/>
          <a:stretch/>
        </p:blipFill>
        <p:spPr>
          <a:xfrm>
            <a:off x="8353561" y="880346"/>
            <a:ext cx="655962" cy="743037"/>
          </a:xfrm>
          <a:prstGeom prst="rect">
            <a:avLst/>
          </a:prstGeom>
          <a:noFill/>
          <a:ln>
            <a:noFill/>
          </a:ln>
        </p:spPr>
      </p:pic>
      <p:pic>
        <p:nvPicPr>
          <p:cNvPr id="318" name="Google Shape;318;p42"/>
          <p:cNvPicPr preferRelativeResize="0"/>
          <p:nvPr/>
        </p:nvPicPr>
        <p:blipFill rotWithShape="1">
          <a:blip r:embed="rId7">
            <a:alphaModFix/>
          </a:blip>
          <a:srcRect/>
          <a:stretch/>
        </p:blipFill>
        <p:spPr>
          <a:xfrm>
            <a:off x="11106833" y="1141506"/>
            <a:ext cx="375550" cy="599091"/>
          </a:xfrm>
          <a:prstGeom prst="rect">
            <a:avLst/>
          </a:prstGeom>
          <a:noFill/>
          <a:ln>
            <a:noFill/>
          </a:ln>
        </p:spPr>
      </p:pic>
      <p:pic>
        <p:nvPicPr>
          <p:cNvPr id="319" name="Google Shape;319;p42"/>
          <p:cNvPicPr preferRelativeResize="0"/>
          <p:nvPr/>
        </p:nvPicPr>
        <p:blipFill rotWithShape="1">
          <a:blip r:embed="rId7">
            <a:alphaModFix/>
          </a:blip>
          <a:srcRect/>
          <a:stretch/>
        </p:blipFill>
        <p:spPr>
          <a:xfrm>
            <a:off x="10819044" y="910793"/>
            <a:ext cx="375550" cy="599091"/>
          </a:xfrm>
          <a:prstGeom prst="rect">
            <a:avLst/>
          </a:prstGeom>
          <a:noFill/>
          <a:ln>
            <a:noFill/>
          </a:ln>
        </p:spPr>
      </p:pic>
      <p:pic>
        <p:nvPicPr>
          <p:cNvPr id="320" name="Google Shape;320;p42"/>
          <p:cNvPicPr preferRelativeResize="0"/>
          <p:nvPr/>
        </p:nvPicPr>
        <p:blipFill rotWithShape="1">
          <a:blip r:embed="rId7">
            <a:alphaModFix/>
          </a:blip>
          <a:srcRect/>
          <a:stretch/>
        </p:blipFill>
        <p:spPr>
          <a:xfrm>
            <a:off x="10571259" y="1210339"/>
            <a:ext cx="375550" cy="5990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8"/>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18"/>
          <p:cNvSpPr txBox="1">
            <a:spLocks noGrp="1"/>
          </p:cNvSpPr>
          <p:nvPr>
            <p:ph type="title"/>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Desired Outcomes</a:t>
            </a:r>
            <a:endParaRPr/>
          </a:p>
        </p:txBody>
      </p:sp>
      <p:sp>
        <p:nvSpPr>
          <p:cNvPr id="328" name="Google Shape;328;p18"/>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When and Who</a:t>
            </a:r>
            <a:endParaRPr sz="1400" b="0" i="0" u="none" strike="noStrike" cap="none">
              <a:solidFill>
                <a:srgbClr val="000000"/>
              </a:solidFill>
              <a:latin typeface="Arial"/>
              <a:ea typeface="Arial"/>
              <a:cs typeface="Arial"/>
              <a:sym typeface="Arial"/>
            </a:endParaRPr>
          </a:p>
        </p:txBody>
      </p:sp>
      <p:grpSp>
        <p:nvGrpSpPr>
          <p:cNvPr id="329" name="Google Shape;329;p18"/>
          <p:cNvGrpSpPr/>
          <p:nvPr/>
        </p:nvGrpSpPr>
        <p:grpSpPr>
          <a:xfrm>
            <a:off x="2" y="6274578"/>
            <a:ext cx="3458283" cy="369332"/>
            <a:chOff x="1" y="6258465"/>
            <a:chExt cx="2357272" cy="369332"/>
          </a:xfrm>
        </p:grpSpPr>
        <p:sp>
          <p:nvSpPr>
            <p:cNvPr id="330" name="Google Shape;330;p18"/>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18"/>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332" name="Google Shape;332;p18"/>
          <p:cNvSpPr txBox="1"/>
          <p:nvPr/>
        </p:nvSpPr>
        <p:spPr>
          <a:xfrm>
            <a:off x="272191" y="1907291"/>
            <a:ext cx="3587455" cy="4817438"/>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3027"/>
              <a:buFont typeface="Arial"/>
              <a:buNone/>
            </a:pPr>
            <a:r>
              <a:rPr lang="en-US" sz="2800">
                <a:solidFill>
                  <a:schemeClr val="dk1"/>
                </a:solidFill>
                <a:latin typeface="Century Gothic"/>
                <a:ea typeface="Century Gothic"/>
                <a:cs typeface="Century Gothic"/>
                <a:sym typeface="Century Gothic"/>
              </a:rPr>
              <a:t>Individual Actions</a:t>
            </a:r>
            <a:endParaRPr/>
          </a:p>
          <a:p>
            <a:pPr marL="50800" marR="0" lvl="0" indent="0" algn="l" rtl="0">
              <a:lnSpc>
                <a:spcPct val="120000"/>
              </a:lnSpc>
              <a:spcBef>
                <a:spcPts val="1000"/>
              </a:spcBef>
              <a:spcAft>
                <a:spcPts val="0"/>
              </a:spcAft>
              <a:buClr>
                <a:schemeClr val="dk1"/>
              </a:buClr>
              <a:buSzPts val="2477"/>
              <a:buFont typeface="Arial"/>
              <a:buNone/>
            </a:pPr>
            <a:r>
              <a:rPr lang="en-US" sz="1800" b="0" i="0" u="none" strike="noStrike" cap="none">
                <a:solidFill>
                  <a:schemeClr val="dk1"/>
                </a:solidFill>
                <a:latin typeface="Century Gothic"/>
                <a:ea typeface="Century Gothic"/>
                <a:cs typeface="Century Gothic"/>
                <a:sym typeface="Century Gothic"/>
              </a:rPr>
              <a:t>You may want your constituents to adopt or stop a behavior, like install a rain barrel or stop littering. Achieving this goal will likely take more outreach than simply providing information – it may take facilitation, strategy, incentives, and more.</a:t>
            </a:r>
            <a:endParaRPr sz="28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chemeClr val="dk1"/>
              </a:buClr>
              <a:buSzPts val="2477"/>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33" name="Google Shape;333;p18"/>
          <p:cNvSpPr txBox="1"/>
          <p:nvPr/>
        </p:nvSpPr>
        <p:spPr>
          <a:xfrm>
            <a:off x="4118127" y="1907289"/>
            <a:ext cx="3702205" cy="4817439"/>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3027"/>
              <a:buFont typeface="Arial"/>
              <a:buNone/>
            </a:pPr>
            <a:r>
              <a:rPr lang="en-US" sz="2800" b="0" i="0" u="none" strike="noStrike" cap="none">
                <a:solidFill>
                  <a:schemeClr val="dk1"/>
                </a:solidFill>
                <a:latin typeface="Century Gothic"/>
                <a:ea typeface="Century Gothic"/>
                <a:cs typeface="Century Gothic"/>
                <a:sym typeface="Century Gothic"/>
              </a:rPr>
              <a:t>Longevity</a:t>
            </a:r>
            <a:endParaRPr sz="28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chemeClr val="dk1"/>
              </a:buClr>
              <a:buSzPts val="2477"/>
              <a:buFont typeface="Arial"/>
              <a:buNone/>
            </a:pPr>
            <a:r>
              <a:rPr lang="en-US" sz="1800" b="0" i="0" u="none" strike="noStrike" cap="none">
                <a:solidFill>
                  <a:schemeClr val="dk1"/>
                </a:solidFill>
                <a:latin typeface="Century Gothic"/>
                <a:ea typeface="Century Gothic"/>
                <a:cs typeface="Century Gothic"/>
                <a:sym typeface="Century Gothic"/>
              </a:rPr>
              <a:t>Engaging your community can help the ideas and projects that you support endure in your absence. You can empower your constituents to take ownership over efforts that are important to you and continue to champion them.</a:t>
            </a:r>
            <a:endParaRPr sz="1800" b="0" i="0" u="none" strike="noStrike" cap="none">
              <a:solidFill>
                <a:srgbClr val="000000"/>
              </a:solidFill>
              <a:latin typeface="Arial"/>
              <a:ea typeface="Arial"/>
              <a:cs typeface="Arial"/>
              <a:sym typeface="Arial"/>
            </a:endParaRPr>
          </a:p>
        </p:txBody>
      </p:sp>
      <p:sp>
        <p:nvSpPr>
          <p:cNvPr id="334" name="Google Shape;334;p18"/>
          <p:cNvSpPr txBox="1"/>
          <p:nvPr/>
        </p:nvSpPr>
        <p:spPr>
          <a:xfrm>
            <a:off x="8078813" y="1907289"/>
            <a:ext cx="3702205" cy="4817440"/>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2800"/>
              <a:buFont typeface="Arial"/>
              <a:buNone/>
            </a:pPr>
            <a:r>
              <a:rPr lang="en-US" sz="2800" b="0" i="0" u="none" strike="noStrike" cap="none">
                <a:solidFill>
                  <a:schemeClr val="dk1"/>
                </a:solidFill>
                <a:latin typeface="Century Gothic"/>
                <a:ea typeface="Century Gothic"/>
                <a:cs typeface="Century Gothic"/>
                <a:sym typeface="Century Gothic"/>
              </a:rPr>
              <a:t>Transparency</a:t>
            </a:r>
            <a:endParaRPr sz="28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Sometimes the goal of engagement is just to share information freely and be transparent about upcoming decisions that affect the community. By opening lines of communication, listening to concerns, and responding, you can increase trust in local government and prevent complaints later.</a:t>
            </a:r>
            <a:endParaRPr sz="1800" b="0" i="0" u="none" strike="noStrike" cap="none">
              <a:solidFill>
                <a:srgbClr val="000000"/>
              </a:solidFill>
              <a:latin typeface="Arial"/>
              <a:ea typeface="Arial"/>
              <a:cs typeface="Arial"/>
              <a:sym typeface="Arial"/>
            </a:endParaRPr>
          </a:p>
        </p:txBody>
      </p:sp>
      <p:pic>
        <p:nvPicPr>
          <p:cNvPr id="335" name="Google Shape;335;p18"/>
          <p:cNvPicPr preferRelativeResize="0"/>
          <p:nvPr/>
        </p:nvPicPr>
        <p:blipFill rotWithShape="1">
          <a:blip r:embed="rId3">
            <a:alphaModFix/>
          </a:blip>
          <a:srcRect/>
          <a:stretch/>
        </p:blipFill>
        <p:spPr>
          <a:xfrm>
            <a:off x="5566945" y="1000920"/>
            <a:ext cx="730368" cy="730368"/>
          </a:xfrm>
          <a:prstGeom prst="rect">
            <a:avLst/>
          </a:prstGeom>
          <a:noFill/>
          <a:ln>
            <a:noFill/>
          </a:ln>
        </p:spPr>
      </p:pic>
      <p:pic>
        <p:nvPicPr>
          <p:cNvPr id="336" name="Google Shape;336;p18"/>
          <p:cNvPicPr preferRelativeResize="0"/>
          <p:nvPr/>
        </p:nvPicPr>
        <p:blipFill rotWithShape="1">
          <a:blip r:embed="rId4">
            <a:alphaModFix/>
          </a:blip>
          <a:srcRect/>
          <a:stretch/>
        </p:blipFill>
        <p:spPr>
          <a:xfrm>
            <a:off x="9575601" y="1066949"/>
            <a:ext cx="708628" cy="664339"/>
          </a:xfrm>
          <a:prstGeom prst="rect">
            <a:avLst/>
          </a:prstGeom>
          <a:noFill/>
          <a:ln>
            <a:noFill/>
          </a:ln>
        </p:spPr>
      </p:pic>
      <p:pic>
        <p:nvPicPr>
          <p:cNvPr id="337" name="Google Shape;337;p18"/>
          <p:cNvPicPr preferRelativeResize="0"/>
          <p:nvPr/>
        </p:nvPicPr>
        <p:blipFill rotWithShape="1">
          <a:blip r:embed="rId5">
            <a:alphaModFix/>
          </a:blip>
          <a:srcRect/>
          <a:stretch/>
        </p:blipFill>
        <p:spPr>
          <a:xfrm>
            <a:off x="1673975" y="1032052"/>
            <a:ext cx="445545" cy="6992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9"/>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19"/>
          <p:cNvSpPr txBox="1">
            <a:spLocks noGrp="1"/>
          </p:cNvSpPr>
          <p:nvPr>
            <p:ph type="title"/>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Framing Sustainability</a:t>
            </a:r>
            <a:endParaRPr/>
          </a:p>
        </p:txBody>
      </p:sp>
      <p:sp>
        <p:nvSpPr>
          <p:cNvPr id="345" name="Google Shape;345;p19"/>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When and Who</a:t>
            </a:r>
            <a:endParaRPr sz="1400" b="0" i="0" u="none" strike="noStrike" cap="none">
              <a:solidFill>
                <a:srgbClr val="000000"/>
              </a:solidFill>
              <a:latin typeface="Arial"/>
              <a:ea typeface="Arial"/>
              <a:cs typeface="Arial"/>
              <a:sym typeface="Arial"/>
            </a:endParaRPr>
          </a:p>
        </p:txBody>
      </p:sp>
      <p:grpSp>
        <p:nvGrpSpPr>
          <p:cNvPr id="346" name="Google Shape;346;p19"/>
          <p:cNvGrpSpPr/>
          <p:nvPr/>
        </p:nvGrpSpPr>
        <p:grpSpPr>
          <a:xfrm>
            <a:off x="2" y="6274578"/>
            <a:ext cx="3458283" cy="369332"/>
            <a:chOff x="1" y="6258465"/>
            <a:chExt cx="2357272" cy="369332"/>
          </a:xfrm>
        </p:grpSpPr>
        <p:sp>
          <p:nvSpPr>
            <p:cNvPr id="347" name="Google Shape;347;p19"/>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19"/>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349" name="Google Shape;349;p19"/>
          <p:cNvSpPr txBox="1">
            <a:spLocks noGrp="1"/>
          </p:cNvSpPr>
          <p:nvPr>
            <p:ph type="body" idx="1"/>
          </p:nvPr>
        </p:nvSpPr>
        <p:spPr>
          <a:xfrm>
            <a:off x="272193" y="757780"/>
            <a:ext cx="11680253"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Environmental issues are far from the daily concerns of your average constituent. How do you communicate why your community needs to do things like manage stormwater?</a:t>
            </a:r>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Frame environmental concerns through different values that your community holds, like recreation, economic benefit, health benefits, and benefits to the next generation.</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Example talking points for stormwater:</a:t>
            </a:r>
            <a:endParaRPr/>
          </a:p>
          <a:p>
            <a:pPr marL="457200" lvl="1" indent="0" algn="l" rtl="0">
              <a:lnSpc>
                <a:spcPct val="120000"/>
              </a:lnSpc>
              <a:spcBef>
                <a:spcPts val="0"/>
              </a:spcBef>
              <a:spcAft>
                <a:spcPts val="0"/>
              </a:spcAft>
              <a:buClr>
                <a:srgbClr val="458A50"/>
              </a:buClr>
              <a:buSzPts val="1800"/>
              <a:buNone/>
            </a:pPr>
            <a:endParaRPr sz="1400">
              <a:solidFill>
                <a:schemeClr val="dk1"/>
              </a:solidFill>
            </a:endParaRPr>
          </a:p>
          <a:p>
            <a:pPr marL="914400" lvl="2" indent="0" algn="l" rtl="0">
              <a:lnSpc>
                <a:spcPct val="120000"/>
              </a:lnSpc>
              <a:spcBef>
                <a:spcPts val="0"/>
              </a:spcBef>
              <a:spcAft>
                <a:spcPts val="0"/>
              </a:spcAft>
              <a:buClr>
                <a:srgbClr val="458A50"/>
              </a:buClr>
              <a:buSzPts val="1800"/>
              <a:buNone/>
            </a:pPr>
            <a:r>
              <a:rPr lang="en-US" sz="1800">
                <a:solidFill>
                  <a:schemeClr val="dk1"/>
                </a:solidFill>
              </a:rPr>
              <a:t>Properly managing stormwater prevents flooding and erosion, which can cause costly damage to property in our community.</a:t>
            </a:r>
            <a:endParaRPr/>
          </a:p>
          <a:p>
            <a:pPr marL="914400" lvl="2" indent="0" algn="l" rtl="0">
              <a:lnSpc>
                <a:spcPct val="120000"/>
              </a:lnSpc>
              <a:spcBef>
                <a:spcPts val="0"/>
              </a:spcBef>
              <a:spcAft>
                <a:spcPts val="0"/>
              </a:spcAft>
              <a:buClr>
                <a:srgbClr val="458A50"/>
              </a:buClr>
              <a:buSzPts val="1800"/>
              <a:buNone/>
            </a:pPr>
            <a:endParaRPr sz="1800">
              <a:solidFill>
                <a:schemeClr val="dk1"/>
              </a:solidFill>
            </a:endParaRPr>
          </a:p>
          <a:p>
            <a:pPr marL="914400" lvl="2" indent="0" algn="l" rtl="0">
              <a:lnSpc>
                <a:spcPct val="120000"/>
              </a:lnSpc>
              <a:spcBef>
                <a:spcPts val="0"/>
              </a:spcBef>
              <a:spcAft>
                <a:spcPts val="0"/>
              </a:spcAft>
              <a:buClr>
                <a:srgbClr val="458A50"/>
              </a:buClr>
              <a:buSzPts val="1800"/>
              <a:buNone/>
            </a:pPr>
            <a:r>
              <a:rPr lang="en-US" sz="1800">
                <a:solidFill>
                  <a:schemeClr val="dk1"/>
                </a:solidFill>
              </a:rPr>
              <a:t>Trees and cleaner water increase recreational opportunities, like hiking, bird watching, hunting, swimming, and fishing.</a:t>
            </a:r>
            <a:endParaRPr/>
          </a:p>
          <a:p>
            <a:pPr marL="914400" lvl="2" indent="0" algn="l" rtl="0">
              <a:lnSpc>
                <a:spcPct val="120000"/>
              </a:lnSpc>
              <a:spcBef>
                <a:spcPts val="0"/>
              </a:spcBef>
              <a:spcAft>
                <a:spcPts val="0"/>
              </a:spcAft>
              <a:buClr>
                <a:srgbClr val="458A50"/>
              </a:buClr>
              <a:buSzPts val="1800"/>
              <a:buNone/>
            </a:pPr>
            <a:endParaRPr sz="1800">
              <a:solidFill>
                <a:schemeClr val="dk1"/>
              </a:solidFill>
            </a:endParaRPr>
          </a:p>
          <a:p>
            <a:pPr marL="914400" lvl="2" indent="0" algn="l" rtl="0">
              <a:lnSpc>
                <a:spcPct val="120000"/>
              </a:lnSpc>
              <a:spcBef>
                <a:spcPts val="0"/>
              </a:spcBef>
              <a:spcAft>
                <a:spcPts val="0"/>
              </a:spcAft>
              <a:buClr>
                <a:srgbClr val="458A50"/>
              </a:buClr>
              <a:buSzPts val="1800"/>
              <a:buNone/>
            </a:pPr>
            <a:r>
              <a:rPr lang="en-US" sz="1800">
                <a:solidFill>
                  <a:schemeClr val="dk1"/>
                </a:solidFill>
              </a:rPr>
              <a:t>Properly managing stormwater means less well contamination, fewer mosquitoes and the diseases that they carry, and less pollution in our local waterways.</a:t>
            </a:r>
            <a:endParaRPr/>
          </a:p>
        </p:txBody>
      </p:sp>
      <p:pic>
        <p:nvPicPr>
          <p:cNvPr id="350" name="Google Shape;350;p19"/>
          <p:cNvPicPr preferRelativeResize="0"/>
          <p:nvPr/>
        </p:nvPicPr>
        <p:blipFill rotWithShape="1">
          <a:blip r:embed="rId3">
            <a:alphaModFix/>
          </a:blip>
          <a:srcRect/>
          <a:stretch/>
        </p:blipFill>
        <p:spPr>
          <a:xfrm>
            <a:off x="622051" y="3513462"/>
            <a:ext cx="610299" cy="610299"/>
          </a:xfrm>
          <a:prstGeom prst="rect">
            <a:avLst/>
          </a:prstGeom>
          <a:noFill/>
          <a:ln>
            <a:noFill/>
          </a:ln>
        </p:spPr>
      </p:pic>
      <p:pic>
        <p:nvPicPr>
          <p:cNvPr id="351" name="Google Shape;351;p19"/>
          <p:cNvPicPr preferRelativeResize="0"/>
          <p:nvPr/>
        </p:nvPicPr>
        <p:blipFill rotWithShape="1">
          <a:blip r:embed="rId4">
            <a:alphaModFix/>
          </a:blip>
          <a:srcRect/>
          <a:stretch/>
        </p:blipFill>
        <p:spPr>
          <a:xfrm>
            <a:off x="444987" y="5459411"/>
            <a:ext cx="610299" cy="610299"/>
          </a:xfrm>
          <a:prstGeom prst="rect">
            <a:avLst/>
          </a:prstGeom>
          <a:noFill/>
          <a:ln>
            <a:noFill/>
          </a:ln>
        </p:spPr>
      </p:pic>
      <p:pic>
        <p:nvPicPr>
          <p:cNvPr id="352" name="Google Shape;352;p19"/>
          <p:cNvPicPr preferRelativeResize="0"/>
          <p:nvPr/>
        </p:nvPicPr>
        <p:blipFill rotWithShape="1">
          <a:blip r:embed="rId5">
            <a:alphaModFix/>
          </a:blip>
          <a:srcRect/>
          <a:stretch/>
        </p:blipFill>
        <p:spPr>
          <a:xfrm>
            <a:off x="129990" y="3513462"/>
            <a:ext cx="610299" cy="610299"/>
          </a:xfrm>
          <a:prstGeom prst="rect">
            <a:avLst/>
          </a:prstGeom>
          <a:noFill/>
          <a:ln>
            <a:noFill/>
          </a:ln>
        </p:spPr>
      </p:pic>
      <p:pic>
        <p:nvPicPr>
          <p:cNvPr id="353" name="Google Shape;353;p19" descr="Sunglasses face with solid fill with solid fill"/>
          <p:cNvPicPr preferRelativeResize="0"/>
          <p:nvPr/>
        </p:nvPicPr>
        <p:blipFill rotWithShape="1">
          <a:blip r:embed="rId6">
            <a:alphaModFix/>
          </a:blip>
          <a:srcRect/>
          <a:stretch/>
        </p:blipFill>
        <p:spPr>
          <a:xfrm>
            <a:off x="490953" y="4563847"/>
            <a:ext cx="518365" cy="5183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20"/>
          <p:cNvSpPr txBox="1">
            <a:spLocks noGrp="1"/>
          </p:cNvSpPr>
          <p:nvPr>
            <p:ph type="title"/>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Navigating Pushback</a:t>
            </a:r>
            <a:endParaRPr/>
          </a:p>
        </p:txBody>
      </p:sp>
      <p:sp>
        <p:nvSpPr>
          <p:cNvPr id="361" name="Google Shape;361;p20"/>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When and Who</a:t>
            </a:r>
            <a:endParaRPr sz="1400" b="0" i="0" u="none" strike="noStrike" cap="none">
              <a:solidFill>
                <a:srgbClr val="000000"/>
              </a:solidFill>
              <a:latin typeface="Arial"/>
              <a:ea typeface="Arial"/>
              <a:cs typeface="Arial"/>
              <a:sym typeface="Arial"/>
            </a:endParaRPr>
          </a:p>
        </p:txBody>
      </p:sp>
      <p:grpSp>
        <p:nvGrpSpPr>
          <p:cNvPr id="362" name="Google Shape;362;p20"/>
          <p:cNvGrpSpPr/>
          <p:nvPr/>
        </p:nvGrpSpPr>
        <p:grpSpPr>
          <a:xfrm>
            <a:off x="2" y="6274578"/>
            <a:ext cx="3458283" cy="369332"/>
            <a:chOff x="1" y="6258465"/>
            <a:chExt cx="2357272" cy="369332"/>
          </a:xfrm>
        </p:grpSpPr>
        <p:sp>
          <p:nvSpPr>
            <p:cNvPr id="363" name="Google Shape;363;p20"/>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20"/>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365" name="Google Shape;365;p20"/>
          <p:cNvSpPr txBox="1">
            <a:spLocks noGrp="1"/>
          </p:cNvSpPr>
          <p:nvPr>
            <p:ph type="body" idx="1"/>
          </p:nvPr>
        </p:nvSpPr>
        <p:spPr>
          <a:xfrm>
            <a:off x="272193" y="757780"/>
            <a:ext cx="4531035"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Our communities are diverse in experiences and opinions – this can sometimes lead to conflict.</a:t>
            </a:r>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When your goal is to actively engage your community, you will likely have to navigate passionate, frustrated, scared, or confused constituents. To the right is a list of tips and tricks that you can use to respond to pushback or conflicts during engagement efforts.</a:t>
            </a:r>
            <a:endParaRPr sz="1800">
              <a:solidFill>
                <a:schemeClr val="dk1"/>
              </a:solidFill>
            </a:endParaRPr>
          </a:p>
        </p:txBody>
      </p:sp>
      <p:sp>
        <p:nvSpPr>
          <p:cNvPr id="366" name="Google Shape;366;p20"/>
          <p:cNvSpPr txBox="1"/>
          <p:nvPr/>
        </p:nvSpPr>
        <p:spPr>
          <a:xfrm>
            <a:off x="6994245" y="1243444"/>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Be empathetic. People’s feelings are real and feeling ignored will increase tension.</a:t>
            </a:r>
            <a:endParaRPr/>
          </a:p>
        </p:txBody>
      </p:sp>
      <p:sp>
        <p:nvSpPr>
          <p:cNvPr id="367" name="Google Shape;367;p20"/>
          <p:cNvSpPr txBox="1"/>
          <p:nvPr/>
        </p:nvSpPr>
        <p:spPr>
          <a:xfrm>
            <a:off x="6994245" y="2190086"/>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Establish civility. Make guidelines for effectively sharing views and concerns known in advance.</a:t>
            </a:r>
            <a:endParaRPr/>
          </a:p>
        </p:txBody>
      </p:sp>
      <p:sp>
        <p:nvSpPr>
          <p:cNvPr id="368" name="Google Shape;368;p20"/>
          <p:cNvSpPr txBox="1"/>
          <p:nvPr/>
        </p:nvSpPr>
        <p:spPr>
          <a:xfrm>
            <a:off x="6994245" y="3088550"/>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Listen with respect. Use attentive body language and acknowledge what you’re hearing. </a:t>
            </a:r>
            <a:endParaRPr/>
          </a:p>
        </p:txBody>
      </p:sp>
      <p:sp>
        <p:nvSpPr>
          <p:cNvPr id="369" name="Google Shape;369;p20"/>
          <p:cNvSpPr txBox="1"/>
          <p:nvPr/>
        </p:nvSpPr>
        <p:spPr>
          <a:xfrm>
            <a:off x="6994245" y="3936054"/>
            <a:ext cx="508380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Be transparent. Record notes, make information publicly available, and define how input will be used.</a:t>
            </a:r>
            <a:endParaRPr/>
          </a:p>
        </p:txBody>
      </p:sp>
      <p:sp>
        <p:nvSpPr>
          <p:cNvPr id="370" name="Google Shape;370;p20"/>
          <p:cNvSpPr txBox="1"/>
          <p:nvPr/>
        </p:nvSpPr>
        <p:spPr>
          <a:xfrm>
            <a:off x="6994245" y="4949051"/>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Identify values. Think and ask about the values underlying the opinions expressed.</a:t>
            </a:r>
            <a:endParaRPr/>
          </a:p>
        </p:txBody>
      </p:sp>
      <p:sp>
        <p:nvSpPr>
          <p:cNvPr id="371" name="Google Shape;371;p20"/>
          <p:cNvSpPr txBox="1"/>
          <p:nvPr/>
        </p:nvSpPr>
        <p:spPr>
          <a:xfrm>
            <a:off x="6994246" y="350776"/>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Engage early. More and earlier public dialogue can help make responses less emotional.</a:t>
            </a:r>
            <a:endParaRPr/>
          </a:p>
        </p:txBody>
      </p:sp>
      <p:sp>
        <p:nvSpPr>
          <p:cNvPr id="372" name="Google Shape;372;p20"/>
          <p:cNvSpPr txBox="1"/>
          <p:nvPr/>
        </p:nvSpPr>
        <p:spPr>
          <a:xfrm>
            <a:off x="7016372" y="5895693"/>
            <a:ext cx="50838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Be fair. Allow everyone to speak. Trying to drown out other perspectives will increase frustration.</a:t>
            </a:r>
            <a:endParaRPr/>
          </a:p>
        </p:txBody>
      </p:sp>
      <p:pic>
        <p:nvPicPr>
          <p:cNvPr id="373" name="Google Shape;373;p20"/>
          <p:cNvPicPr preferRelativeResize="0"/>
          <p:nvPr/>
        </p:nvPicPr>
        <p:blipFill rotWithShape="1">
          <a:blip r:embed="rId3">
            <a:alphaModFix/>
          </a:blip>
          <a:srcRect/>
          <a:stretch/>
        </p:blipFill>
        <p:spPr>
          <a:xfrm>
            <a:off x="6252716" y="426763"/>
            <a:ext cx="432802" cy="432802"/>
          </a:xfrm>
          <a:prstGeom prst="rect">
            <a:avLst/>
          </a:prstGeom>
          <a:noFill/>
          <a:ln>
            <a:noFill/>
          </a:ln>
        </p:spPr>
      </p:pic>
      <p:pic>
        <p:nvPicPr>
          <p:cNvPr id="374" name="Google Shape;374;p20"/>
          <p:cNvPicPr preferRelativeResize="0"/>
          <p:nvPr/>
        </p:nvPicPr>
        <p:blipFill rotWithShape="1">
          <a:blip r:embed="rId4">
            <a:alphaModFix/>
          </a:blip>
          <a:srcRect/>
          <a:stretch/>
        </p:blipFill>
        <p:spPr>
          <a:xfrm>
            <a:off x="6300840" y="2291860"/>
            <a:ext cx="336551" cy="381226"/>
          </a:xfrm>
          <a:prstGeom prst="rect">
            <a:avLst/>
          </a:prstGeom>
          <a:noFill/>
          <a:ln>
            <a:noFill/>
          </a:ln>
        </p:spPr>
      </p:pic>
      <p:pic>
        <p:nvPicPr>
          <p:cNvPr id="375" name="Google Shape;375;p20" descr="Heart with solid fill"/>
          <p:cNvPicPr preferRelativeResize="0"/>
          <p:nvPr/>
        </p:nvPicPr>
        <p:blipFill rotWithShape="1">
          <a:blip r:embed="rId5">
            <a:alphaModFix/>
          </a:blip>
          <a:srcRect/>
          <a:stretch/>
        </p:blipFill>
        <p:spPr>
          <a:xfrm>
            <a:off x="6180857" y="1274561"/>
            <a:ext cx="576516" cy="576516"/>
          </a:xfrm>
          <a:prstGeom prst="rect">
            <a:avLst/>
          </a:prstGeom>
          <a:noFill/>
          <a:ln>
            <a:noFill/>
          </a:ln>
        </p:spPr>
      </p:pic>
      <p:pic>
        <p:nvPicPr>
          <p:cNvPr id="376" name="Google Shape;376;p20" descr="Ear outline"/>
          <p:cNvPicPr preferRelativeResize="0"/>
          <p:nvPr/>
        </p:nvPicPr>
        <p:blipFill rotWithShape="1">
          <a:blip r:embed="rId6">
            <a:alphaModFix/>
          </a:blip>
          <a:srcRect/>
          <a:stretch/>
        </p:blipFill>
        <p:spPr>
          <a:xfrm>
            <a:off x="6168800" y="3100122"/>
            <a:ext cx="600635" cy="600635"/>
          </a:xfrm>
          <a:prstGeom prst="rect">
            <a:avLst/>
          </a:prstGeom>
          <a:noFill/>
          <a:ln>
            <a:noFill/>
          </a:ln>
        </p:spPr>
      </p:pic>
      <p:pic>
        <p:nvPicPr>
          <p:cNvPr id="377" name="Google Shape;377;p20" descr="Security camera with solid fill"/>
          <p:cNvPicPr preferRelativeResize="0"/>
          <p:nvPr/>
        </p:nvPicPr>
        <p:blipFill rotWithShape="1">
          <a:blip r:embed="rId7">
            <a:alphaModFix/>
          </a:blip>
          <a:srcRect/>
          <a:stretch/>
        </p:blipFill>
        <p:spPr>
          <a:xfrm>
            <a:off x="6200400" y="4053069"/>
            <a:ext cx="537429" cy="537429"/>
          </a:xfrm>
          <a:prstGeom prst="rect">
            <a:avLst/>
          </a:prstGeom>
          <a:noFill/>
          <a:ln>
            <a:noFill/>
          </a:ln>
        </p:spPr>
      </p:pic>
      <p:sp>
        <p:nvSpPr>
          <p:cNvPr id="378" name="Google Shape;378;p20"/>
          <p:cNvSpPr txBox="1"/>
          <p:nvPr/>
        </p:nvSpPr>
        <p:spPr>
          <a:xfrm>
            <a:off x="6096000" y="5615142"/>
            <a:ext cx="74623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a:solidFill>
                  <a:schemeClr val="dk2"/>
                </a:solidFill>
                <a:latin typeface="Century Gothic"/>
                <a:ea typeface="Century Gothic"/>
                <a:cs typeface="Century Gothic"/>
                <a:sym typeface="Century Gothic"/>
              </a:rPr>
              <a:t>=</a:t>
            </a:r>
            <a:endParaRPr/>
          </a:p>
        </p:txBody>
      </p:sp>
      <p:pic>
        <p:nvPicPr>
          <p:cNvPr id="379" name="Google Shape;379;p20" descr="Diamond with solid fill"/>
          <p:cNvPicPr preferRelativeResize="0"/>
          <p:nvPr/>
        </p:nvPicPr>
        <p:blipFill rotWithShape="1">
          <a:blip r:embed="rId8">
            <a:alphaModFix/>
          </a:blip>
          <a:srcRect/>
          <a:stretch/>
        </p:blipFill>
        <p:spPr>
          <a:xfrm>
            <a:off x="6200400" y="5000652"/>
            <a:ext cx="542061" cy="5420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7"/>
          <p:cNvSpPr txBox="1"/>
          <p:nvPr/>
        </p:nvSpPr>
        <p:spPr>
          <a:xfrm>
            <a:off x="535710" y="2459504"/>
            <a:ext cx="5473205"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Best Practices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Having guidelines and examples to follow will make the engagement process easier.</a:t>
            </a:r>
            <a:endParaRPr sz="2800" b="0" i="0" u="none" strike="noStrike" cap="none">
              <a:solidFill>
                <a:srgbClr val="000000"/>
              </a:solidFill>
              <a:latin typeface="Arial"/>
              <a:ea typeface="Arial"/>
              <a:cs typeface="Arial"/>
              <a:sym typeface="Arial"/>
            </a:endParaRPr>
          </a:p>
        </p:txBody>
      </p:sp>
      <p:pic>
        <p:nvPicPr>
          <p:cNvPr id="386" name="Google Shape;386;p17" descr="A group of people sitting in chairs&#10;&#10;Description automatically generated"/>
          <p:cNvPicPr preferRelativeResize="0"/>
          <p:nvPr/>
        </p:nvPicPr>
        <p:blipFill rotWithShape="1">
          <a:blip r:embed="rId3">
            <a:alphaModFix/>
          </a:blip>
          <a:srcRect l="29615" r="11310"/>
          <a:stretch/>
        </p:blipFill>
        <p:spPr>
          <a:xfrm>
            <a:off x="6096000" y="0"/>
            <a:ext cx="6096000" cy="68793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1"/>
          <p:cNvSpPr/>
          <p:nvPr/>
        </p:nvSpPr>
        <p:spPr>
          <a:xfrm>
            <a:off x="-1" y="153040"/>
            <a:ext cx="7104186"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11"/>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Needs and Perceptions</a:t>
            </a:r>
            <a:endParaRPr/>
          </a:p>
        </p:txBody>
      </p:sp>
      <p:sp>
        <p:nvSpPr>
          <p:cNvPr id="394" name="Google Shape;394;p11"/>
          <p:cNvSpPr txBox="1">
            <a:spLocks noGrp="1"/>
          </p:cNvSpPr>
          <p:nvPr>
            <p:ph type="body" idx="1"/>
          </p:nvPr>
        </p:nvSpPr>
        <p:spPr>
          <a:xfrm>
            <a:off x="121596" y="818404"/>
            <a:ext cx="6594514" cy="5451447"/>
          </a:xfrm>
          <a:prstGeom prst="rect">
            <a:avLst/>
          </a:prstGeom>
          <a:noFill/>
          <a:ln>
            <a:noFill/>
          </a:ln>
        </p:spPr>
        <p:txBody>
          <a:bodyPr spcFirstLastPara="1" wrap="square" lIns="91425" tIns="45700" rIns="91425" bIns="45700" anchor="t" anchorCtr="0">
            <a:normAutofit fontScale="92500"/>
          </a:bodyPr>
          <a:lstStyle/>
          <a:p>
            <a:pPr marL="50800" lvl="0" indent="0" algn="l" rtl="0">
              <a:lnSpc>
                <a:spcPct val="120000"/>
              </a:lnSpc>
              <a:spcBef>
                <a:spcPts val="1000"/>
              </a:spcBef>
              <a:spcAft>
                <a:spcPts val="0"/>
              </a:spcAft>
              <a:buSzPct val="139519"/>
              <a:buNone/>
            </a:pPr>
            <a:r>
              <a:rPr lang="en-US" sz="1800"/>
              <a:t>Oftentimes, we start communication and engagement efforts with our desired outcomes. This is understandable, but the first step of the engagement should be understanding the needs and perceptions of your community in order to create an effective plan for meeting your desired outcomes.</a:t>
            </a:r>
            <a:endParaRPr/>
          </a:p>
          <a:p>
            <a:pPr marL="50800" lvl="0" indent="0" algn="l" rtl="0">
              <a:lnSpc>
                <a:spcPct val="120000"/>
              </a:lnSpc>
              <a:spcBef>
                <a:spcPts val="1000"/>
              </a:spcBef>
              <a:spcAft>
                <a:spcPts val="0"/>
              </a:spcAft>
              <a:buSzPct val="139519"/>
              <a:buNone/>
            </a:pPr>
            <a:r>
              <a:rPr lang="en-US" sz="1800"/>
              <a:t>Approach engagement with a “listen and learn” attitude and an open mind.</a:t>
            </a:r>
            <a:endParaRPr/>
          </a:p>
          <a:p>
            <a:pPr marL="457200" lvl="0" indent="-406400" algn="l" rtl="0">
              <a:lnSpc>
                <a:spcPct val="120000"/>
              </a:lnSpc>
              <a:spcBef>
                <a:spcPts val="1000"/>
              </a:spcBef>
              <a:spcAft>
                <a:spcPts val="0"/>
              </a:spcAft>
              <a:buSzPct val="139519"/>
              <a:buChar char="•"/>
            </a:pPr>
            <a:r>
              <a:rPr lang="en-US" sz="1800"/>
              <a:t>Stakeholder interviews – Conduct online, phone, or in-person interviews to ask targeted questions.</a:t>
            </a:r>
            <a:endParaRPr/>
          </a:p>
          <a:p>
            <a:pPr marL="457200" lvl="0" indent="-406400" algn="l" rtl="0">
              <a:lnSpc>
                <a:spcPct val="120000"/>
              </a:lnSpc>
              <a:spcBef>
                <a:spcPts val="1000"/>
              </a:spcBef>
              <a:spcAft>
                <a:spcPts val="0"/>
              </a:spcAft>
              <a:buSzPct val="139519"/>
              <a:buChar char="•"/>
            </a:pPr>
            <a:r>
              <a:rPr lang="en-US" sz="1800"/>
              <a:t>Surveys – Online surveys are a cheap way to gather input, but keep barriers to participation in mind like computer access.</a:t>
            </a:r>
            <a:endParaRPr/>
          </a:p>
          <a:p>
            <a:pPr marL="457200" lvl="0" indent="-406400" algn="l" rtl="0">
              <a:lnSpc>
                <a:spcPct val="120000"/>
              </a:lnSpc>
              <a:spcBef>
                <a:spcPts val="1000"/>
              </a:spcBef>
              <a:spcAft>
                <a:spcPts val="0"/>
              </a:spcAft>
              <a:buSzPct val="139519"/>
              <a:buChar char="•"/>
            </a:pPr>
            <a:r>
              <a:rPr lang="en-US" sz="1800"/>
              <a:t>Roundtables – Bring key community members together to gather input. Keep barriers like childcare and transportation in mind.</a:t>
            </a:r>
            <a:endParaRPr/>
          </a:p>
        </p:txBody>
      </p:sp>
      <p:sp>
        <p:nvSpPr>
          <p:cNvPr id="395" name="Google Shape;395;p11"/>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396" name="Google Shape;396;p11"/>
          <p:cNvGrpSpPr/>
          <p:nvPr/>
        </p:nvGrpSpPr>
        <p:grpSpPr>
          <a:xfrm>
            <a:off x="2" y="6274578"/>
            <a:ext cx="3458283" cy="369332"/>
            <a:chOff x="1" y="6258465"/>
            <a:chExt cx="2357272" cy="369332"/>
          </a:xfrm>
        </p:grpSpPr>
        <p:sp>
          <p:nvSpPr>
            <p:cNvPr id="397" name="Google Shape;397;p11"/>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1"/>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399" name="Google Shape;399;p11"/>
          <p:cNvSpPr/>
          <p:nvPr/>
        </p:nvSpPr>
        <p:spPr>
          <a:xfrm>
            <a:off x="7147308" y="2099"/>
            <a:ext cx="5040143"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Richmond, VA</a:t>
            </a:r>
            <a:endParaRPr sz="1400" b="0" i="0" u="none" strike="noStrike" cap="none">
              <a:solidFill>
                <a:srgbClr val="000000"/>
              </a:solidFill>
              <a:latin typeface="Arial"/>
              <a:ea typeface="Arial"/>
              <a:cs typeface="Arial"/>
              <a:sym typeface="Arial"/>
            </a:endParaRPr>
          </a:p>
        </p:txBody>
      </p:sp>
      <p:sp>
        <p:nvSpPr>
          <p:cNvPr id="400" name="Google Shape;400;p11"/>
          <p:cNvSpPr txBox="1"/>
          <p:nvPr/>
        </p:nvSpPr>
        <p:spPr>
          <a:xfrm>
            <a:off x="7147308" y="2333725"/>
            <a:ext cx="5097090"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The City of Richmond began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RVAgreen 2050</a:t>
            </a:r>
            <a:r>
              <a:rPr lang="en-US" sz="1800" b="0" i="0" u="none" strike="noStrike" cap="none">
                <a:solidFill>
                  <a:schemeClr val="dk1"/>
                </a:solidFill>
                <a:latin typeface="Century Gothic"/>
                <a:ea typeface="Century Gothic"/>
                <a:cs typeface="Century Gothic"/>
                <a:sym typeface="Century Gothic"/>
              </a:rPr>
              <a:t> in 2017. The overall goal is to achieve net zero greenhouse gas emissions by 2050 and help the community adapt to climate impacts, all while centering equity in the process. Early phases of the plan </a:t>
            </a:r>
            <a:r>
              <a:rPr lang="en-US" sz="1800" b="1" i="0" u="none" strike="noStrike" cap="none">
                <a:solidFill>
                  <a:schemeClr val="dk1"/>
                </a:solidFill>
                <a:latin typeface="Century Gothic"/>
                <a:ea typeface="Century Gothic"/>
                <a:cs typeface="Century Gothic"/>
                <a:sym typeface="Century Gothic"/>
              </a:rPr>
              <a:t>created space for community input, focusing on historically marginalized and underrepresented groups</a:t>
            </a:r>
            <a:r>
              <a:rPr lang="en-US" sz="1800" b="0" i="0" u="none" strike="noStrike" cap="none">
                <a:solidFill>
                  <a:schemeClr val="dk1"/>
                </a:solidFill>
                <a:latin typeface="Century Gothic"/>
                <a:ea typeface="Century Gothic"/>
                <a:cs typeface="Century Gothic"/>
                <a:sym typeface="Century Gothic"/>
              </a:rPr>
              <a:t>. They invited a group of residents who participated in </a:t>
            </a:r>
            <a:r>
              <a:rPr lang="en-US" sz="1800" b="1" i="0" u="none" strike="noStrike" cap="none">
                <a:solidFill>
                  <a:schemeClr val="dk1"/>
                </a:solidFill>
                <a:latin typeface="Century Gothic"/>
                <a:ea typeface="Century Gothic"/>
                <a:cs typeface="Century Gothic"/>
                <a:sym typeface="Century Gothic"/>
              </a:rPr>
              <a:t>Racial Equity &amp; Environmental Justice Roundtables</a:t>
            </a:r>
            <a:r>
              <a:rPr lang="en-US" sz="1800" b="0" i="0" u="none" strike="noStrike" cap="none">
                <a:solidFill>
                  <a:schemeClr val="dk1"/>
                </a:solidFill>
                <a:latin typeface="Century Gothic"/>
                <a:ea typeface="Century Gothic"/>
                <a:cs typeface="Century Gothic"/>
                <a:sym typeface="Century Gothic"/>
              </a:rPr>
              <a:t>. These residents served as liaisons that advocated for the inclusion of voices, experiences, and needs of their community in the planning process.</a:t>
            </a:r>
            <a:endParaRPr/>
          </a:p>
        </p:txBody>
      </p:sp>
      <p:pic>
        <p:nvPicPr>
          <p:cNvPr id="401" name="Google Shape;401;p11" descr="A picture containing outdoor, mountain, nature, city&#10;&#10;Description automatically generated"/>
          <p:cNvPicPr preferRelativeResize="0"/>
          <p:nvPr/>
        </p:nvPicPr>
        <p:blipFill rotWithShape="1">
          <a:blip r:embed="rId4">
            <a:alphaModFix/>
          </a:blip>
          <a:srcRect l="223" t="21361" r="-222" b="26974"/>
          <a:stretch/>
        </p:blipFill>
        <p:spPr>
          <a:xfrm>
            <a:off x="7160885" y="398778"/>
            <a:ext cx="5040144" cy="17359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1"/>
          <p:cNvSpPr/>
          <p:nvPr/>
        </p:nvSpPr>
        <p:spPr>
          <a:xfrm>
            <a:off x="-1" y="153040"/>
            <a:ext cx="5820033"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8" name="Google Shape;408;p21"/>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Build Relationships</a:t>
            </a:r>
            <a:endParaRPr/>
          </a:p>
        </p:txBody>
      </p:sp>
      <p:sp>
        <p:nvSpPr>
          <p:cNvPr id="409" name="Google Shape;409;p21"/>
          <p:cNvSpPr txBox="1">
            <a:spLocks noGrp="1"/>
          </p:cNvSpPr>
          <p:nvPr>
            <p:ph type="body" idx="1"/>
          </p:nvPr>
        </p:nvSpPr>
        <p:spPr>
          <a:xfrm>
            <a:off x="139839" y="856838"/>
            <a:ext cx="6281982" cy="5413013"/>
          </a:xfrm>
          <a:prstGeom prst="rect">
            <a:avLst/>
          </a:prstGeom>
          <a:noFill/>
          <a:ln>
            <a:noFill/>
          </a:ln>
        </p:spPr>
        <p:txBody>
          <a:bodyPr spcFirstLastPara="1" wrap="square" lIns="91425" tIns="45700" rIns="91425" bIns="45700" anchor="t" anchorCtr="0">
            <a:normAutofit fontScale="92500"/>
          </a:bodyPr>
          <a:lstStyle/>
          <a:p>
            <a:pPr marL="50800" lvl="0" indent="0" algn="l" rtl="0">
              <a:lnSpc>
                <a:spcPct val="120000"/>
              </a:lnSpc>
              <a:spcBef>
                <a:spcPts val="1000"/>
              </a:spcBef>
              <a:spcAft>
                <a:spcPts val="0"/>
              </a:spcAft>
              <a:buSzPct val="139519"/>
              <a:buNone/>
            </a:pPr>
            <a:r>
              <a:rPr lang="en-US" sz="1800"/>
              <a:t>Following on listening to your community, prioritize maintaining a relationship rather than one-time communication or “fixing” a problem. Support the work of community partners and collaborate to achieve mutual wins.</a:t>
            </a:r>
            <a:endParaRPr/>
          </a:p>
          <a:p>
            <a:pPr marL="457200" lvl="0" indent="-406400" algn="l" rtl="0">
              <a:lnSpc>
                <a:spcPct val="120000"/>
              </a:lnSpc>
              <a:spcBef>
                <a:spcPts val="1000"/>
              </a:spcBef>
              <a:spcAft>
                <a:spcPts val="0"/>
              </a:spcAft>
              <a:buSzPct val="139519"/>
              <a:buChar char="•"/>
            </a:pPr>
            <a:r>
              <a:rPr lang="en-US" sz="1800"/>
              <a:t>Build in value for your community partners – rewarding participation will make partners want to continue to engage and seek out new opportunities.</a:t>
            </a:r>
            <a:endParaRPr/>
          </a:p>
          <a:p>
            <a:pPr marL="457200" lvl="0" indent="-406400" algn="l" rtl="0">
              <a:lnSpc>
                <a:spcPct val="120000"/>
              </a:lnSpc>
              <a:spcBef>
                <a:spcPts val="1000"/>
              </a:spcBef>
              <a:spcAft>
                <a:spcPts val="0"/>
              </a:spcAft>
              <a:buSzPct val="139519"/>
              <a:buChar char="•"/>
            </a:pPr>
            <a:r>
              <a:rPr lang="en-US" sz="1800"/>
              <a:t>Rather than developing a transactional relationship, support your partners even when you are not asking for something in return.</a:t>
            </a:r>
            <a:endParaRPr/>
          </a:p>
          <a:p>
            <a:pPr marL="457200" lvl="0" indent="-406400" algn="l" rtl="0">
              <a:lnSpc>
                <a:spcPct val="120000"/>
              </a:lnSpc>
              <a:spcBef>
                <a:spcPts val="1000"/>
              </a:spcBef>
              <a:spcAft>
                <a:spcPts val="0"/>
              </a:spcAft>
              <a:buSzPct val="139519"/>
              <a:buChar char="•"/>
            </a:pPr>
            <a:r>
              <a:rPr lang="en-US" sz="1800"/>
              <a:t>Celebrate the wins of your partners – when you use your communication channels to share when your partners succeed, you strengthen the relationship and gain positive attention for everyone involved.</a:t>
            </a:r>
            <a:endParaRPr/>
          </a:p>
          <a:p>
            <a:pPr marL="50800" lvl="0" indent="0" algn="l" rtl="0">
              <a:lnSpc>
                <a:spcPct val="120000"/>
              </a:lnSpc>
              <a:spcBef>
                <a:spcPts val="1000"/>
              </a:spcBef>
              <a:spcAft>
                <a:spcPts val="0"/>
              </a:spcAft>
              <a:buSzPct val="89691"/>
              <a:buNone/>
            </a:pPr>
            <a:endParaRPr/>
          </a:p>
        </p:txBody>
      </p:sp>
      <p:sp>
        <p:nvSpPr>
          <p:cNvPr id="410" name="Google Shape;410;p21"/>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411" name="Google Shape;411;p21"/>
          <p:cNvGrpSpPr/>
          <p:nvPr/>
        </p:nvGrpSpPr>
        <p:grpSpPr>
          <a:xfrm>
            <a:off x="2" y="6274578"/>
            <a:ext cx="3458283" cy="369332"/>
            <a:chOff x="1" y="6258465"/>
            <a:chExt cx="2357272" cy="369332"/>
          </a:xfrm>
        </p:grpSpPr>
        <p:sp>
          <p:nvSpPr>
            <p:cNvPr id="412" name="Google Shape;412;p21"/>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3" name="Google Shape;413;p21"/>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414" name="Google Shape;414;p21"/>
          <p:cNvSpPr/>
          <p:nvPr/>
        </p:nvSpPr>
        <p:spPr>
          <a:xfrm>
            <a:off x="7007469" y="0"/>
            <a:ext cx="5184531"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Prince George’s County, MD</a:t>
            </a:r>
            <a:endParaRPr sz="1400" b="0" i="0" u="none" strike="noStrike" cap="none">
              <a:solidFill>
                <a:srgbClr val="000000"/>
              </a:solidFill>
              <a:latin typeface="Arial"/>
              <a:ea typeface="Arial"/>
              <a:cs typeface="Arial"/>
              <a:sym typeface="Arial"/>
            </a:endParaRPr>
          </a:p>
        </p:txBody>
      </p:sp>
      <p:sp>
        <p:nvSpPr>
          <p:cNvPr id="415" name="Google Shape;415;p21"/>
          <p:cNvSpPr txBox="1"/>
          <p:nvPr/>
        </p:nvSpPr>
        <p:spPr>
          <a:xfrm>
            <a:off x="7147307" y="3776901"/>
            <a:ext cx="509709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In 2016, Prince George’s County launched the Pet Waste Management Initiative, bringing together </a:t>
            </a:r>
            <a:r>
              <a:rPr lang="en-US" sz="1800" b="1" i="0" u="none" strike="noStrike" cap="none">
                <a:solidFill>
                  <a:schemeClr val="dk1"/>
                </a:solidFill>
                <a:latin typeface="Century Gothic"/>
                <a:ea typeface="Century Gothic"/>
                <a:cs typeface="Century Gothic"/>
                <a:sym typeface="Century Gothic"/>
              </a:rPr>
              <a:t>40+ municipalities and 12+ homeowners/civic associations</a:t>
            </a:r>
            <a:r>
              <a:rPr lang="en-US" sz="1800" b="0" i="0" u="none" strike="noStrike" cap="none">
                <a:solidFill>
                  <a:schemeClr val="dk1"/>
                </a:solidFill>
                <a:latin typeface="Century Gothic"/>
                <a:ea typeface="Century Gothic"/>
                <a:cs typeface="Century Gothic"/>
                <a:sym typeface="Century Gothic"/>
              </a:rPr>
              <a:t>. Through the project, more than 200 pet waste stations were installed, an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outreach video</a:t>
            </a:r>
            <a:r>
              <a:rPr lang="en-US" sz="1800" b="0" i="0" u="none" strike="noStrike" cap="none">
                <a:solidFill>
                  <a:schemeClr val="dk1"/>
                </a:solidFill>
                <a:latin typeface="Century Gothic"/>
                <a:ea typeface="Century Gothic"/>
                <a:cs typeface="Century Gothic"/>
                <a:sym typeface="Century Gothic"/>
              </a:rPr>
              <a:t> was produced, and municipalities received training on best practices for talking to residents about pet waste and stormwater.</a:t>
            </a:r>
            <a:endParaRPr/>
          </a:p>
        </p:txBody>
      </p:sp>
      <p:pic>
        <p:nvPicPr>
          <p:cNvPr id="416" name="Google Shape;416;p21" descr="Logo, company name&#10;&#10;Description automatically generated"/>
          <p:cNvPicPr preferRelativeResize="0"/>
          <p:nvPr/>
        </p:nvPicPr>
        <p:blipFill rotWithShape="1">
          <a:blip r:embed="rId4">
            <a:alphaModFix/>
          </a:blip>
          <a:srcRect/>
          <a:stretch/>
        </p:blipFill>
        <p:spPr>
          <a:xfrm>
            <a:off x="7147307" y="435113"/>
            <a:ext cx="5044692" cy="3247951"/>
          </a:xfrm>
          <a:prstGeom prst="rect">
            <a:avLst/>
          </a:prstGeom>
          <a:noFill/>
          <a:ln>
            <a:noFill/>
          </a:ln>
        </p:spPr>
      </p:pic>
      <p:pic>
        <p:nvPicPr>
          <p:cNvPr id="417" name="Google Shape;417;p21"/>
          <p:cNvPicPr preferRelativeResize="0"/>
          <p:nvPr/>
        </p:nvPicPr>
        <p:blipFill rotWithShape="1">
          <a:blip r:embed="rId5">
            <a:alphaModFix/>
          </a:blip>
          <a:srcRect/>
          <a:stretch/>
        </p:blipFill>
        <p:spPr>
          <a:xfrm>
            <a:off x="6421821" y="-26814"/>
            <a:ext cx="914400" cy="91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group of people sitting in a room&#10;&#10;Description automatically generated"/>
          <p:cNvPicPr preferRelativeResize="0"/>
          <p:nvPr/>
        </p:nvPicPr>
        <p:blipFill rotWithShape="1">
          <a:blip r:embed="rId3">
            <a:alphaModFix/>
          </a:blip>
          <a:srcRect l="27809" t="265" r="11172" b="-265"/>
          <a:stretch/>
        </p:blipFill>
        <p:spPr>
          <a:xfrm>
            <a:off x="5906814" y="18192"/>
            <a:ext cx="6285184" cy="6877202"/>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1"/>
            <a:ext cx="4171876" cy="6877202"/>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254695"/>
            <a:ext cx="10028554" cy="41345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5" action="ppaction://hlinksldjump">
                  <a:extLst>
                    <a:ext uri="{A12FA001-AC4F-418D-AE19-62706E023703}">
                      <ahyp:hlinkClr xmlns:ahyp="http://schemas.microsoft.com/office/drawing/2018/hyperlinkcolor" val="tx"/>
                    </a:ext>
                  </a:extLst>
                </a:hlinkClick>
              </a:rPr>
              <a:t>Benefits of Engaging</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6" action="ppaction://hlinksldjump">
                  <a:extLst>
                    <a:ext uri="{A12FA001-AC4F-418D-AE19-62706E023703}">
                      <ahyp:hlinkClr xmlns:ahyp="http://schemas.microsoft.com/office/drawing/2018/hyperlinkcolor" val="tx"/>
                    </a:ext>
                  </a:extLst>
                </a:hlinkClick>
              </a:rPr>
              <a:t>When and Who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hlinkClick r:id="rId7" action="ppaction://hlinksldjump">
                  <a:extLst>
                    <a:ext uri="{A12FA001-AC4F-418D-AE19-62706E023703}">
                      <ahyp:hlinkClr xmlns:ahyp="http://schemas.microsoft.com/office/drawing/2018/hyperlinkcolor" val="tx"/>
                    </a:ext>
                  </a:extLst>
                </a:hlinkClick>
              </a:rPr>
              <a:t>Best Practices</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What You Can Do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9" action="ppaction://hlinksldjump">
                  <a:extLst>
                    <a:ext uri="{A12FA001-AC4F-418D-AE19-62706E023703}">
                      <ahyp:hlinkClr xmlns:ahyp="http://schemas.microsoft.com/office/drawing/2018/hyperlinkcolor" val="tx"/>
                    </a:ext>
                  </a:extLst>
                </a:hlinkClick>
              </a:rPr>
              <a:t>To Learn More</a:t>
            </a:r>
            <a:endParaRPr u="sng">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Glossary</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solidFill>
                <a:schemeClr val="dk1"/>
              </a:solidFill>
            </a:endParaRPr>
          </a:p>
        </p:txBody>
      </p:sp>
      <p:sp>
        <p:nvSpPr>
          <p:cNvPr id="105" name="Google Shape;105;p2"/>
          <p:cNvSpPr txBox="1"/>
          <p:nvPr/>
        </p:nvSpPr>
        <p:spPr>
          <a:xfrm>
            <a:off x="987935" y="129587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5" y="1772367"/>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5" y="2246234"/>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995309" y="2713994"/>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995309" y="3211095"/>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10" name="Google Shape;110;p2"/>
          <p:cNvSpPr txBox="1"/>
          <p:nvPr/>
        </p:nvSpPr>
        <p:spPr>
          <a:xfrm>
            <a:off x="995309" y="369716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995309" y="4201981"/>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grpSp>
        <p:nvGrpSpPr>
          <p:cNvPr id="112" name="Google Shape;112;p2"/>
          <p:cNvGrpSpPr/>
          <p:nvPr/>
        </p:nvGrpSpPr>
        <p:grpSpPr>
          <a:xfrm>
            <a:off x="2" y="6274578"/>
            <a:ext cx="7487477" cy="369332"/>
            <a:chOff x="1" y="6258465"/>
            <a:chExt cx="4491732" cy="369332"/>
          </a:xfrm>
        </p:grpSpPr>
        <p:sp>
          <p:nvSpPr>
            <p:cNvPr id="113" name="Google Shape;113;p2"/>
            <p:cNvSpPr/>
            <p:nvPr/>
          </p:nvSpPr>
          <p:spPr>
            <a:xfrm>
              <a:off x="1" y="6269566"/>
              <a:ext cx="439386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2"/>
            <p:cNvSpPr txBox="1"/>
            <p:nvPr/>
          </p:nvSpPr>
          <p:spPr>
            <a:xfrm>
              <a:off x="163287" y="6258465"/>
              <a:ext cx="43284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chemeClr val="lt1"/>
                  </a:solidFill>
                  <a:latin typeface="Century Gothic"/>
                  <a:ea typeface="Century Gothic"/>
                  <a:cs typeface="Century Gothic"/>
                  <a:sym typeface="Century Gothic"/>
                </a:rPr>
                <a:t>Module 10: Keys to Community Engagement on Sustainability</a:t>
              </a:r>
              <a:endParaRPr sz="1400" b="0" i="0" u="none" strike="noStrike" cap="none">
                <a:solidFill>
                  <a:srgbClr val="000000"/>
                </a:solidFill>
                <a:latin typeface="Arial"/>
                <a:ea typeface="Arial"/>
                <a:cs typeface="Arial"/>
                <a:sym typeface="Arial"/>
              </a:endParaRPr>
            </a:p>
          </p:txBody>
        </p:sp>
      </p:grpSp>
      <p:sp>
        <p:nvSpPr>
          <p:cNvPr id="115" name="Google Shape;115;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995309" y="469908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3"/>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Needs and Perceptions</a:t>
            </a:r>
            <a:endParaRPr/>
          </a:p>
        </p:txBody>
      </p:sp>
      <p:sp>
        <p:nvSpPr>
          <p:cNvPr id="424" name="Google Shape;424;p23"/>
          <p:cNvSpPr txBox="1">
            <a:spLocks noGrp="1"/>
          </p:cNvSpPr>
          <p:nvPr>
            <p:ph type="body" idx="1"/>
          </p:nvPr>
        </p:nvSpPr>
        <p:spPr>
          <a:xfrm>
            <a:off x="139839" y="856838"/>
            <a:ext cx="6867630" cy="5417740"/>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1800"/>
              <a:t>Don’t wait to inform your community until after a change has already been finalized. They will be more likely to feel frustrated and left out.</a:t>
            </a:r>
            <a:endParaRPr/>
          </a:p>
          <a:p>
            <a:pPr marL="50800" lvl="0" indent="0" algn="l" rtl="0">
              <a:lnSpc>
                <a:spcPct val="120000"/>
              </a:lnSpc>
              <a:spcBef>
                <a:spcPts val="1000"/>
              </a:spcBef>
              <a:spcAft>
                <a:spcPts val="0"/>
              </a:spcAft>
              <a:buSzPts val="2323"/>
              <a:buNone/>
            </a:pPr>
            <a:r>
              <a:rPr lang="en-US" sz="1800"/>
              <a:t>Engage your community before implementing changes and keep the public informed throughout the process.</a:t>
            </a:r>
            <a:endParaRPr/>
          </a:p>
          <a:p>
            <a:pPr marL="457200" lvl="0" indent="-406400" algn="l" rtl="0">
              <a:lnSpc>
                <a:spcPct val="120000"/>
              </a:lnSpc>
              <a:spcBef>
                <a:spcPts val="1000"/>
              </a:spcBef>
              <a:spcAft>
                <a:spcPts val="0"/>
              </a:spcAft>
              <a:buSzPts val="2323"/>
              <a:buChar char="•"/>
            </a:pPr>
            <a:r>
              <a:rPr lang="en-US" sz="1800"/>
              <a:t>If possible, engaging key stakeholders from the beginning and gathering feedback on potential options will give community members some decision-making power and provide them a sense of ownership over the proposed changes.</a:t>
            </a:r>
            <a:endParaRPr/>
          </a:p>
          <a:p>
            <a:pPr marL="457200" lvl="0" indent="-406400" algn="l" rtl="0">
              <a:lnSpc>
                <a:spcPct val="120000"/>
              </a:lnSpc>
              <a:spcBef>
                <a:spcPts val="1000"/>
              </a:spcBef>
              <a:spcAft>
                <a:spcPts val="0"/>
              </a:spcAft>
              <a:buSzPts val="2323"/>
              <a:buChar char="•"/>
            </a:pPr>
            <a:r>
              <a:rPr lang="en-US" sz="1800"/>
              <a:t>Inform key groups – if changes will strongly affect a particular group within your community, make an intentional effort to connect with them (i.e., local businesses in the case study to the right).</a:t>
            </a:r>
            <a:endParaRPr/>
          </a:p>
        </p:txBody>
      </p:sp>
      <p:sp>
        <p:nvSpPr>
          <p:cNvPr id="425" name="Google Shape;425;p23"/>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426" name="Google Shape;426;p23"/>
          <p:cNvGrpSpPr/>
          <p:nvPr/>
        </p:nvGrpSpPr>
        <p:grpSpPr>
          <a:xfrm>
            <a:off x="2" y="6274578"/>
            <a:ext cx="3458283" cy="369332"/>
            <a:chOff x="1" y="6258465"/>
            <a:chExt cx="2357272" cy="369332"/>
          </a:xfrm>
        </p:grpSpPr>
        <p:sp>
          <p:nvSpPr>
            <p:cNvPr id="427" name="Google Shape;427;p23"/>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23"/>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429" name="Google Shape;429;p23"/>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23"/>
          <p:cNvSpPr txBox="1"/>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Timing</a:t>
            </a:r>
            <a:endParaRPr sz="2800" b="0" i="0" u="none" strike="noStrike" cap="none">
              <a:solidFill>
                <a:schemeClr val="dk2"/>
              </a:solidFill>
              <a:latin typeface="Impact"/>
              <a:ea typeface="Impact"/>
              <a:cs typeface="Impact"/>
              <a:sym typeface="Impact"/>
            </a:endParaRPr>
          </a:p>
        </p:txBody>
      </p:sp>
      <p:sp>
        <p:nvSpPr>
          <p:cNvPr id="431" name="Google Shape;431;p23"/>
          <p:cNvSpPr/>
          <p:nvPr/>
        </p:nvSpPr>
        <p:spPr>
          <a:xfrm>
            <a:off x="7147308" y="2099"/>
            <a:ext cx="5040143"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Lancaster, PA</a:t>
            </a:r>
            <a:endParaRPr sz="1400" b="0" i="0" u="none" strike="noStrike" cap="none">
              <a:solidFill>
                <a:srgbClr val="000000"/>
              </a:solidFill>
              <a:latin typeface="Arial"/>
              <a:ea typeface="Arial"/>
              <a:cs typeface="Arial"/>
              <a:sym typeface="Arial"/>
            </a:endParaRPr>
          </a:p>
        </p:txBody>
      </p:sp>
      <p:sp>
        <p:nvSpPr>
          <p:cNvPr id="432" name="Google Shape;432;p23"/>
          <p:cNvSpPr txBox="1"/>
          <p:nvPr/>
        </p:nvSpPr>
        <p:spPr>
          <a:xfrm>
            <a:off x="7147308" y="2333725"/>
            <a:ext cx="5097090"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The City of Lancaster adopted a stormwater utility program to limit the quality and quantity of runoff. </a:t>
            </a:r>
            <a:r>
              <a:rPr lang="en-US" sz="1800" b="1" i="0" u="none" strike="noStrike" cap="none">
                <a:solidFill>
                  <a:schemeClr val="dk1"/>
                </a:solidFill>
                <a:latin typeface="Century Gothic"/>
                <a:ea typeface="Century Gothic"/>
                <a:cs typeface="Century Gothic"/>
                <a:sym typeface="Century Gothic"/>
              </a:rPr>
              <a:t>Prior to rolling out a fee structure</a:t>
            </a:r>
            <a:r>
              <a:rPr lang="en-US" sz="1800" b="0" i="0" u="none" strike="noStrike" cap="none">
                <a:solidFill>
                  <a:schemeClr val="dk1"/>
                </a:solidFill>
                <a:latin typeface="Century Gothic"/>
                <a:ea typeface="Century Gothic"/>
                <a:cs typeface="Century Gothic"/>
                <a:sym typeface="Century Gothic"/>
              </a:rPr>
              <a:t>, </a:t>
            </a:r>
            <a:r>
              <a:rPr lang="en-US" sz="1800" b="1" i="0" u="none" strike="noStrike" cap="none">
                <a:solidFill>
                  <a:schemeClr val="dk1"/>
                </a:solidFill>
                <a:latin typeface="Century Gothic"/>
                <a:ea typeface="Century Gothic"/>
                <a:cs typeface="Century Gothic"/>
                <a:sym typeface="Century Gothic"/>
              </a:rPr>
              <a:t>the City held dozens of public meetings and individual briefings. </a:t>
            </a:r>
            <a:r>
              <a:rPr lang="en-US" sz="1800" b="0" i="0" u="none" strike="noStrike" cap="none">
                <a:solidFill>
                  <a:schemeClr val="dk1"/>
                </a:solidFill>
                <a:latin typeface="Century Gothic"/>
                <a:ea typeface="Century Gothic"/>
                <a:cs typeface="Century Gothic"/>
                <a:sym typeface="Century Gothic"/>
              </a:rPr>
              <a:t>Among other topics, the City presented background information, projected costs of compliance, comparisons with other cities, and various fee options.</a:t>
            </a:r>
            <a:endParaRPr/>
          </a:p>
          <a:p>
            <a:pPr marL="0" marR="0" lvl="0" indent="0" algn="l" rtl="0">
              <a:lnSpc>
                <a:spcPct val="100000"/>
              </a:lnSpc>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Another major part of the engagement effort was </a:t>
            </a:r>
            <a:r>
              <a:rPr lang="en-US" sz="1800" b="1" i="0" u="none" strike="noStrike" cap="none">
                <a:solidFill>
                  <a:schemeClr val="dk1"/>
                </a:solidFill>
                <a:latin typeface="Century Gothic"/>
                <a:ea typeface="Century Gothic"/>
                <a:cs typeface="Century Gothic"/>
                <a:sym typeface="Century Gothic"/>
              </a:rPr>
              <a:t>meeting with the top 80 businesses in town</a:t>
            </a:r>
            <a:r>
              <a:rPr lang="en-US" sz="1800" b="0" i="0" u="none" strike="noStrike" cap="none">
                <a:solidFill>
                  <a:schemeClr val="dk1"/>
                </a:solidFill>
                <a:latin typeface="Century Gothic"/>
                <a:ea typeface="Century Gothic"/>
                <a:cs typeface="Century Gothic"/>
                <a:sym typeface="Century Gothic"/>
              </a:rPr>
              <a:t>, the Lancaster City Consortium Group, to answer questions and address concerns.</a:t>
            </a:r>
            <a:endParaRPr/>
          </a:p>
        </p:txBody>
      </p:sp>
      <p:pic>
        <p:nvPicPr>
          <p:cNvPr id="433" name="Google Shape;433;p23" descr="A person riding a bicycle down a narrow street&#10;&#10;Description automatically generated with medium confidence"/>
          <p:cNvPicPr preferRelativeResize="0"/>
          <p:nvPr/>
        </p:nvPicPr>
        <p:blipFill rotWithShape="1">
          <a:blip r:embed="rId3">
            <a:alphaModFix/>
          </a:blip>
          <a:srcRect t="20828" b="24347"/>
          <a:stretch/>
        </p:blipFill>
        <p:spPr>
          <a:xfrm>
            <a:off x="7147307" y="386052"/>
            <a:ext cx="5040143" cy="1842141"/>
          </a:xfrm>
          <a:prstGeom prst="rect">
            <a:avLst/>
          </a:prstGeom>
          <a:noFill/>
          <a:ln>
            <a:noFill/>
          </a:ln>
        </p:spPr>
      </p:pic>
      <p:pic>
        <p:nvPicPr>
          <p:cNvPr id="434" name="Google Shape;434;p23"/>
          <p:cNvPicPr preferRelativeResize="0"/>
          <p:nvPr/>
        </p:nvPicPr>
        <p:blipFill rotWithShape="1">
          <a:blip r:embed="rId4">
            <a:alphaModFix/>
          </a:blip>
          <a:srcRect/>
          <a:stretch/>
        </p:blipFill>
        <p:spPr>
          <a:xfrm>
            <a:off x="6690106" y="0"/>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4"/>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Needs and Perceptions</a:t>
            </a:r>
            <a:endParaRPr/>
          </a:p>
        </p:txBody>
      </p:sp>
      <p:sp>
        <p:nvSpPr>
          <p:cNvPr id="441" name="Google Shape;441;p24"/>
          <p:cNvSpPr txBox="1">
            <a:spLocks noGrp="1"/>
          </p:cNvSpPr>
          <p:nvPr>
            <p:ph type="body" idx="1"/>
          </p:nvPr>
        </p:nvSpPr>
        <p:spPr>
          <a:xfrm>
            <a:off x="139838" y="856838"/>
            <a:ext cx="5956161" cy="5242500"/>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1800"/>
              <a:t>You want your engagement to mirror the diversity of your community. Actively recruit and prioritize marginalized voices.</a:t>
            </a:r>
            <a:endParaRPr/>
          </a:p>
          <a:p>
            <a:pPr marL="457200" lvl="0" indent="-406400" algn="l" rtl="0">
              <a:lnSpc>
                <a:spcPct val="120000"/>
              </a:lnSpc>
              <a:spcBef>
                <a:spcPts val="1000"/>
              </a:spcBef>
              <a:spcAft>
                <a:spcPts val="0"/>
              </a:spcAft>
              <a:buSzPts val="2323"/>
              <a:buChar char="•"/>
            </a:pPr>
            <a:r>
              <a:rPr lang="en-US" sz="1800"/>
              <a:t>Consider barriers to engagement, like language, work hours, transportation to in-person meetings, childcare, etc. To address these barriers, you may need to translate outreach materials, hold multiple meetings at different times and days of the week, and offer compensation for time, transportation or childcare costs.</a:t>
            </a:r>
            <a:endParaRPr/>
          </a:p>
          <a:p>
            <a:pPr marL="457200" lvl="0" indent="-406400" algn="l" rtl="0">
              <a:lnSpc>
                <a:spcPct val="120000"/>
              </a:lnSpc>
              <a:spcBef>
                <a:spcPts val="1000"/>
              </a:spcBef>
              <a:spcAft>
                <a:spcPts val="0"/>
              </a:spcAft>
              <a:buSzPts val="2323"/>
              <a:buChar char="•"/>
            </a:pPr>
            <a:r>
              <a:rPr lang="en-US" sz="1800"/>
              <a:t>Reach out to partners already operating in underserved communities or consider community block grant funding.</a:t>
            </a:r>
            <a:endParaRPr/>
          </a:p>
          <a:p>
            <a:pPr marL="457200" lvl="0" indent="-258889" algn="l" rtl="0">
              <a:lnSpc>
                <a:spcPct val="120000"/>
              </a:lnSpc>
              <a:spcBef>
                <a:spcPts val="1000"/>
              </a:spcBef>
              <a:spcAft>
                <a:spcPts val="0"/>
              </a:spcAft>
              <a:buSzPts val="2323"/>
              <a:buNone/>
            </a:pPr>
            <a:endParaRPr sz="1800"/>
          </a:p>
          <a:p>
            <a:pPr marL="457200" lvl="0" indent="-258889" algn="l" rtl="0">
              <a:lnSpc>
                <a:spcPct val="120000"/>
              </a:lnSpc>
              <a:spcBef>
                <a:spcPts val="1000"/>
              </a:spcBef>
              <a:spcAft>
                <a:spcPts val="0"/>
              </a:spcAft>
              <a:buSzPts val="2323"/>
              <a:buNone/>
            </a:pPr>
            <a:endParaRPr/>
          </a:p>
        </p:txBody>
      </p:sp>
      <p:sp>
        <p:nvSpPr>
          <p:cNvPr id="442" name="Google Shape;442;p24"/>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443" name="Google Shape;443;p24"/>
          <p:cNvGrpSpPr/>
          <p:nvPr/>
        </p:nvGrpSpPr>
        <p:grpSpPr>
          <a:xfrm>
            <a:off x="2" y="6274578"/>
            <a:ext cx="3458283" cy="369332"/>
            <a:chOff x="1" y="6258465"/>
            <a:chExt cx="2357272" cy="369332"/>
          </a:xfrm>
        </p:grpSpPr>
        <p:sp>
          <p:nvSpPr>
            <p:cNvPr id="444" name="Google Shape;444;p24"/>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p24"/>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446" name="Google Shape;446;p24"/>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24"/>
          <p:cNvSpPr txBox="1"/>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Diversity and Inclusion</a:t>
            </a:r>
            <a:endParaRPr sz="2800" b="0" i="0" u="none" strike="noStrike" cap="none">
              <a:solidFill>
                <a:schemeClr val="dk2"/>
              </a:solidFill>
              <a:latin typeface="Impact"/>
              <a:ea typeface="Impact"/>
              <a:cs typeface="Impact"/>
              <a:sym typeface="Impact"/>
            </a:endParaRPr>
          </a:p>
        </p:txBody>
      </p:sp>
      <p:sp>
        <p:nvSpPr>
          <p:cNvPr id="448" name="Google Shape;448;p24"/>
          <p:cNvSpPr/>
          <p:nvPr/>
        </p:nvSpPr>
        <p:spPr>
          <a:xfrm>
            <a:off x="7147308" y="2099"/>
            <a:ext cx="5040143"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Petersburg, VA</a:t>
            </a:r>
            <a:endParaRPr sz="1400" b="0" i="0" u="none" strike="noStrike" cap="none">
              <a:solidFill>
                <a:srgbClr val="000000"/>
              </a:solidFill>
              <a:latin typeface="Arial"/>
              <a:ea typeface="Arial"/>
              <a:cs typeface="Arial"/>
              <a:sym typeface="Arial"/>
            </a:endParaRPr>
          </a:p>
        </p:txBody>
      </p:sp>
      <p:sp>
        <p:nvSpPr>
          <p:cNvPr id="449" name="Google Shape;449;p24"/>
          <p:cNvSpPr txBox="1"/>
          <p:nvPr/>
        </p:nvSpPr>
        <p:spPr>
          <a:xfrm>
            <a:off x="7118834" y="2650665"/>
            <a:ext cx="5097090"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The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Petersburg Walkable Watershed project</a:t>
            </a:r>
            <a:r>
              <a:rPr lang="en-US" sz="1800" b="0" i="0" u="none" strike="noStrike" cap="none">
                <a:solidFill>
                  <a:schemeClr val="dk1"/>
                </a:solidFill>
                <a:latin typeface="Century Gothic"/>
                <a:ea typeface="Century Gothic"/>
                <a:cs typeface="Century Gothic"/>
                <a:sym typeface="Century Gothic"/>
              </a:rPr>
              <a:t> started with a survey to identify community needs. They began holding </a:t>
            </a:r>
            <a:r>
              <a:rPr lang="en-US" sz="1800" b="1" i="0" u="none" strike="noStrike" cap="none">
                <a:solidFill>
                  <a:schemeClr val="dk1"/>
                </a:solidFill>
                <a:latin typeface="Century Gothic"/>
                <a:ea typeface="Century Gothic"/>
                <a:cs typeface="Century Gothic"/>
                <a:sym typeface="Century Gothic"/>
              </a:rPr>
              <a:t>public meetings </a:t>
            </a:r>
            <a:r>
              <a:rPr lang="en-US" sz="1800" b="0" i="0" u="none" strike="noStrike" cap="none">
                <a:solidFill>
                  <a:schemeClr val="dk1"/>
                </a:solidFill>
                <a:latin typeface="Century Gothic"/>
                <a:ea typeface="Century Gothic"/>
                <a:cs typeface="Century Gothic"/>
                <a:sym typeface="Century Gothic"/>
              </a:rPr>
              <a:t>in collaboration with the Robert E Lee Neighborhood Watch at the local school in the evenings. Input was collected and all presentations and draft strategies were </a:t>
            </a:r>
            <a:r>
              <a:rPr lang="en-US" sz="1800" b="1" i="0" u="none" strike="noStrike" cap="none">
                <a:solidFill>
                  <a:schemeClr val="dk1"/>
                </a:solidFill>
                <a:latin typeface="Century Gothic"/>
                <a:ea typeface="Century Gothic"/>
                <a:cs typeface="Century Gothic"/>
                <a:sym typeface="Century Gothic"/>
              </a:rPr>
              <a:t>made available online for public review</a:t>
            </a:r>
            <a:r>
              <a:rPr lang="en-US" sz="1800" b="0" i="0" u="none" strike="noStrike" cap="none">
                <a:solidFill>
                  <a:schemeClr val="dk1"/>
                </a:solidFill>
                <a:latin typeface="Century Gothic"/>
                <a:ea typeface="Century Gothic"/>
                <a:cs typeface="Century Gothic"/>
                <a:sym typeface="Century Gothic"/>
              </a:rPr>
              <a:t>. After each review session, the plan was updated to incorporate feedback and shared again. Engaging the residents already involved in the Neighborhood Watch brought diverse voices to both share their concerns and help develop solutions.</a:t>
            </a:r>
            <a:endParaRPr/>
          </a:p>
        </p:txBody>
      </p:sp>
      <p:pic>
        <p:nvPicPr>
          <p:cNvPr id="450" name="Google Shape;450;p24" descr="A picture containing person, indoor, floor, people&#10;&#10;Description automatically generated"/>
          <p:cNvPicPr preferRelativeResize="0"/>
          <p:nvPr/>
        </p:nvPicPr>
        <p:blipFill rotWithShape="1">
          <a:blip r:embed="rId4">
            <a:alphaModFix/>
          </a:blip>
          <a:srcRect t="6808" b="33518"/>
          <a:stretch/>
        </p:blipFill>
        <p:spPr>
          <a:xfrm>
            <a:off x="7151856" y="397220"/>
            <a:ext cx="5040144" cy="2142077"/>
          </a:xfrm>
          <a:prstGeom prst="rect">
            <a:avLst/>
          </a:prstGeom>
          <a:noFill/>
          <a:ln>
            <a:noFill/>
          </a:ln>
        </p:spPr>
      </p:pic>
      <p:pic>
        <p:nvPicPr>
          <p:cNvPr id="451" name="Google Shape;451;p24"/>
          <p:cNvPicPr preferRelativeResize="0"/>
          <p:nvPr/>
        </p:nvPicPr>
        <p:blipFill rotWithShape="1">
          <a:blip r:embed="rId5">
            <a:alphaModFix/>
          </a:blip>
          <a:srcRect/>
          <a:stretch/>
        </p:blipFill>
        <p:spPr>
          <a:xfrm>
            <a:off x="6680887" y="-2739"/>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2"/>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Needs and Perceptions</a:t>
            </a:r>
            <a:endParaRPr/>
          </a:p>
        </p:txBody>
      </p:sp>
      <p:sp>
        <p:nvSpPr>
          <p:cNvPr id="458" name="Google Shape;458;p52"/>
          <p:cNvSpPr txBox="1">
            <a:spLocks noGrp="1"/>
          </p:cNvSpPr>
          <p:nvPr>
            <p:ph type="body" idx="1"/>
          </p:nvPr>
        </p:nvSpPr>
        <p:spPr>
          <a:xfrm>
            <a:off x="139839" y="856838"/>
            <a:ext cx="5145840" cy="5155079"/>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1800" b="0">
                <a:latin typeface="Century Gothic"/>
                <a:ea typeface="Century Gothic"/>
                <a:cs typeface="Century Gothic"/>
                <a:sym typeface="Century Gothic"/>
              </a:rPr>
              <a:t>Be transparent in describing the desired outcomes of engagement, responsibilities, capacities and limitations, especially time and financial constraints.</a:t>
            </a:r>
            <a:endParaRPr/>
          </a:p>
          <a:p>
            <a:pPr marL="457200" lvl="0" indent="-406400" algn="l" rtl="0">
              <a:lnSpc>
                <a:spcPct val="120000"/>
              </a:lnSpc>
              <a:spcBef>
                <a:spcPts val="1000"/>
              </a:spcBef>
              <a:spcAft>
                <a:spcPts val="0"/>
              </a:spcAft>
              <a:buClr>
                <a:schemeClr val="dk1"/>
              </a:buClr>
              <a:buSzPts val="2800"/>
              <a:buChar char="•"/>
            </a:pPr>
            <a:r>
              <a:rPr lang="en-US" sz="1800" b="0">
                <a:latin typeface="Century Gothic"/>
                <a:ea typeface="Century Gothic"/>
                <a:cs typeface="Century Gothic"/>
                <a:sym typeface="Century Gothic"/>
              </a:rPr>
              <a:t>Don’t solicit input if there’s no opportunity to influence the course of action, like if a decision is already made. </a:t>
            </a:r>
            <a:endParaRPr/>
          </a:p>
          <a:p>
            <a:pPr marL="457200" lvl="0" indent="-406400" algn="l" rtl="0">
              <a:lnSpc>
                <a:spcPct val="120000"/>
              </a:lnSpc>
              <a:spcBef>
                <a:spcPts val="1000"/>
              </a:spcBef>
              <a:spcAft>
                <a:spcPts val="0"/>
              </a:spcAft>
              <a:buClr>
                <a:schemeClr val="dk1"/>
              </a:buClr>
              <a:buSzPts val="2800"/>
              <a:buChar char="•"/>
            </a:pPr>
            <a:r>
              <a:rPr lang="en-US" sz="1800">
                <a:latin typeface="Century Gothic"/>
                <a:ea typeface="Century Gothic"/>
                <a:cs typeface="Century Gothic"/>
                <a:sym typeface="Century Gothic"/>
              </a:rPr>
              <a:t>Establish “rules of engagement” and share them before engaging, especially for meetings or roundtables.</a:t>
            </a:r>
            <a:endParaRPr/>
          </a:p>
          <a:p>
            <a:pPr marL="457200" lvl="0" indent="-406400" algn="l" rtl="0">
              <a:lnSpc>
                <a:spcPct val="120000"/>
              </a:lnSpc>
              <a:spcBef>
                <a:spcPts val="1000"/>
              </a:spcBef>
              <a:spcAft>
                <a:spcPts val="0"/>
              </a:spcAft>
              <a:buClr>
                <a:schemeClr val="dk1"/>
              </a:buClr>
              <a:buSzPts val="2800"/>
              <a:buChar char="•"/>
            </a:pPr>
            <a:r>
              <a:rPr lang="en-US" sz="1800">
                <a:latin typeface="Century Gothic"/>
                <a:ea typeface="Century Gothic"/>
                <a:cs typeface="Century Gothic"/>
                <a:sym typeface="Century Gothic"/>
              </a:rPr>
              <a:t>Create and share a tentative timeline of when decisions will be made or actions will be taken.</a:t>
            </a:r>
            <a:endParaRPr/>
          </a:p>
          <a:p>
            <a:pPr marL="457200" lvl="0" indent="-228600" algn="l" rtl="0">
              <a:lnSpc>
                <a:spcPct val="120000"/>
              </a:lnSpc>
              <a:spcBef>
                <a:spcPts val="1000"/>
              </a:spcBef>
              <a:spcAft>
                <a:spcPts val="0"/>
              </a:spcAft>
              <a:buClr>
                <a:schemeClr val="dk1"/>
              </a:buClr>
              <a:buSzPts val="2800"/>
              <a:buNone/>
            </a:pPr>
            <a:endParaRPr sz="1200">
              <a:latin typeface="Century Gothic"/>
              <a:ea typeface="Century Gothic"/>
              <a:cs typeface="Century Gothic"/>
              <a:sym typeface="Century Gothic"/>
            </a:endParaRPr>
          </a:p>
        </p:txBody>
      </p:sp>
      <p:sp>
        <p:nvSpPr>
          <p:cNvPr id="459" name="Google Shape;459;p52"/>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460" name="Google Shape;460;p52"/>
          <p:cNvGrpSpPr/>
          <p:nvPr/>
        </p:nvGrpSpPr>
        <p:grpSpPr>
          <a:xfrm>
            <a:off x="2" y="6274578"/>
            <a:ext cx="3458283" cy="369332"/>
            <a:chOff x="1" y="6258465"/>
            <a:chExt cx="2357272" cy="369332"/>
          </a:xfrm>
        </p:grpSpPr>
        <p:sp>
          <p:nvSpPr>
            <p:cNvPr id="461" name="Google Shape;461;p52"/>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52"/>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463" name="Google Shape;463;p5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52"/>
          <p:cNvSpPr txBox="1"/>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Manage Expectations</a:t>
            </a:r>
            <a:endParaRPr sz="2800" b="0" i="0" u="none" strike="noStrike" cap="none">
              <a:solidFill>
                <a:schemeClr val="dk2"/>
              </a:solidFill>
              <a:latin typeface="Impact"/>
              <a:ea typeface="Impact"/>
              <a:cs typeface="Impact"/>
              <a:sym typeface="Impact"/>
            </a:endParaRPr>
          </a:p>
        </p:txBody>
      </p:sp>
      <p:sp>
        <p:nvSpPr>
          <p:cNvPr id="465" name="Google Shape;465;p52"/>
          <p:cNvSpPr/>
          <p:nvPr/>
        </p:nvSpPr>
        <p:spPr>
          <a:xfrm>
            <a:off x="7147308" y="2098"/>
            <a:ext cx="5040143" cy="73362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Safe Water Conservation Collaborative, WV</a:t>
            </a:r>
            <a:endParaRPr sz="1400" b="0" i="0" u="none" strike="noStrike" cap="none">
              <a:solidFill>
                <a:srgbClr val="000000"/>
              </a:solidFill>
              <a:latin typeface="Arial"/>
              <a:ea typeface="Arial"/>
              <a:cs typeface="Arial"/>
              <a:sym typeface="Arial"/>
            </a:endParaRPr>
          </a:p>
        </p:txBody>
      </p:sp>
      <p:sp>
        <p:nvSpPr>
          <p:cNvPr id="466" name="Google Shape;466;p52"/>
          <p:cNvSpPr txBox="1"/>
          <p:nvPr/>
        </p:nvSpPr>
        <p:spPr>
          <a:xfrm>
            <a:off x="7147308" y="2924884"/>
            <a:ext cx="5097090"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The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Safe Water Conservation Collaborative </a:t>
            </a:r>
            <a:r>
              <a:rPr lang="en-US" sz="1800" b="0" i="0" u="none" strike="noStrike" cap="none">
                <a:solidFill>
                  <a:schemeClr val="dk1"/>
                </a:solidFill>
                <a:latin typeface="Century Gothic"/>
                <a:ea typeface="Century Gothic"/>
                <a:cs typeface="Century Gothic"/>
                <a:sym typeface="Century Gothic"/>
              </a:rPr>
              <a:t>brings together 25+ water utilities, land conservation organizations, and</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community partners. Through their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strategic plan</a:t>
            </a:r>
            <a:r>
              <a:rPr lang="en-US" sz="1800" b="0" i="0" u="none" strike="noStrike" cap="none">
                <a:solidFill>
                  <a:schemeClr val="dk1"/>
                </a:solidFill>
                <a:latin typeface="Century Gothic"/>
                <a:ea typeface="Century Gothic"/>
                <a:cs typeface="Century Gothic"/>
                <a:sym typeface="Century Gothic"/>
              </a:rPr>
              <a:t>, </a:t>
            </a:r>
            <a:r>
              <a:rPr lang="en-US" sz="1800" b="1" i="0" u="none" strike="noStrike" cap="none">
                <a:solidFill>
                  <a:schemeClr val="dk1"/>
                </a:solidFill>
                <a:latin typeface="Century Gothic"/>
                <a:ea typeface="Century Gothic"/>
                <a:cs typeface="Century Gothic"/>
                <a:sym typeface="Century Gothic"/>
              </a:rPr>
              <a:t>they establish a shared mission, vision, and goals as well as laying out a timeline for action through 2026</a:t>
            </a:r>
            <a:r>
              <a:rPr lang="en-US" sz="1800" b="0" i="0" u="none" strike="noStrike" cap="none">
                <a:solidFill>
                  <a:schemeClr val="dk1"/>
                </a:solidFill>
                <a:latin typeface="Century Gothic"/>
                <a:ea typeface="Century Gothic"/>
                <a:cs typeface="Century Gothic"/>
                <a:sym typeface="Century Gothic"/>
              </a:rPr>
              <a:t>. With this information publicly available, steering committee members and partners are clear on how the Collaborative operates. Together, the Collaborative has conserved 1,000+ acres of land that protect the drinking water for 37,500 residents.</a:t>
            </a:r>
            <a:endParaRPr/>
          </a:p>
        </p:txBody>
      </p:sp>
      <p:pic>
        <p:nvPicPr>
          <p:cNvPr id="467" name="Google Shape;467;p52" descr="A group of people sitting around a table&#10;&#10;Description automatically generated with medium confidence"/>
          <p:cNvPicPr preferRelativeResize="0"/>
          <p:nvPr/>
        </p:nvPicPr>
        <p:blipFill rotWithShape="1">
          <a:blip r:embed="rId5">
            <a:alphaModFix/>
          </a:blip>
          <a:srcRect b="26830"/>
          <a:stretch/>
        </p:blipFill>
        <p:spPr>
          <a:xfrm>
            <a:off x="7147308" y="735723"/>
            <a:ext cx="5044692" cy="2070539"/>
          </a:xfrm>
          <a:prstGeom prst="rect">
            <a:avLst/>
          </a:prstGeom>
          <a:noFill/>
          <a:ln>
            <a:noFill/>
          </a:ln>
        </p:spPr>
      </p:pic>
      <p:pic>
        <p:nvPicPr>
          <p:cNvPr id="468" name="Google Shape;468;p52"/>
          <p:cNvPicPr preferRelativeResize="0"/>
          <p:nvPr/>
        </p:nvPicPr>
        <p:blipFill rotWithShape="1">
          <a:blip r:embed="rId6">
            <a:alphaModFix/>
          </a:blip>
          <a:srcRect/>
          <a:stretch/>
        </p:blipFill>
        <p:spPr>
          <a:xfrm>
            <a:off x="6685559" y="613"/>
            <a:ext cx="914400"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3"/>
          <p:cNvSpPr txBox="1">
            <a:spLocks noGrp="1"/>
          </p:cNvSpPr>
          <p:nvPr>
            <p:ph type="title"/>
          </p:nvPr>
        </p:nvSpPr>
        <p:spPr>
          <a:xfrm>
            <a:off x="139837" y="-46300"/>
            <a:ext cx="68676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Understanding Needs and Perceptions</a:t>
            </a:r>
            <a:endParaRPr/>
          </a:p>
        </p:txBody>
      </p:sp>
      <p:sp>
        <p:nvSpPr>
          <p:cNvPr id="475" name="Google Shape;475;p53"/>
          <p:cNvSpPr txBox="1">
            <a:spLocks noGrp="1"/>
          </p:cNvSpPr>
          <p:nvPr>
            <p:ph type="body" idx="1"/>
          </p:nvPr>
        </p:nvSpPr>
        <p:spPr>
          <a:xfrm>
            <a:off x="139839" y="856838"/>
            <a:ext cx="5145840" cy="5253601"/>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1800"/>
              <a:t>Community engagement doesn’t end after an event or campaign does. Evaluate how the engagement went and what could be improved in the future.</a:t>
            </a:r>
            <a:endParaRPr/>
          </a:p>
          <a:p>
            <a:pPr marL="457200" lvl="0" indent="-406400" algn="l" rtl="0">
              <a:lnSpc>
                <a:spcPct val="120000"/>
              </a:lnSpc>
              <a:spcBef>
                <a:spcPts val="1000"/>
              </a:spcBef>
              <a:spcAft>
                <a:spcPts val="0"/>
              </a:spcAft>
              <a:buSzPts val="2323"/>
              <a:buChar char="•"/>
            </a:pPr>
            <a:r>
              <a:rPr lang="en-US" sz="1800"/>
              <a:t>Begin the outreach effort with metrics of success in mind so that you can evaluate progress as you move forward.</a:t>
            </a:r>
            <a:endParaRPr/>
          </a:p>
          <a:p>
            <a:pPr marL="457200" lvl="0" indent="-406400" algn="l" rtl="0">
              <a:lnSpc>
                <a:spcPct val="120000"/>
              </a:lnSpc>
              <a:spcBef>
                <a:spcPts val="1000"/>
              </a:spcBef>
              <a:spcAft>
                <a:spcPts val="0"/>
              </a:spcAft>
              <a:buSzPts val="2323"/>
              <a:buChar char="•"/>
            </a:pPr>
            <a:r>
              <a:rPr lang="en-US" sz="1800"/>
              <a:t>Collect data related to what success for your specific engagement effort looks like. This takes resources but is necessary to know if you are meeting your goals.</a:t>
            </a:r>
            <a:endParaRPr/>
          </a:p>
          <a:p>
            <a:pPr marL="457200" lvl="0" indent="-406400" algn="l" rtl="0">
              <a:lnSpc>
                <a:spcPct val="120000"/>
              </a:lnSpc>
              <a:spcBef>
                <a:spcPts val="1000"/>
              </a:spcBef>
              <a:spcAft>
                <a:spcPts val="0"/>
              </a:spcAft>
              <a:buSzPts val="2323"/>
              <a:buChar char="•"/>
            </a:pPr>
            <a:r>
              <a:rPr lang="en-US" sz="1800"/>
              <a:t>Create an internal or external summary document with “lessons learned” after the project is complete.</a:t>
            </a:r>
            <a:endParaRPr/>
          </a:p>
          <a:p>
            <a:pPr marL="457200" lvl="0" indent="-258889" algn="l" rtl="0">
              <a:lnSpc>
                <a:spcPct val="120000"/>
              </a:lnSpc>
              <a:spcBef>
                <a:spcPts val="1000"/>
              </a:spcBef>
              <a:spcAft>
                <a:spcPts val="0"/>
              </a:spcAft>
              <a:buSzPts val="2323"/>
              <a:buNone/>
            </a:pPr>
            <a:endParaRPr sz="1800"/>
          </a:p>
        </p:txBody>
      </p:sp>
      <p:sp>
        <p:nvSpPr>
          <p:cNvPr id="476" name="Google Shape;476;p53"/>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Best Practices</a:t>
            </a:r>
            <a:endParaRPr sz="1400" b="0" i="0" u="none" strike="noStrike" cap="none">
              <a:solidFill>
                <a:srgbClr val="000000"/>
              </a:solidFill>
              <a:latin typeface="Arial"/>
              <a:ea typeface="Arial"/>
              <a:cs typeface="Arial"/>
              <a:sym typeface="Arial"/>
            </a:endParaRPr>
          </a:p>
        </p:txBody>
      </p:sp>
      <p:grpSp>
        <p:nvGrpSpPr>
          <p:cNvPr id="477" name="Google Shape;477;p53"/>
          <p:cNvGrpSpPr/>
          <p:nvPr/>
        </p:nvGrpSpPr>
        <p:grpSpPr>
          <a:xfrm>
            <a:off x="2" y="6274578"/>
            <a:ext cx="3458283" cy="369332"/>
            <a:chOff x="1" y="6258465"/>
            <a:chExt cx="2357272" cy="369332"/>
          </a:xfrm>
        </p:grpSpPr>
        <p:sp>
          <p:nvSpPr>
            <p:cNvPr id="478" name="Google Shape;478;p53"/>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53"/>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480" name="Google Shape;480;p53"/>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53"/>
          <p:cNvSpPr txBox="1"/>
          <p:nvPr/>
        </p:nvSpPr>
        <p:spPr>
          <a:xfrm>
            <a:off x="139838" y="-46300"/>
            <a:ext cx="5519854" cy="8647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Reflect and Learn</a:t>
            </a:r>
            <a:endParaRPr sz="2800" b="0" i="0" u="none" strike="noStrike" cap="none">
              <a:solidFill>
                <a:schemeClr val="dk2"/>
              </a:solidFill>
              <a:latin typeface="Impact"/>
              <a:ea typeface="Impact"/>
              <a:cs typeface="Impact"/>
              <a:sym typeface="Impact"/>
            </a:endParaRPr>
          </a:p>
        </p:txBody>
      </p:sp>
      <p:sp>
        <p:nvSpPr>
          <p:cNvPr id="482" name="Google Shape;482;p53"/>
          <p:cNvSpPr/>
          <p:nvPr/>
        </p:nvSpPr>
        <p:spPr>
          <a:xfrm>
            <a:off x="7007470" y="2099"/>
            <a:ext cx="5179982"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Washington, D.C.</a:t>
            </a:r>
            <a:endParaRPr sz="1400" b="0" i="0" u="none" strike="noStrike" cap="none">
              <a:solidFill>
                <a:srgbClr val="000000"/>
              </a:solidFill>
              <a:latin typeface="Arial"/>
              <a:ea typeface="Arial"/>
              <a:cs typeface="Arial"/>
              <a:sym typeface="Arial"/>
            </a:endParaRPr>
          </a:p>
        </p:txBody>
      </p:sp>
      <p:sp>
        <p:nvSpPr>
          <p:cNvPr id="483" name="Google Shape;483;p53"/>
          <p:cNvSpPr txBox="1"/>
          <p:nvPr/>
        </p:nvSpPr>
        <p:spPr>
          <a:xfrm>
            <a:off x="7147308" y="2511846"/>
            <a:ext cx="4904853"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In 2020, Washington, D.C. launched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 campaign</a:t>
            </a:r>
            <a:r>
              <a:rPr lang="en-US" sz="1800" b="0" i="0" u="none" strike="noStrike" cap="none">
                <a:solidFill>
                  <a:schemeClr val="dk1"/>
                </a:solidFill>
                <a:latin typeface="Century Gothic"/>
                <a:ea typeface="Century Gothic"/>
                <a:cs typeface="Century Gothic"/>
                <a:sym typeface="Century Gothic"/>
              </a:rPr>
              <a:t> to educate communities about proper waste containment and encourage behavior change to reduce curbside trash leakage. Before beginning the campaign, the team conducted weekly monitoring that continued after distributing outreach materials to better assess the impact of the campaign. The pilot program also compared houses that received the outreach materials to houses that did not. </a:t>
            </a:r>
            <a:r>
              <a:rPr lang="en-US" sz="1800" b="1" i="0" u="none" strike="noStrike" cap="none">
                <a:solidFill>
                  <a:schemeClr val="dk1"/>
                </a:solidFill>
                <a:latin typeface="Century Gothic"/>
                <a:ea typeface="Century Gothic"/>
                <a:cs typeface="Century Gothic"/>
                <a:sym typeface="Century Gothic"/>
              </a:rPr>
              <a:t>Both metrics allowed the team to measure behavior change and success.</a:t>
            </a:r>
            <a:r>
              <a:rPr lang="en-US" sz="1800" b="0" i="0" u="none" strike="noStrike" cap="none">
                <a:solidFill>
                  <a:schemeClr val="dk1"/>
                </a:solidFill>
                <a:latin typeface="Century Gothic"/>
                <a:ea typeface="Century Gothic"/>
                <a:cs typeface="Century Gothic"/>
                <a:sym typeface="Century Gothic"/>
              </a:rPr>
              <a:t> Read the full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summary report</a:t>
            </a:r>
            <a:r>
              <a:rPr lang="en-US" sz="1800" b="0" i="0" u="none" strike="noStrike" cap="none">
                <a:solidFill>
                  <a:schemeClr val="dk1"/>
                </a:solidFill>
                <a:latin typeface="Century Gothic"/>
                <a:ea typeface="Century Gothic"/>
                <a:cs typeface="Century Gothic"/>
                <a:sym typeface="Century Gothic"/>
              </a:rPr>
              <a:t>.</a:t>
            </a:r>
            <a:endParaRPr/>
          </a:p>
        </p:txBody>
      </p:sp>
      <p:pic>
        <p:nvPicPr>
          <p:cNvPr id="484" name="Google Shape;484;p53" descr="Chart, funnel chart&#10;&#10;Description automatically generated"/>
          <p:cNvPicPr preferRelativeResize="0"/>
          <p:nvPr/>
        </p:nvPicPr>
        <p:blipFill rotWithShape="1">
          <a:blip r:embed="rId5">
            <a:alphaModFix/>
          </a:blip>
          <a:srcRect/>
          <a:stretch/>
        </p:blipFill>
        <p:spPr>
          <a:xfrm>
            <a:off x="7147308" y="386052"/>
            <a:ext cx="5055202" cy="1921896"/>
          </a:xfrm>
          <a:prstGeom prst="rect">
            <a:avLst/>
          </a:prstGeom>
          <a:noFill/>
          <a:ln>
            <a:noFill/>
          </a:ln>
        </p:spPr>
      </p:pic>
      <p:pic>
        <p:nvPicPr>
          <p:cNvPr id="485" name="Google Shape;485;p53"/>
          <p:cNvPicPr preferRelativeResize="0"/>
          <p:nvPr/>
        </p:nvPicPr>
        <p:blipFill rotWithShape="1">
          <a:blip r:embed="rId6">
            <a:alphaModFix/>
          </a:blip>
          <a:srcRect/>
          <a:stretch/>
        </p:blipFill>
        <p:spPr>
          <a:xfrm>
            <a:off x="6532310" y="0"/>
            <a:ext cx="914400" cy="91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p25"/>
          <p:cNvSpPr txBox="1">
            <a:spLocks noGrp="1"/>
          </p:cNvSpPr>
          <p:nvPr>
            <p:ph type="title"/>
          </p:nvPr>
        </p:nvSpPr>
        <p:spPr>
          <a:xfrm>
            <a:off x="112642" y="-2315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sp>
        <p:nvSpPr>
          <p:cNvPr id="493" name="Google Shape;493;p25"/>
          <p:cNvSpPr txBox="1"/>
          <p:nvPr/>
        </p:nvSpPr>
        <p:spPr>
          <a:xfrm>
            <a:off x="2364250" y="1115325"/>
            <a:ext cx="9695400" cy="56013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US" sz="2500" b="1">
                <a:solidFill>
                  <a:schemeClr val="dk1"/>
                </a:solidFill>
                <a:latin typeface="Century Gothic"/>
                <a:ea typeface="Century Gothic"/>
                <a:cs typeface="Century Gothic"/>
                <a:sym typeface="Century Gothic"/>
              </a:rPr>
              <a:t>Build authentic community connections. </a:t>
            </a:r>
            <a:r>
              <a:rPr lang="en-US" sz="2300">
                <a:solidFill>
                  <a:schemeClr val="dk1"/>
                </a:solidFill>
                <a:latin typeface="Century Gothic"/>
                <a:ea typeface="Century Gothic"/>
                <a:cs typeface="Century Gothic"/>
                <a:sym typeface="Century Gothic"/>
              </a:rPr>
              <a:t>You want to build trust, but remember, it takes time! Have patience, be present, and continue to show up for your community. </a:t>
            </a:r>
            <a:endParaRPr sz="2300">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endParaRPr sz="4300" b="1">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r>
              <a:rPr lang="en-US" sz="2500" b="1">
                <a:solidFill>
                  <a:schemeClr val="dk1"/>
                </a:solidFill>
                <a:latin typeface="Century Gothic"/>
                <a:ea typeface="Century Gothic"/>
                <a:cs typeface="Century Gothic"/>
                <a:sym typeface="Century Gothic"/>
              </a:rPr>
              <a:t>Provide a neutral space to interact with community members. </a:t>
            </a:r>
            <a:r>
              <a:rPr lang="en-US" sz="2300">
                <a:solidFill>
                  <a:schemeClr val="dk1"/>
                </a:solidFill>
                <a:latin typeface="Century Gothic"/>
                <a:ea typeface="Century Gothic"/>
                <a:cs typeface="Century Gothic"/>
                <a:sym typeface="Century Gothic"/>
              </a:rPr>
              <a:t>When your community feels like they can show up in a safe, welcoming environment it leads to more genuine interactions.</a:t>
            </a:r>
            <a:endParaRPr sz="2300">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endParaRPr sz="4300">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r>
              <a:rPr lang="en-US" sz="2500" b="1">
                <a:solidFill>
                  <a:schemeClr val="dk1"/>
                </a:solidFill>
                <a:latin typeface="Century Gothic"/>
                <a:ea typeface="Century Gothic"/>
                <a:cs typeface="Century Gothic"/>
                <a:sym typeface="Century Gothic"/>
              </a:rPr>
              <a:t>Discuss challenges and opportunities. </a:t>
            </a:r>
            <a:r>
              <a:rPr lang="en-US" sz="2300">
                <a:solidFill>
                  <a:schemeClr val="dk1"/>
                </a:solidFill>
                <a:latin typeface="Century Gothic"/>
                <a:ea typeface="Century Gothic"/>
                <a:cs typeface="Century Gothic"/>
                <a:sym typeface="Century Gothic"/>
              </a:rPr>
              <a:t>By talking through the pros and cons it allows for different perspectives to be shared and to problem solve. It also gives insight into how difficult the decision-making process can sometimes be.</a:t>
            </a:r>
            <a:endParaRPr sz="2500">
              <a:solidFill>
                <a:schemeClr val="dk1"/>
              </a:solidFill>
              <a:latin typeface="Century Gothic"/>
              <a:ea typeface="Century Gothic"/>
              <a:cs typeface="Century Gothic"/>
              <a:sym typeface="Century Gothic"/>
            </a:endParaRPr>
          </a:p>
        </p:txBody>
      </p:sp>
      <p:pic>
        <p:nvPicPr>
          <p:cNvPr id="494" name="Google Shape;494;p25"/>
          <p:cNvPicPr preferRelativeResize="0"/>
          <p:nvPr/>
        </p:nvPicPr>
        <p:blipFill rotWithShape="1">
          <a:blip r:embed="rId3">
            <a:alphaModFix/>
          </a:blip>
          <a:srcRect/>
          <a:stretch/>
        </p:blipFill>
        <p:spPr>
          <a:xfrm>
            <a:off x="421300" y="1366951"/>
            <a:ext cx="1411425" cy="780357"/>
          </a:xfrm>
          <a:prstGeom prst="rect">
            <a:avLst/>
          </a:prstGeom>
          <a:noFill/>
          <a:ln>
            <a:noFill/>
          </a:ln>
        </p:spPr>
      </p:pic>
      <p:pic>
        <p:nvPicPr>
          <p:cNvPr id="495" name="Google Shape;495;p25"/>
          <p:cNvPicPr preferRelativeResize="0"/>
          <p:nvPr/>
        </p:nvPicPr>
        <p:blipFill>
          <a:blip r:embed="rId4">
            <a:alphaModFix/>
          </a:blip>
          <a:stretch>
            <a:fillRect/>
          </a:stretch>
        </p:blipFill>
        <p:spPr>
          <a:xfrm>
            <a:off x="415011" y="2797163"/>
            <a:ext cx="1329050" cy="1423350"/>
          </a:xfrm>
          <a:prstGeom prst="rect">
            <a:avLst/>
          </a:prstGeom>
          <a:noFill/>
          <a:ln>
            <a:noFill/>
          </a:ln>
        </p:spPr>
      </p:pic>
      <p:pic>
        <p:nvPicPr>
          <p:cNvPr id="496" name="Google Shape;496;p25"/>
          <p:cNvPicPr preferRelativeResize="0"/>
          <p:nvPr/>
        </p:nvPicPr>
        <p:blipFill>
          <a:blip r:embed="rId5">
            <a:alphaModFix/>
          </a:blip>
          <a:stretch>
            <a:fillRect/>
          </a:stretch>
        </p:blipFill>
        <p:spPr>
          <a:xfrm>
            <a:off x="373813" y="5011610"/>
            <a:ext cx="1411425" cy="15401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3" name="Google Shape;503;p26"/>
          <p:cNvSpPr txBox="1">
            <a:spLocks noGrp="1"/>
          </p:cNvSpPr>
          <p:nvPr>
            <p:ph type="title"/>
          </p:nvPr>
        </p:nvSpPr>
        <p:spPr>
          <a:xfrm>
            <a:off x="112642" y="-34725"/>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504" name="Google Shape;504;p26"/>
          <p:cNvSpPr txBox="1"/>
          <p:nvPr/>
        </p:nvSpPr>
        <p:spPr>
          <a:xfrm>
            <a:off x="364475" y="829975"/>
            <a:ext cx="11280900" cy="5972100"/>
          </a:xfrm>
          <a:prstGeom prst="rect">
            <a:avLst/>
          </a:prstGeom>
          <a:noFill/>
          <a:ln>
            <a:noFill/>
          </a:ln>
        </p:spPr>
        <p:txBody>
          <a:bodyPr spcFirstLastPara="1" wrap="square" lIns="91425" tIns="91425" rIns="91425" bIns="91425" anchor="t" anchorCtr="0">
            <a:spAutoFit/>
          </a:bodyPr>
          <a:lstStyle/>
          <a:p>
            <a:pPr marL="228600" lvl="0" indent="-215900" algn="l" rtl="0">
              <a:lnSpc>
                <a:spcPct val="120000"/>
              </a:lnSpc>
              <a:spcBef>
                <a:spcPts val="1000"/>
              </a:spcBef>
              <a:spcAft>
                <a:spcPts val="0"/>
              </a:spcAft>
              <a:buClr>
                <a:schemeClr val="dk1"/>
              </a:buClr>
              <a:buSzPts val="1800"/>
              <a:buChar char="•"/>
            </a:pPr>
            <a:r>
              <a:rPr lang="en-US" sz="1800" u="sng">
                <a:solidFill>
                  <a:schemeClr val="hlink"/>
                </a:solidFill>
                <a:latin typeface="Century Gothic"/>
                <a:ea typeface="Century Gothic"/>
                <a:cs typeface="Century Gothic"/>
                <a:sym typeface="Century Gothic"/>
                <a:hlinkClick r:id="rId3"/>
              </a:rPr>
              <a:t>Chesapeake Behavior Change</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Find and use tools, information, and survey data to understand how to gain community buy-in and engagement.</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4"/>
              </a:rPr>
              <a:t>Chesapeake Bay Program: Beyond Environmental Benefits Database and Search Tool</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Discover specific case studies of how communities are taking the most action to reduce climate impacts by working together on local projects.</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5"/>
              </a:rPr>
              <a:t>Chesapeake Bay Program: Find a Bay Organization</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Explore the map to discover how +600 different organizations are protecting natural resources and growing sustainable communities throughout the Bay Watershed region.</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6"/>
              </a:rPr>
              <a:t>Chesapeake Bay Program: Help Protect the Bay</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View an expansive list of everyday actions constituents can take to help protect the Chesapeake Bay from damage. From reducing food waste to reducing greywater, this resource has it all. </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7"/>
              </a:rPr>
              <a:t>Community Engagement, Environmental Justice, &amp; Health (CEEJH)</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Find out more about how you can empower your community to be more engaged and inclusive through exploring research/publications, a Maryland-specific EJ-Screen PPGIS tool, education and training, and more.</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8"/>
              </a:rPr>
              <a:t>Civic Ecology Lab’s Environment Education &amp; Community Engagement Course</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Register for the 4-week online course to earn a certificate from Cornell University to support community collaboration on environmental issues.</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20515e3702c_0_4"/>
          <p:cNvSpPr/>
          <p:nvPr/>
        </p:nvSpPr>
        <p:spPr>
          <a:xfrm>
            <a:off x="0" y="151277"/>
            <a:ext cx="5036100" cy="49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g20515e3702c_0_4"/>
          <p:cNvSpPr txBox="1">
            <a:spLocks noGrp="1"/>
          </p:cNvSpPr>
          <p:nvPr>
            <p:ph type="title"/>
          </p:nvPr>
        </p:nvSpPr>
        <p:spPr>
          <a:xfrm>
            <a:off x="112642" y="-34725"/>
            <a:ext cx="4657200" cy="86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512" name="Google Shape;512;g20515e3702c_0_4"/>
          <p:cNvSpPr txBox="1"/>
          <p:nvPr/>
        </p:nvSpPr>
        <p:spPr>
          <a:xfrm>
            <a:off x="364475" y="829975"/>
            <a:ext cx="11280900" cy="4125000"/>
          </a:xfrm>
          <a:prstGeom prst="rect">
            <a:avLst/>
          </a:prstGeom>
          <a:noFill/>
          <a:ln>
            <a:noFill/>
          </a:ln>
        </p:spPr>
        <p:txBody>
          <a:bodyPr spcFirstLastPara="1" wrap="square" lIns="91425" tIns="91425" rIns="91425" bIns="91425" anchor="t" anchorCtr="0">
            <a:spAutoFit/>
          </a:bodyPr>
          <a:lstStyle/>
          <a:p>
            <a:pPr marL="228600" lvl="0" indent="-215900" algn="l" rtl="0">
              <a:lnSpc>
                <a:spcPct val="120000"/>
              </a:lnSpc>
              <a:spcBef>
                <a:spcPts val="1000"/>
              </a:spcBef>
              <a:spcAft>
                <a:spcPts val="0"/>
              </a:spcAft>
              <a:buClr>
                <a:schemeClr val="dk1"/>
              </a:buClr>
              <a:buSzPts val="1800"/>
              <a:buChar char="•"/>
            </a:pPr>
            <a:r>
              <a:rPr lang="en-US" sz="1800" u="sng">
                <a:solidFill>
                  <a:schemeClr val="hlink"/>
                </a:solidFill>
                <a:latin typeface="Century Gothic"/>
                <a:ea typeface="Century Gothic"/>
                <a:cs typeface="Century Gothic"/>
                <a:sym typeface="Century Gothic"/>
                <a:hlinkClick r:id="rId3"/>
              </a:rPr>
              <a:t>ICLEI Local Governments for Sustainability</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Find out how to join a global group of +2500 local and regional governmental groups who are dedicated to developing urban sustainability through policy and local action.</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4"/>
              </a:rPr>
              <a:t>Local Government Sustainability Guide: Encouraging Eco-Friendliness at the Local Level</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Discover best practices on how government officials can drive action on sustainability and support environmentally friendly policies.</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5"/>
              </a:rPr>
              <a:t>Audubon Internal Sustainable Communities Program (SCP)</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Explore the SCP and take part in the certification program to learn about how you can transform your community into a sustainable space with consideration for the different priorities, needs, and issues facing your community.</a:t>
            </a:r>
            <a:endParaRPr sz="2200">
              <a:solidFill>
                <a:schemeClr val="dk1"/>
              </a:solidFill>
              <a:latin typeface="Century Gothic"/>
              <a:ea typeface="Century Gothic"/>
              <a:cs typeface="Century Gothic"/>
              <a:sym typeface="Century Gothic"/>
            </a:endParaRPr>
          </a:p>
          <a:p>
            <a:pPr marL="228600" lvl="0" indent="-215900" algn="l" rtl="0">
              <a:lnSpc>
                <a:spcPct val="120000"/>
              </a:lnSpc>
              <a:spcBef>
                <a:spcPts val="0"/>
              </a:spcBef>
              <a:spcAft>
                <a:spcPts val="0"/>
              </a:spcAft>
              <a:buClr>
                <a:schemeClr val="dk1"/>
              </a:buClr>
              <a:buSzPts val="1600"/>
              <a:buChar char="•"/>
            </a:pPr>
            <a:r>
              <a:rPr lang="en-US" sz="1800" u="sng">
                <a:solidFill>
                  <a:schemeClr val="hlink"/>
                </a:solidFill>
                <a:latin typeface="Century Gothic"/>
                <a:ea typeface="Century Gothic"/>
                <a:cs typeface="Century Gothic"/>
                <a:sym typeface="Century Gothic"/>
                <a:hlinkClick r:id="rId6"/>
              </a:rPr>
              <a:t>American Water Works Association: A Water Utility Manager’s Guide to Community Stewardship</a:t>
            </a:r>
            <a:endParaRPr sz="1800">
              <a:solidFill>
                <a:schemeClr val="dk1"/>
              </a:solidFill>
              <a:latin typeface="Century Gothic"/>
              <a:ea typeface="Century Gothic"/>
              <a:cs typeface="Century Gothic"/>
              <a:sym typeface="Century Gothic"/>
            </a:endParaRPr>
          </a:p>
          <a:p>
            <a:pPr marL="685800" lvl="1" indent="-215900" algn="l" rtl="0">
              <a:lnSpc>
                <a:spcPct val="120000"/>
              </a:lnSpc>
              <a:spcBef>
                <a:spcPts val="0"/>
              </a:spcBef>
              <a:spcAft>
                <a:spcPts val="0"/>
              </a:spcAft>
              <a:buClr>
                <a:schemeClr val="dk1"/>
              </a:buClr>
              <a:buSzPts val="1600"/>
              <a:buChar char="•"/>
            </a:pPr>
            <a:r>
              <a:rPr lang="en-US" sz="1600">
                <a:solidFill>
                  <a:schemeClr val="dk1"/>
                </a:solidFill>
                <a:latin typeface="Century Gothic"/>
                <a:ea typeface="Century Gothic"/>
                <a:cs typeface="Century Gothic"/>
                <a:sym typeface="Century Gothic"/>
              </a:rPr>
              <a:t>View an expansive guide to successful community engagement, how to develop a plan and put in into action, and an expansive list of case studies, resources, and tools, this resource has it all. </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9" name="Google Shape;519;p12"/>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800"/>
              <a:buFont typeface="Impact"/>
              <a:buNone/>
            </a:pPr>
            <a:r>
              <a:rPr lang="en-US" b="1">
                <a:solidFill>
                  <a:schemeClr val="lt1"/>
                </a:solidFill>
                <a:latin typeface="Arial"/>
                <a:ea typeface="Arial"/>
                <a:cs typeface="Arial"/>
                <a:sym typeface="Arial"/>
              </a:rPr>
              <a:t>Images and Graphics</a:t>
            </a:r>
            <a:endParaRPr/>
          </a:p>
        </p:txBody>
      </p:sp>
      <p:sp>
        <p:nvSpPr>
          <p:cNvPr id="520" name="Google Shape;520;p12"/>
          <p:cNvSpPr txBox="1"/>
          <p:nvPr/>
        </p:nvSpPr>
        <p:spPr>
          <a:xfrm>
            <a:off x="0" y="685800"/>
            <a:ext cx="5587500" cy="6054448"/>
          </a:xfrm>
          <a:prstGeom prst="rect">
            <a:avLst/>
          </a:prstGeom>
          <a:noFill/>
          <a:ln>
            <a:noFill/>
          </a:ln>
        </p:spPr>
        <p:txBody>
          <a:bodyPr spcFirstLastPara="1" wrap="square" lIns="91425" tIns="91425" rIns="91425" bIns="91425" anchor="t" anchorCtr="0">
            <a:spAutoFit/>
          </a:bodyPr>
          <a:lstStyle/>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Title Page</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2000" dirty="0">
              <a:solidFill>
                <a:schemeClr val="dk1"/>
              </a:solidFill>
              <a:latin typeface="Century Gothic"/>
              <a:ea typeface="Century Gothic"/>
              <a:cs typeface="Century Gothic"/>
              <a:sym typeface="Century Gothic"/>
            </a:endParaRPr>
          </a:p>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Table of Contents</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2000" dirty="0">
              <a:solidFill>
                <a:schemeClr val="dk1"/>
              </a:solidFill>
              <a:latin typeface="Century Gothic"/>
              <a:ea typeface="Century Gothic"/>
              <a:cs typeface="Century Gothic"/>
              <a:sym typeface="Century Gothic"/>
            </a:endParaRPr>
          </a:p>
          <a:p>
            <a:pPr marL="285750" lvl="0" indent="-266700" algn="l" rtl="0">
              <a:lnSpc>
                <a:spcPct val="120000"/>
              </a:lnSpc>
              <a:spcBef>
                <a:spcPts val="1000"/>
              </a:spcBef>
              <a:spcAft>
                <a:spcPts val="0"/>
              </a:spcAft>
              <a:buClr>
                <a:schemeClr val="accent1"/>
              </a:buClr>
              <a:buSzPts val="1500"/>
              <a:buChar char="•"/>
            </a:pPr>
            <a:r>
              <a:rPr lang="en-US" sz="1200" dirty="0">
                <a:solidFill>
                  <a:schemeClr val="accent1"/>
                </a:solidFill>
                <a:latin typeface="Century Gothic"/>
                <a:ea typeface="Century Gothic"/>
                <a:cs typeface="Century Gothic"/>
                <a:sym typeface="Century Gothic"/>
              </a:rPr>
              <a:t>Laying Foundations</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Skyler Ballard/Chesapeake Bay Program</a:t>
            </a:r>
            <a:endParaRPr sz="900" dirty="0">
              <a:solidFill>
                <a:schemeClr val="dk1"/>
              </a:solidFill>
              <a:latin typeface="Century Gothic"/>
              <a:ea typeface="Century Gothic"/>
              <a:cs typeface="Century Gothic"/>
              <a:sym typeface="Century Gothic"/>
            </a:endParaRPr>
          </a:p>
          <a:p>
            <a:pPr marL="285750" lvl="0" indent="-266700" algn="l" rtl="0">
              <a:lnSpc>
                <a:spcPct val="120000"/>
              </a:lnSpc>
              <a:spcBef>
                <a:spcPts val="1000"/>
              </a:spcBef>
              <a:spcAft>
                <a:spcPts val="0"/>
              </a:spcAft>
              <a:buClr>
                <a:schemeClr val="accent1"/>
              </a:buClr>
              <a:buSzPts val="1500"/>
              <a:buChar char="•"/>
            </a:pPr>
            <a:r>
              <a:rPr lang="en-US" sz="1200" dirty="0">
                <a:solidFill>
                  <a:schemeClr val="accent1"/>
                </a:solidFill>
                <a:latin typeface="Century Gothic"/>
                <a:ea typeface="Century Gothic"/>
                <a:cs typeface="Century Gothic"/>
                <a:sym typeface="Century Gothic"/>
              </a:rPr>
              <a:t>What You’ll Learn</a:t>
            </a:r>
            <a:endParaRPr sz="1200" dirty="0">
              <a:solidFill>
                <a:schemeClr val="accent1"/>
              </a:solidFill>
              <a:latin typeface="Century Gothic"/>
              <a:ea typeface="Century Gothic"/>
              <a:cs typeface="Century Gothic"/>
              <a:sym typeface="Century Gothic"/>
            </a:endParaRPr>
          </a:p>
          <a:p>
            <a:pPr marL="457200" lvl="0" indent="0" algn="l" rtl="0">
              <a:lnSpc>
                <a:spcPct val="90000"/>
              </a:lnSpc>
              <a:spcBef>
                <a:spcPts val="500"/>
              </a:spcBef>
              <a:spcAft>
                <a:spcPts val="0"/>
              </a:spcAft>
              <a:buNone/>
            </a:pPr>
            <a:r>
              <a:rPr lang="en-US" sz="900" dirty="0">
                <a:solidFill>
                  <a:schemeClr val="dk1"/>
                </a:solidFill>
                <a:latin typeface="Century Gothic"/>
                <a:ea typeface="Century Gothic"/>
                <a:cs typeface="Century Gothic"/>
                <a:sym typeface="Century Gothic"/>
              </a:rPr>
              <a:t>Photos by W. Parson and S. </a:t>
            </a:r>
            <a:r>
              <a:rPr lang="en-US" sz="900" dirty="0" err="1">
                <a:solidFill>
                  <a:schemeClr val="dk1"/>
                </a:solidFill>
                <a:latin typeface="Century Gothic"/>
                <a:ea typeface="Century Gothic"/>
                <a:cs typeface="Century Gothic"/>
                <a:sym typeface="Century Gothic"/>
              </a:rPr>
              <a:t>Droter</a:t>
            </a:r>
            <a:r>
              <a:rPr lang="en-US" sz="900" dirty="0">
                <a:solidFill>
                  <a:schemeClr val="dk1"/>
                </a:solidFill>
                <a:latin typeface="Century Gothic"/>
                <a:ea typeface="Century Gothic"/>
                <a:cs typeface="Century Gothic"/>
                <a:sym typeface="Century Gothic"/>
              </a:rPr>
              <a:t>/Chesapeake Bay Program</a:t>
            </a:r>
            <a:endParaRPr sz="900" dirty="0">
              <a:solidFill>
                <a:schemeClr val="dk1"/>
              </a:solidFill>
              <a:latin typeface="Century Gothic"/>
              <a:ea typeface="Century Gothic"/>
              <a:cs typeface="Century Gothic"/>
              <a:sym typeface="Century Gothic"/>
            </a:endParaRPr>
          </a:p>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Benefits of Engaging</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9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Return on Investment</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20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Capacity Building</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a:t>
            </a:r>
            <a:r>
              <a:rPr lang="en-US" sz="900" dirty="0">
                <a:solidFill>
                  <a:schemeClr val="dk1"/>
                </a:solidFill>
                <a:latin typeface="Century Gothic"/>
                <a:ea typeface="Century Gothic"/>
                <a:cs typeface="Century Gothic"/>
                <a:sym typeface="Century Gothic"/>
                <a:hlinkClick r:id="rId3"/>
              </a:rPr>
              <a:t>Monroe County SWCD</a:t>
            </a:r>
            <a:endParaRPr lang="en-US" sz="9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Building Trust</a:t>
            </a:r>
            <a:endParaRPr sz="1200" dirty="0">
              <a:solidFill>
                <a:schemeClr val="accent1"/>
              </a:solidFill>
              <a:latin typeface="Century Gothic"/>
              <a:ea typeface="Century Gothic"/>
              <a:cs typeface="Century Gothic"/>
              <a:sym typeface="Century Gothic"/>
            </a:endParaRPr>
          </a:p>
          <a:p>
            <a:pPr marL="457200" lvl="0" indent="0" algn="l" rtl="0">
              <a:lnSpc>
                <a:spcPct val="110000"/>
              </a:lnSpc>
              <a:spcBef>
                <a:spcPts val="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900" dirty="0">
              <a:solidFill>
                <a:schemeClr val="dk1"/>
              </a:solidFill>
              <a:latin typeface="Century Gothic"/>
              <a:ea typeface="Century Gothic"/>
              <a:cs typeface="Century Gothic"/>
              <a:sym typeface="Century Gothic"/>
            </a:endParaRPr>
          </a:p>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Understanding</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2000" dirty="0">
              <a:solidFill>
                <a:schemeClr val="dk1"/>
              </a:solidFill>
              <a:latin typeface="Century Gothic"/>
              <a:ea typeface="Century Gothic"/>
              <a:cs typeface="Century Gothic"/>
              <a:sym typeface="Century Gothic"/>
            </a:endParaRPr>
          </a:p>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When and Who</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Alliance for the Chesapeake Bay</a:t>
            </a:r>
            <a:endParaRPr sz="900" dirty="0">
              <a:solidFill>
                <a:schemeClr val="dk1"/>
              </a:solidFill>
              <a:latin typeface="Century Gothic"/>
              <a:ea typeface="Century Gothic"/>
              <a:cs typeface="Century Gothic"/>
              <a:sym typeface="Century Gothic"/>
            </a:endParaRPr>
          </a:p>
          <a:p>
            <a:pPr marL="457200" lvl="0" indent="0" algn="l" rtl="0">
              <a:lnSpc>
                <a:spcPct val="110000"/>
              </a:lnSpc>
              <a:spcBef>
                <a:spcPts val="0"/>
              </a:spcBef>
              <a:spcAft>
                <a:spcPts val="0"/>
              </a:spcAft>
              <a:buNone/>
            </a:pPr>
            <a:endParaRPr sz="900" dirty="0">
              <a:solidFill>
                <a:schemeClr val="dk1"/>
              </a:solidFill>
              <a:latin typeface="Century Gothic"/>
              <a:ea typeface="Century Gothic"/>
              <a:cs typeface="Century Gothic"/>
              <a:sym typeface="Century Gothic"/>
            </a:endParaRPr>
          </a:p>
        </p:txBody>
      </p:sp>
      <p:sp>
        <p:nvSpPr>
          <p:cNvPr id="521" name="Google Shape;521;p12"/>
          <p:cNvSpPr txBox="1"/>
          <p:nvPr/>
        </p:nvSpPr>
        <p:spPr>
          <a:xfrm>
            <a:off x="5918975" y="414300"/>
            <a:ext cx="5923800" cy="5941083"/>
          </a:xfrm>
          <a:prstGeom prst="rect">
            <a:avLst/>
          </a:prstGeom>
          <a:noFill/>
          <a:ln>
            <a:noFill/>
          </a:ln>
        </p:spPr>
        <p:txBody>
          <a:bodyPr spcFirstLastPara="1" wrap="square" lIns="91425" tIns="91425" rIns="91425" bIns="91425" anchor="t" anchorCtr="0">
            <a:spAutoFit/>
          </a:bodyPr>
          <a:lstStyle/>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The Spectrum of Involvement</a:t>
            </a:r>
            <a:endParaRPr sz="1100" dirty="0"/>
          </a:p>
          <a:p>
            <a:pPr marL="457200" lvl="0"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Graphics by Green Fin Studio</a:t>
            </a:r>
            <a:endParaRPr sz="900" dirty="0">
              <a:solidFill>
                <a:schemeClr val="dk1"/>
              </a:solidFill>
              <a:latin typeface="Century Gothic"/>
              <a:ea typeface="Century Gothic"/>
              <a:cs typeface="Century Gothic"/>
              <a:sym typeface="Century Gothic"/>
            </a:endParaRPr>
          </a:p>
          <a:p>
            <a:pPr marL="457200" lvl="0" indent="-31750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Desired Outcomes</a:t>
            </a:r>
            <a:endParaRPr sz="1100" dirty="0"/>
          </a:p>
          <a:p>
            <a:pPr marL="457200" lvl="0"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Graphics by Green Fin Studio</a:t>
            </a:r>
            <a:endParaRPr sz="900" dirty="0">
              <a:solidFill>
                <a:schemeClr val="dk1"/>
              </a:solidFill>
              <a:latin typeface="Century Gothic"/>
              <a:ea typeface="Century Gothic"/>
              <a:cs typeface="Century Gothic"/>
              <a:sym typeface="Century Gothic"/>
            </a:endParaRPr>
          </a:p>
          <a:p>
            <a:pPr marL="457200" lvl="0" indent="-31750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Navigating Pushback</a:t>
            </a:r>
            <a:endParaRPr sz="1100" dirty="0"/>
          </a:p>
          <a:p>
            <a:pPr marL="457200" lvl="0"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Graphics by Green Fin Studio</a:t>
            </a:r>
            <a:endParaRPr sz="900" dirty="0">
              <a:solidFill>
                <a:schemeClr val="dk1"/>
              </a:solidFill>
              <a:latin typeface="Century Gothic"/>
              <a:ea typeface="Century Gothic"/>
              <a:cs typeface="Century Gothic"/>
              <a:sym typeface="Century Gothic"/>
            </a:endParaRPr>
          </a:p>
          <a:p>
            <a:pPr marL="285750" lvl="0" indent="-266700" algn="l" rtl="0">
              <a:lnSpc>
                <a:spcPct val="120000"/>
              </a:lnSpc>
              <a:spcBef>
                <a:spcPts val="1000"/>
              </a:spcBef>
              <a:spcAft>
                <a:spcPts val="0"/>
              </a:spcAft>
              <a:buClr>
                <a:schemeClr val="accent1"/>
              </a:buClr>
              <a:buSzPts val="1500"/>
              <a:buChar char="•"/>
            </a:pPr>
            <a:r>
              <a:rPr lang="en-US" sz="1200" dirty="0">
                <a:solidFill>
                  <a:schemeClr val="accent1"/>
                </a:solidFill>
                <a:latin typeface="Century Gothic"/>
                <a:ea typeface="Century Gothic"/>
                <a:cs typeface="Century Gothic"/>
                <a:sym typeface="Century Gothic"/>
              </a:rPr>
              <a:t>Best Practices</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a:t>
            </a:r>
            <a:r>
              <a:rPr lang="en-US" sz="900" dirty="0">
                <a:solidFill>
                  <a:schemeClr val="dk1"/>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hoto by</a:t>
            </a:r>
            <a:r>
              <a:rPr lang="en-US" sz="900" dirty="0">
                <a:solidFill>
                  <a:schemeClr val="dk1"/>
                </a:solidFill>
                <a:latin typeface="Century Gothic"/>
                <a:ea typeface="Century Gothic"/>
                <a:cs typeface="Century Gothic"/>
                <a:sym typeface="Century Gothic"/>
              </a:rPr>
              <a:t> </a:t>
            </a:r>
            <a:r>
              <a:rPr lang="en-US" sz="900" dirty="0" err="1">
                <a:solidFill>
                  <a:schemeClr val="dk1"/>
                </a:solidFill>
                <a:latin typeface="Century Gothic"/>
                <a:ea typeface="Century Gothic"/>
                <a:cs typeface="Century Gothic"/>
                <a:sym typeface="Century Gothic"/>
              </a:rPr>
              <a:t>Envato</a:t>
            </a:r>
            <a:r>
              <a:rPr lang="en-US" sz="900" dirty="0">
                <a:solidFill>
                  <a:schemeClr val="dk1"/>
                </a:solidFill>
                <a:latin typeface="Century Gothic"/>
                <a:ea typeface="Century Gothic"/>
                <a:cs typeface="Century Gothic"/>
                <a:sym typeface="Century Gothic"/>
              </a:rPr>
              <a:t> Elements</a:t>
            </a:r>
            <a:endParaRPr sz="900" dirty="0">
              <a:solidFill>
                <a:schemeClr val="dk1"/>
              </a:solidFill>
              <a:latin typeface="Century Gothic"/>
              <a:ea typeface="Century Gothic"/>
              <a:cs typeface="Century Gothic"/>
              <a:sym typeface="Century Gothic"/>
            </a:endParaRPr>
          </a:p>
          <a:p>
            <a:pPr marL="285750" lvl="0" indent="-266700" algn="l" rtl="0">
              <a:lnSpc>
                <a:spcPct val="120000"/>
              </a:lnSpc>
              <a:spcBef>
                <a:spcPts val="1000"/>
              </a:spcBef>
              <a:spcAft>
                <a:spcPts val="0"/>
              </a:spcAft>
              <a:buClr>
                <a:schemeClr val="accent1"/>
              </a:buClr>
              <a:buSzPts val="1500"/>
              <a:buChar char="•"/>
            </a:pPr>
            <a:r>
              <a:rPr lang="en-US" sz="1200" dirty="0">
                <a:solidFill>
                  <a:schemeClr val="accent1"/>
                </a:solidFill>
                <a:latin typeface="Century Gothic"/>
                <a:ea typeface="Century Gothic"/>
                <a:cs typeface="Century Gothic"/>
                <a:sym typeface="Century Gothic"/>
              </a:rPr>
              <a:t>Understanding Needs and Perceptions</a:t>
            </a:r>
            <a:endParaRPr sz="1200" dirty="0">
              <a:solidFill>
                <a:schemeClr val="accent1"/>
              </a:solidFill>
              <a:latin typeface="Century Gothic"/>
              <a:ea typeface="Century Gothic"/>
              <a:cs typeface="Century Gothic"/>
              <a:sym typeface="Century Gothic"/>
            </a:endParaRPr>
          </a:p>
          <a:p>
            <a:pPr marL="457200" lvl="0" indent="0" algn="l" rtl="0">
              <a:lnSpc>
                <a:spcPct val="9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900" dirty="0">
              <a:solidFill>
                <a:schemeClr val="dk1"/>
              </a:solidFill>
              <a:latin typeface="Century Gothic"/>
              <a:ea typeface="Century Gothic"/>
              <a:cs typeface="Century Gothic"/>
              <a:sym typeface="Century Gothic"/>
            </a:endParaRPr>
          </a:p>
          <a:p>
            <a:pPr marL="285750" lvl="0" indent="-2603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Building Relationships</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Prince George’s County “Scoop that Poop” Program Website</a:t>
            </a:r>
            <a:endParaRPr sz="9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Timing</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W. Parson/Chesapeake Bay Program</a:t>
            </a:r>
            <a:endParaRPr sz="20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Diversity and Inclusion</a:t>
            </a:r>
            <a:endParaRPr sz="12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None/>
            </a:pPr>
            <a:r>
              <a:rPr lang="en-US" sz="900" dirty="0">
                <a:solidFill>
                  <a:schemeClr val="dk1"/>
                </a:solidFill>
                <a:latin typeface="Century Gothic"/>
                <a:ea typeface="Century Gothic"/>
                <a:cs typeface="Century Gothic"/>
                <a:sym typeface="Century Gothic"/>
              </a:rPr>
              <a:t>Photo by http://</a:t>
            </a:r>
            <a:r>
              <a:rPr lang="en-US" sz="900" dirty="0" err="1">
                <a:solidFill>
                  <a:schemeClr val="dk1"/>
                </a:solidFill>
                <a:latin typeface="Century Gothic"/>
                <a:ea typeface="Century Gothic"/>
                <a:cs typeface="Century Gothic"/>
                <a:sym typeface="Century Gothic"/>
              </a:rPr>
              <a:t>www.walkablewatershed.com</a:t>
            </a:r>
            <a:r>
              <a:rPr lang="en-US" sz="900" dirty="0">
                <a:solidFill>
                  <a:schemeClr val="dk1"/>
                </a:solidFill>
                <a:latin typeface="Century Gothic"/>
                <a:ea typeface="Century Gothic"/>
                <a:cs typeface="Century Gothic"/>
                <a:sym typeface="Century Gothic"/>
              </a:rPr>
              <a:t>/</a:t>
            </a:r>
            <a:r>
              <a:rPr lang="en-US" sz="900" dirty="0" err="1">
                <a:solidFill>
                  <a:schemeClr val="dk1"/>
                </a:solidFill>
                <a:latin typeface="Century Gothic"/>
                <a:ea typeface="Century Gothic"/>
                <a:cs typeface="Century Gothic"/>
                <a:sym typeface="Century Gothic"/>
              </a:rPr>
              <a:t>petersburg</a:t>
            </a:r>
            <a:r>
              <a:rPr lang="en-US" sz="900" dirty="0">
                <a:solidFill>
                  <a:schemeClr val="dk1"/>
                </a:solidFill>
                <a:latin typeface="Century Gothic"/>
                <a:ea typeface="Century Gothic"/>
                <a:cs typeface="Century Gothic"/>
                <a:sym typeface="Century Gothic"/>
              </a:rPr>
              <a:t>/</a:t>
            </a:r>
            <a:endParaRPr sz="9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Managing Expectations</a:t>
            </a:r>
            <a:endParaRPr sz="1200" dirty="0">
              <a:solidFill>
                <a:schemeClr val="accent1"/>
              </a:solidFill>
              <a:latin typeface="Century Gothic"/>
              <a:ea typeface="Century Gothic"/>
              <a:cs typeface="Century Gothic"/>
              <a:sym typeface="Century Gothic"/>
            </a:endParaRPr>
          </a:p>
          <a:p>
            <a:pPr marL="457200" lvl="0" indent="0" algn="l" rtl="0">
              <a:lnSpc>
                <a:spcPct val="110000"/>
              </a:lnSpc>
              <a:spcBef>
                <a:spcPts val="0"/>
              </a:spcBef>
              <a:spcAft>
                <a:spcPts val="0"/>
              </a:spcAft>
              <a:buNone/>
            </a:pPr>
            <a:r>
              <a:rPr lang="en-US" sz="900" dirty="0">
                <a:solidFill>
                  <a:schemeClr val="dk1"/>
                </a:solidFill>
                <a:latin typeface="Century Gothic"/>
                <a:ea typeface="Century Gothic"/>
                <a:cs typeface="Century Gothic"/>
                <a:sym typeface="Century Gothic"/>
              </a:rPr>
              <a:t>Photo by </a:t>
            </a:r>
            <a:r>
              <a:rPr lang="en-US" sz="900" dirty="0" err="1">
                <a:solidFill>
                  <a:schemeClr val="dk1"/>
                </a:solidFill>
                <a:latin typeface="Century Gothic"/>
                <a:ea typeface="Century Gothic"/>
                <a:cs typeface="Century Gothic"/>
                <a:sym typeface="Century Gothic"/>
              </a:rPr>
              <a:t>safewatercollaborative.org</a:t>
            </a:r>
            <a:endParaRPr sz="9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400"/>
              <a:buChar char="•"/>
            </a:pPr>
            <a:r>
              <a:rPr lang="en-US" sz="1200" dirty="0">
                <a:solidFill>
                  <a:schemeClr val="accent1"/>
                </a:solidFill>
                <a:latin typeface="Century Gothic"/>
                <a:ea typeface="Century Gothic"/>
                <a:cs typeface="Century Gothic"/>
                <a:sym typeface="Century Gothic"/>
              </a:rPr>
              <a:t>Reflect and Learn</a:t>
            </a:r>
            <a:endParaRPr sz="1200" dirty="0">
              <a:solidFill>
                <a:schemeClr val="accent1"/>
              </a:solidFill>
              <a:latin typeface="Century Gothic"/>
              <a:ea typeface="Century Gothic"/>
              <a:cs typeface="Century Gothic"/>
              <a:sym typeface="Century Gothic"/>
            </a:endParaRPr>
          </a:p>
          <a:p>
            <a:pPr marL="457200" lvl="0" indent="0" algn="l" rtl="0">
              <a:lnSpc>
                <a:spcPct val="110000"/>
              </a:lnSpc>
              <a:spcBef>
                <a:spcPts val="0"/>
              </a:spcBef>
              <a:spcAft>
                <a:spcPts val="0"/>
              </a:spcAft>
              <a:buNone/>
            </a:pPr>
            <a:r>
              <a:rPr lang="en-US" sz="900" dirty="0">
                <a:solidFill>
                  <a:schemeClr val="dk1"/>
                </a:solidFill>
                <a:latin typeface="Century Gothic"/>
                <a:ea typeface="Century Gothic"/>
                <a:cs typeface="Century Gothic"/>
                <a:sym typeface="Century Gothic"/>
              </a:rPr>
              <a:t>Photo by EPA</a:t>
            </a:r>
            <a:endParaRPr sz="2400" dirty="0">
              <a:solidFill>
                <a:schemeClr val="dk1"/>
              </a:solidFill>
              <a:latin typeface="Century Gothic"/>
              <a:ea typeface="Century Gothic"/>
              <a:cs typeface="Century Gothic"/>
              <a:sym typeface="Century Gothic"/>
            </a:endParaRPr>
          </a:p>
          <a:p>
            <a:pPr marL="0" lvl="0" indent="0" algn="l" rtl="0">
              <a:lnSpc>
                <a:spcPct val="110000"/>
              </a:lnSpc>
              <a:spcBef>
                <a:spcPts val="0"/>
              </a:spcBef>
              <a:spcAft>
                <a:spcPts val="0"/>
              </a:spcAft>
              <a:buNone/>
            </a:pPr>
            <a:endParaRPr sz="900" dirty="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7408372" y="7555"/>
            <a:ext cx="4783627"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3"/>
          <p:cNvSpPr/>
          <p:nvPr/>
        </p:nvSpPr>
        <p:spPr>
          <a:xfrm>
            <a:off x="3304923"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24" name="Google Shape;124;p3"/>
          <p:cNvGrpSpPr/>
          <p:nvPr/>
        </p:nvGrpSpPr>
        <p:grpSpPr>
          <a:xfrm>
            <a:off x="2" y="6274578"/>
            <a:ext cx="3529582" cy="369332"/>
            <a:chOff x="1" y="6258465"/>
            <a:chExt cx="2379511" cy="369332"/>
          </a:xfrm>
        </p:grpSpPr>
        <p:sp>
          <p:nvSpPr>
            <p:cNvPr id="125" name="Google Shape;125;p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3"/>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127" name="Google Shape;127;p3"/>
          <p:cNvSpPr txBox="1"/>
          <p:nvPr/>
        </p:nvSpPr>
        <p:spPr>
          <a:xfrm>
            <a:off x="357172" y="1213442"/>
            <a:ext cx="6449982" cy="441371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2000" b="0" i="0" u="none" strike="noStrike" cap="none">
                <a:solidFill>
                  <a:srgbClr val="262626"/>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0" i="0" u="none" strike="noStrike" cap="none">
                <a:solidFill>
                  <a:srgbClr val="262626"/>
                </a:solidFill>
                <a:latin typeface="Century Gothic"/>
                <a:ea typeface="Century Gothic"/>
                <a:cs typeface="Century Gothic"/>
                <a:sym typeface="Century Gothic"/>
              </a:rPr>
              <a:t>This module is one in a series created by the Chesapeake Bay Program to support and inform decision making by local officials. We encourage you to examine the full suite of modules listed on the next slide.</a:t>
            </a:r>
            <a:endParaRPr sz="1800" b="0" i="0" u="none" strike="noStrike" cap="none">
              <a:solidFill>
                <a:srgbClr val="000000"/>
              </a:solidFill>
              <a:latin typeface="Arial"/>
              <a:ea typeface="Arial"/>
              <a:cs typeface="Arial"/>
              <a:sym typeface="Arial"/>
            </a:endParaRPr>
          </a:p>
        </p:txBody>
      </p:sp>
      <p:sp>
        <p:nvSpPr>
          <p:cNvPr id="128" name="Google Shape;128;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grpSp>
        <p:nvGrpSpPr>
          <p:cNvPr id="130" name="Google Shape;130;p3"/>
          <p:cNvGrpSpPr/>
          <p:nvPr/>
        </p:nvGrpSpPr>
        <p:grpSpPr>
          <a:xfrm>
            <a:off x="9023896" y="2722285"/>
            <a:ext cx="2673827" cy="3053918"/>
            <a:chOff x="8692212" y="3386187"/>
            <a:chExt cx="3393903" cy="3049146"/>
          </a:xfrm>
        </p:grpSpPr>
        <p:sp>
          <p:nvSpPr>
            <p:cNvPr id="131" name="Google Shape;131;p3"/>
            <p:cNvSpPr txBox="1"/>
            <p:nvPr/>
          </p:nvSpPr>
          <p:spPr>
            <a:xfrm>
              <a:off x="8692213" y="6097348"/>
              <a:ext cx="1834978"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Education</a:t>
              </a:r>
              <a:endParaRPr sz="1600" b="0" i="0" u="none" strike="noStrike" cap="none">
                <a:solidFill>
                  <a:srgbClr val="000000"/>
                </a:solidFill>
                <a:latin typeface="Arial"/>
                <a:ea typeface="Arial"/>
                <a:cs typeface="Arial"/>
                <a:sym typeface="Arial"/>
              </a:endParaRPr>
            </a:p>
          </p:txBody>
        </p:sp>
        <p:sp>
          <p:nvSpPr>
            <p:cNvPr id="132" name="Google Shape;132;p3"/>
            <p:cNvSpPr txBox="1"/>
            <p:nvPr/>
          </p:nvSpPr>
          <p:spPr>
            <a:xfrm>
              <a:off x="8692212" y="3386187"/>
              <a:ext cx="3258161"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Economic Development</a:t>
              </a:r>
              <a:endParaRPr sz="1600" b="0" i="0" u="none" strike="noStrike" cap="none">
                <a:solidFill>
                  <a:srgbClr val="000000"/>
                </a:solidFill>
                <a:latin typeface="Arial"/>
                <a:ea typeface="Arial"/>
                <a:cs typeface="Arial"/>
                <a:sym typeface="Arial"/>
              </a:endParaRPr>
            </a:p>
          </p:txBody>
        </p:sp>
        <p:sp>
          <p:nvSpPr>
            <p:cNvPr id="133" name="Google Shape;133;p3"/>
            <p:cNvSpPr txBox="1"/>
            <p:nvPr/>
          </p:nvSpPr>
          <p:spPr>
            <a:xfrm>
              <a:off x="8692212" y="4347452"/>
              <a:ext cx="3393903"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Public Health &amp; Safety</a:t>
              </a:r>
              <a:endParaRPr sz="1600" b="0" i="0" u="none" strike="noStrike" cap="none">
                <a:solidFill>
                  <a:srgbClr val="000000"/>
                </a:solidFill>
                <a:latin typeface="Arial"/>
                <a:ea typeface="Arial"/>
                <a:cs typeface="Arial"/>
                <a:sym typeface="Arial"/>
              </a:endParaRPr>
            </a:p>
          </p:txBody>
        </p:sp>
        <p:sp>
          <p:nvSpPr>
            <p:cNvPr id="134" name="Google Shape;134;p3"/>
            <p:cNvSpPr txBox="1"/>
            <p:nvPr/>
          </p:nvSpPr>
          <p:spPr>
            <a:xfrm>
              <a:off x="8692213" y="5076415"/>
              <a:ext cx="3393902" cy="583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Infrastructure Maintenance &amp; Finance</a:t>
              </a:r>
              <a:endParaRPr sz="1600" b="0" i="0" u="none" strike="noStrike" cap="none">
                <a:solidFill>
                  <a:srgbClr val="000000"/>
                </a:solidFill>
                <a:latin typeface="Arial"/>
                <a:ea typeface="Arial"/>
                <a:cs typeface="Arial"/>
                <a:sym typeface="Arial"/>
              </a:endParaRPr>
            </a:p>
          </p:txBody>
        </p:sp>
      </p:grpSp>
      <p:sp>
        <p:nvSpPr>
          <p:cNvPr id="135" name="Google Shape;135;p3"/>
          <p:cNvSpPr txBox="1"/>
          <p:nvPr/>
        </p:nvSpPr>
        <p:spPr>
          <a:xfrm>
            <a:off x="8252762" y="829361"/>
            <a:ext cx="309445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600" b="0" i="0" u="none" strike="noStrike" cap="none">
              <a:solidFill>
                <a:srgbClr val="000000"/>
              </a:solidFill>
              <a:latin typeface="Arial"/>
              <a:ea typeface="Arial"/>
              <a:cs typeface="Arial"/>
              <a:sym typeface="Arial"/>
            </a:endParaRPr>
          </a:p>
        </p:txBody>
      </p:sp>
      <p:pic>
        <p:nvPicPr>
          <p:cNvPr id="136" name="Google Shape;136;p3"/>
          <p:cNvPicPr preferRelativeResize="0"/>
          <p:nvPr/>
        </p:nvPicPr>
        <p:blipFill rotWithShape="1">
          <a:blip r:embed="rId3">
            <a:alphaModFix/>
          </a:blip>
          <a:srcRect/>
          <a:stretch/>
        </p:blipFill>
        <p:spPr>
          <a:xfrm>
            <a:off x="8252762" y="2743337"/>
            <a:ext cx="610299" cy="610299"/>
          </a:xfrm>
          <a:prstGeom prst="rect">
            <a:avLst/>
          </a:prstGeom>
          <a:noFill/>
          <a:ln>
            <a:noFill/>
          </a:ln>
        </p:spPr>
      </p:pic>
      <p:pic>
        <p:nvPicPr>
          <p:cNvPr id="137" name="Google Shape;137;p3"/>
          <p:cNvPicPr preferRelativeResize="0"/>
          <p:nvPr/>
        </p:nvPicPr>
        <p:blipFill rotWithShape="1">
          <a:blip r:embed="rId4">
            <a:alphaModFix/>
          </a:blip>
          <a:srcRect/>
          <a:stretch/>
        </p:blipFill>
        <p:spPr>
          <a:xfrm>
            <a:off x="8252762" y="3596032"/>
            <a:ext cx="610299" cy="610299"/>
          </a:xfrm>
          <a:prstGeom prst="rect">
            <a:avLst/>
          </a:prstGeom>
          <a:noFill/>
          <a:ln>
            <a:noFill/>
          </a:ln>
        </p:spPr>
      </p:pic>
      <p:pic>
        <p:nvPicPr>
          <p:cNvPr id="138" name="Google Shape;138;p3"/>
          <p:cNvPicPr preferRelativeResize="0"/>
          <p:nvPr/>
        </p:nvPicPr>
        <p:blipFill rotWithShape="1">
          <a:blip r:embed="rId5">
            <a:alphaModFix/>
          </a:blip>
          <a:srcRect/>
          <a:stretch/>
        </p:blipFill>
        <p:spPr>
          <a:xfrm>
            <a:off x="8252762" y="4448727"/>
            <a:ext cx="647343" cy="647343"/>
          </a:xfrm>
          <a:prstGeom prst="rect">
            <a:avLst/>
          </a:prstGeom>
          <a:noFill/>
          <a:ln>
            <a:noFill/>
          </a:ln>
        </p:spPr>
      </p:pic>
      <p:pic>
        <p:nvPicPr>
          <p:cNvPr id="139" name="Google Shape;139;p3"/>
          <p:cNvPicPr preferRelativeResize="0"/>
          <p:nvPr/>
        </p:nvPicPr>
        <p:blipFill rotWithShape="1">
          <a:blip r:embed="rId6">
            <a:alphaModFix/>
          </a:blip>
          <a:srcRect/>
          <a:stretch/>
        </p:blipFill>
        <p:spPr>
          <a:xfrm>
            <a:off x="8252762" y="5301422"/>
            <a:ext cx="685800" cy="68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1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47" name="Google Shape;147;p13"/>
          <p:cNvSpPr txBox="1"/>
          <p:nvPr/>
        </p:nvSpPr>
        <p:spPr>
          <a:xfrm>
            <a:off x="327604" y="1449552"/>
            <a:ext cx="11536800" cy="47613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How Your Watershed Works </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Foundations of Clean Water</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Healthy Water for the Economy</a:t>
            </a:r>
            <a:endParaRPr sz="2000" b="0" i="0" u="none" strike="noStrike" cap="none">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Capitalizing on the Benefits of Trees</a:t>
            </a:r>
            <a:endParaRPr sz="2000" b="0" i="0" u="none" strike="noStrike" cap="none">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Preserving Local Character and Landscapes</a:t>
            </a:r>
            <a:endParaRPr sz="2000" b="0" i="0" u="none" strike="noStrike" cap="none">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Protecting Your Infrastructure Through Stormwater Resiliency</a:t>
            </a:r>
            <a:endParaRPr sz="2000" b="0" i="0" u="none" strike="noStrike" cap="none">
              <a:solidFill>
                <a:schemeClr val="dk1"/>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Building the Workforce of Today </a:t>
            </a:r>
            <a:r>
              <a:rPr lang="en-US" sz="2000" b="0" i="1" u="none" strike="noStrike" cap="none">
                <a:solidFill>
                  <a:schemeClr val="dk1"/>
                </a:solidFill>
                <a:latin typeface="Century Gothic"/>
                <a:ea typeface="Century Gothic"/>
                <a:cs typeface="Century Gothic"/>
                <a:sym typeface="Century Gothic"/>
              </a:rPr>
              <a:t>and </a:t>
            </a:r>
            <a:r>
              <a:rPr lang="en-US" sz="2000" b="0" i="0" u="none" strike="noStrike" cap="none">
                <a:solidFill>
                  <a:schemeClr val="dk1"/>
                </a:solidFill>
                <a:latin typeface="Century Gothic"/>
                <a:ea typeface="Century Gothic"/>
                <a:cs typeface="Century Gothic"/>
                <a:sym typeface="Century Gothic"/>
              </a:rPr>
              <a:t>Tomorrow</a:t>
            </a:r>
            <a:endParaRPr sz="2000" b="0" i="0" u="none" strike="noStrike" cap="none">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Preparing Your Community for Water Extremes</a:t>
            </a:r>
            <a:endParaRPr sz="2000" b="0" i="0" u="none" strike="noStrike" cap="none">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Understanding and Supporting Your Agricultural Allies</a:t>
            </a:r>
            <a:endParaRPr sz="2000" b="0" i="0" u="none" strike="noStrike" cap="none">
              <a:solidFill>
                <a:schemeClr val="dk1"/>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rgbClr val="448A50"/>
              </a:buClr>
              <a:buSzPts val="2000"/>
              <a:buFont typeface="Arial"/>
              <a:buAutoNum type="arabicPeriod"/>
            </a:pPr>
            <a:r>
              <a:rPr lang="en-US" sz="2000" b="1" i="0" u="none" strike="noStrike" cap="none">
                <a:solidFill>
                  <a:srgbClr val="448A50"/>
                </a:solidFill>
                <a:latin typeface="Century Gothic"/>
                <a:ea typeface="Century Gothic"/>
                <a:cs typeface="Century Gothic"/>
                <a:sym typeface="Century Gothic"/>
              </a:rPr>
              <a:t>Keys to Community </a:t>
            </a:r>
            <a:r>
              <a:rPr lang="en-US" sz="2000" b="1">
                <a:solidFill>
                  <a:srgbClr val="448A50"/>
                </a:solidFill>
                <a:latin typeface="Century Gothic"/>
                <a:ea typeface="Century Gothic"/>
                <a:cs typeface="Century Gothic"/>
                <a:sym typeface="Century Gothic"/>
              </a:rPr>
              <a:t>Buy-In for the Environment</a:t>
            </a:r>
            <a:endParaRPr sz="2000" b="1" i="0" u="none" strike="noStrike" cap="none">
              <a:solidFill>
                <a:srgbClr val="448A5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a:solidFill>
                  <a:schemeClr val="dk1"/>
                </a:solidFill>
                <a:latin typeface="Century Gothic"/>
                <a:ea typeface="Century Gothic"/>
                <a:cs typeface="Century Gothic"/>
                <a:sym typeface="Century Gothic"/>
              </a:rPr>
              <a:t>Your Health and the Environment</a:t>
            </a:r>
            <a:endParaRPr sz="2000" b="0" i="0" u="none" strike="noStrike" cap="none">
              <a:solidFill>
                <a:schemeClr val="dk1"/>
              </a:solidFill>
              <a:latin typeface="Century Gothic"/>
              <a:ea typeface="Century Gothic"/>
              <a:cs typeface="Century Gothic"/>
              <a:sym typeface="Century Gothic"/>
            </a:endParaRPr>
          </a:p>
        </p:txBody>
      </p:sp>
      <p:sp>
        <p:nvSpPr>
          <p:cNvPr id="151" name="Google Shape;151;p13"/>
          <p:cNvSpPr txBox="1"/>
          <p:nvPr/>
        </p:nvSpPr>
        <p:spPr>
          <a:xfrm>
            <a:off x="327654" y="844894"/>
            <a:ext cx="6108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Available Local Government Modules</a:t>
            </a:r>
            <a:endParaRPr/>
          </a:p>
        </p:txBody>
      </p:sp>
      <p:sp>
        <p:nvSpPr>
          <p:cNvPr id="152" name="Google Shape;152;p13"/>
          <p:cNvSpPr/>
          <p:nvPr/>
        </p:nvSpPr>
        <p:spPr>
          <a:xfrm>
            <a:off x="3304923"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53" name="Google Shape;153;p13"/>
          <p:cNvGrpSpPr/>
          <p:nvPr/>
        </p:nvGrpSpPr>
        <p:grpSpPr>
          <a:xfrm>
            <a:off x="2" y="6274578"/>
            <a:ext cx="3529582" cy="369332"/>
            <a:chOff x="1" y="6258465"/>
            <a:chExt cx="2379511" cy="369332"/>
          </a:xfrm>
        </p:grpSpPr>
        <p:sp>
          <p:nvSpPr>
            <p:cNvPr id="154" name="Google Shape;154;p1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13"/>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pic>
        <p:nvPicPr>
          <p:cNvPr id="161" name="Google Shape;161;p4" descr="A group of people sitting in a classroom&#10;&#10;Description automatically generated with low confidence"/>
          <p:cNvPicPr preferRelativeResize="0"/>
          <p:nvPr/>
        </p:nvPicPr>
        <p:blipFill rotWithShape="1">
          <a:blip r:embed="rId3">
            <a:alphaModFix/>
          </a:blip>
          <a:srcRect l="612" t="45498" r="402" b="5669"/>
          <a:stretch/>
        </p:blipFill>
        <p:spPr>
          <a:xfrm>
            <a:off x="2" y="2860573"/>
            <a:ext cx="12191998" cy="3997428"/>
          </a:xfrm>
          <a:prstGeom prst="rect">
            <a:avLst/>
          </a:prstGeom>
          <a:noFill/>
          <a:ln>
            <a:noFill/>
          </a:ln>
        </p:spPr>
      </p:pic>
      <p:sp>
        <p:nvSpPr>
          <p:cNvPr id="162" name="Google Shape;162;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4"/>
          <p:cNvSpPr txBox="1">
            <a:spLocks noGrp="1"/>
          </p:cNvSpPr>
          <p:nvPr>
            <p:ph type="title"/>
          </p:nvPr>
        </p:nvSpPr>
        <p:spPr>
          <a:xfrm>
            <a:off x="139838" y="-34725"/>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Laying Foundations</a:t>
            </a:r>
            <a:endParaRPr/>
          </a:p>
        </p:txBody>
      </p:sp>
      <p:sp>
        <p:nvSpPr>
          <p:cNvPr id="164" name="Google Shape;164;p4"/>
          <p:cNvSpPr txBox="1">
            <a:spLocks noGrp="1"/>
          </p:cNvSpPr>
          <p:nvPr>
            <p:ph type="body" idx="1"/>
          </p:nvPr>
        </p:nvSpPr>
        <p:spPr>
          <a:xfrm>
            <a:off x="396679" y="920562"/>
            <a:ext cx="11280313" cy="166261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867"/>
              <a:buNone/>
            </a:pPr>
            <a:r>
              <a:rPr lang="en-US" sz="2000"/>
              <a:t>You already understand that community engagement is important as a local elected official. Public opinion and engagement plays a large role in what you do. But how do you build support on environmental issues like necessary clean water investments, spur behavior change, and get the most out of your efforts?</a:t>
            </a:r>
            <a:endParaRPr/>
          </a:p>
        </p:txBody>
      </p:sp>
      <p:sp>
        <p:nvSpPr>
          <p:cNvPr id="165" name="Google Shape;165;p4"/>
          <p:cNvSpPr/>
          <p:nvPr/>
        </p:nvSpPr>
        <p:spPr>
          <a:xfrm>
            <a:off x="3304923"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66" name="Google Shape;166;p4"/>
          <p:cNvGrpSpPr/>
          <p:nvPr/>
        </p:nvGrpSpPr>
        <p:grpSpPr>
          <a:xfrm>
            <a:off x="2" y="6274578"/>
            <a:ext cx="3529582" cy="369332"/>
            <a:chOff x="1" y="6258465"/>
            <a:chExt cx="2379511" cy="369332"/>
          </a:xfrm>
        </p:grpSpPr>
        <p:sp>
          <p:nvSpPr>
            <p:cNvPr id="167" name="Google Shape;167;p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4"/>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5" descr="A picture containing rock, stone&#10;&#10;Description automatically generated"/>
          <p:cNvPicPr preferRelativeResize="0"/>
          <p:nvPr/>
        </p:nvPicPr>
        <p:blipFill rotWithShape="1">
          <a:blip r:embed="rId3">
            <a:alphaModFix/>
          </a:blip>
          <a:srcRect t="12675" b="19968"/>
          <a:stretch/>
        </p:blipFill>
        <p:spPr>
          <a:xfrm>
            <a:off x="3361207" y="3647056"/>
            <a:ext cx="5227512" cy="2345024"/>
          </a:xfrm>
          <a:prstGeom prst="rect">
            <a:avLst/>
          </a:prstGeom>
          <a:noFill/>
          <a:ln>
            <a:noFill/>
          </a:ln>
        </p:spPr>
      </p:pic>
      <p:pic>
        <p:nvPicPr>
          <p:cNvPr id="175" name="Google Shape;175;p5" descr="A group of people walking in a field&#10;&#10;Description automatically generated with medium confidence"/>
          <p:cNvPicPr preferRelativeResize="0"/>
          <p:nvPr/>
        </p:nvPicPr>
        <p:blipFill rotWithShape="1">
          <a:blip r:embed="rId4">
            <a:alphaModFix/>
          </a:blip>
          <a:srcRect r="477" b="33058"/>
          <a:stretch/>
        </p:blipFill>
        <p:spPr>
          <a:xfrm>
            <a:off x="6166068" y="1078586"/>
            <a:ext cx="5254484" cy="2356228"/>
          </a:xfrm>
          <a:prstGeom prst="rect">
            <a:avLst/>
          </a:prstGeom>
          <a:noFill/>
          <a:ln>
            <a:noFill/>
          </a:ln>
        </p:spPr>
      </p:pic>
      <p:pic>
        <p:nvPicPr>
          <p:cNvPr id="176" name="Google Shape;176;p5" descr="A person giving a presentation&#10;&#10;Description automatically generated with medium confidence"/>
          <p:cNvPicPr preferRelativeResize="0"/>
          <p:nvPr/>
        </p:nvPicPr>
        <p:blipFill rotWithShape="1">
          <a:blip r:embed="rId5">
            <a:alphaModFix/>
          </a:blip>
          <a:srcRect l="202" t="20528" r="-202" b="13093"/>
          <a:stretch/>
        </p:blipFill>
        <p:spPr>
          <a:xfrm>
            <a:off x="755079" y="1084188"/>
            <a:ext cx="5254482" cy="2345024"/>
          </a:xfrm>
          <a:prstGeom prst="rect">
            <a:avLst/>
          </a:prstGeom>
          <a:noFill/>
          <a:ln>
            <a:noFill/>
          </a:ln>
        </p:spPr>
      </p:pic>
      <p:sp>
        <p:nvSpPr>
          <p:cNvPr id="177" name="Google Shape;177;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
          <p:cNvSpPr txBox="1">
            <a:spLocks noGrp="1"/>
          </p:cNvSpPr>
          <p:nvPr>
            <p:ph type="title"/>
          </p:nvPr>
        </p:nvSpPr>
        <p:spPr>
          <a:xfrm>
            <a:off x="139840" y="26090"/>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79" name="Google Shape;179;p5"/>
          <p:cNvSpPr/>
          <p:nvPr/>
        </p:nvSpPr>
        <p:spPr>
          <a:xfrm>
            <a:off x="755078" y="1076667"/>
            <a:ext cx="5238113" cy="2360067"/>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5"/>
          <p:cNvSpPr txBox="1"/>
          <p:nvPr/>
        </p:nvSpPr>
        <p:spPr>
          <a:xfrm>
            <a:off x="760938" y="1471890"/>
            <a:ext cx="5227512"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What are the benefits of community engagement?</a:t>
            </a:r>
            <a:endParaRPr sz="1400" b="0" i="0" u="none" strike="noStrike" cap="none">
              <a:solidFill>
                <a:schemeClr val="lt1"/>
              </a:solidFill>
              <a:latin typeface="Arial"/>
              <a:ea typeface="Arial"/>
              <a:cs typeface="Arial"/>
              <a:sym typeface="Arial"/>
            </a:endParaRPr>
          </a:p>
        </p:txBody>
      </p:sp>
      <p:sp>
        <p:nvSpPr>
          <p:cNvPr id="181" name="Google Shape;181;p5"/>
          <p:cNvSpPr/>
          <p:nvPr/>
        </p:nvSpPr>
        <p:spPr>
          <a:xfrm>
            <a:off x="6174253" y="1076667"/>
            <a:ext cx="5238113" cy="2360066"/>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5"/>
          <p:cNvSpPr txBox="1"/>
          <p:nvPr/>
        </p:nvSpPr>
        <p:spPr>
          <a:xfrm>
            <a:off x="6151135" y="1471890"/>
            <a:ext cx="523811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How can I maximize the impact of my engagement efforts?</a:t>
            </a:r>
            <a:endParaRPr sz="1400" b="0" i="0" u="none" strike="noStrike" cap="none">
              <a:solidFill>
                <a:schemeClr val="lt1"/>
              </a:solidFill>
              <a:latin typeface="Arial"/>
              <a:ea typeface="Arial"/>
              <a:cs typeface="Arial"/>
              <a:sym typeface="Arial"/>
            </a:endParaRPr>
          </a:p>
        </p:txBody>
      </p:sp>
      <p:sp>
        <p:nvSpPr>
          <p:cNvPr id="183" name="Google Shape;183;p5"/>
          <p:cNvSpPr/>
          <p:nvPr/>
        </p:nvSpPr>
        <p:spPr>
          <a:xfrm>
            <a:off x="3234759"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grpSp>
        <p:nvGrpSpPr>
          <p:cNvPr id="184" name="Google Shape;184;p5"/>
          <p:cNvGrpSpPr/>
          <p:nvPr/>
        </p:nvGrpSpPr>
        <p:grpSpPr>
          <a:xfrm>
            <a:off x="2" y="6274578"/>
            <a:ext cx="3458283" cy="369332"/>
            <a:chOff x="1" y="6258465"/>
            <a:chExt cx="2357272" cy="369332"/>
          </a:xfrm>
        </p:grpSpPr>
        <p:sp>
          <p:nvSpPr>
            <p:cNvPr id="185" name="Google Shape;185;p5"/>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5"/>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187" name="Google Shape;187;p5"/>
          <p:cNvSpPr/>
          <p:nvPr/>
        </p:nvSpPr>
        <p:spPr>
          <a:xfrm>
            <a:off x="3361207" y="3643114"/>
            <a:ext cx="5238113" cy="2360067"/>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5"/>
          <p:cNvSpPr txBox="1"/>
          <p:nvPr/>
        </p:nvSpPr>
        <p:spPr>
          <a:xfrm>
            <a:off x="3361207" y="4286196"/>
            <a:ext cx="522751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How do I build support for clean water work?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6"/>
          <p:cNvSpPr txBox="1"/>
          <p:nvPr/>
        </p:nvSpPr>
        <p:spPr>
          <a:xfrm>
            <a:off x="396226" y="1967062"/>
            <a:ext cx="5473205"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458A50"/>
                </a:solidFill>
                <a:latin typeface="Arial"/>
                <a:ea typeface="Arial"/>
                <a:cs typeface="Arial"/>
                <a:sym typeface="Arial"/>
              </a:rPr>
              <a:t>Benefits of Engaging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2"/>
                </a:solidFill>
                <a:latin typeface="Century Gothic"/>
                <a:ea typeface="Century Gothic"/>
                <a:cs typeface="Century Gothic"/>
                <a:sym typeface="Century Gothic"/>
              </a:rPr>
              <a:t>Engaging your community takes work. Is it really worth your time and effort? (Hint: yes!)</a:t>
            </a:r>
            <a:endParaRPr sz="1400" b="0" i="0" u="none" strike="noStrike" cap="none" dirty="0">
              <a:solidFill>
                <a:srgbClr val="000000"/>
              </a:solidFill>
              <a:latin typeface="Arial"/>
              <a:ea typeface="Arial"/>
              <a:cs typeface="Arial"/>
              <a:sym typeface="Arial"/>
            </a:endParaRPr>
          </a:p>
        </p:txBody>
      </p:sp>
      <p:pic>
        <p:nvPicPr>
          <p:cNvPr id="195" name="Google Shape;195;p6"/>
          <p:cNvPicPr preferRelativeResize="0"/>
          <p:nvPr/>
        </p:nvPicPr>
        <p:blipFill rotWithShape="1">
          <a:blip r:embed="rId3">
            <a:alphaModFix/>
          </a:blip>
          <a:srcRect l="4415" r="25600"/>
          <a:stretch/>
        </p:blipFill>
        <p:spPr>
          <a:xfrm>
            <a:off x="5445250" y="0"/>
            <a:ext cx="7267948" cy="6858000"/>
          </a:xfrm>
          <a:prstGeom prst="rect">
            <a:avLst/>
          </a:prstGeom>
          <a:noFill/>
          <a:ln>
            <a:noFill/>
          </a:ln>
        </p:spPr>
      </p:pic>
      <p:sp>
        <p:nvSpPr>
          <p:cNvPr id="3" name="Google Shape;199;g1ab82c3190e_0_1">
            <a:extLst>
              <a:ext uri="{FF2B5EF4-FFF2-40B4-BE49-F238E27FC236}">
                <a16:creationId xmlns:a16="http://schemas.microsoft.com/office/drawing/2014/main" id="{7AF5DE28-30D8-8565-9CF5-068BA1329FDD}"/>
              </a:ext>
            </a:extLst>
          </p:cNvPr>
          <p:cNvSpPr/>
          <p:nvPr/>
        </p:nvSpPr>
        <p:spPr>
          <a:xfrm>
            <a:off x="7234964" y="6342434"/>
            <a:ext cx="4957036" cy="515566"/>
          </a:xfrm>
          <a:prstGeom prst="rect">
            <a:avLst/>
          </a:prstGeom>
          <a:solidFill>
            <a:srgbClr val="D9E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000" dirty="0">
                <a:solidFill>
                  <a:schemeClr val="tx1"/>
                </a:solidFill>
                <a:latin typeface="Century Gothic" panose="020B0502020202020204" pitchFamily="34" charset="0"/>
              </a:rPr>
              <a:t>Photo of Dr. Boyd, Director of the Chesapeake Bay Program, engaging with people at the National Fish and Wildlife Foundation watershed restoration event at Truxtun Park in Annapolis, Maryland in 2022.</a:t>
            </a:r>
            <a:endParaRPr sz="1000" b="0" i="0" u="none" strike="noStrike" cap="none" dirty="0">
              <a:solidFill>
                <a:schemeClr val="tx1"/>
              </a:solidFill>
              <a:latin typeface="Century Gothic" panose="020B050202020202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40"/>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Return on Investment</a:t>
            </a:r>
            <a:endParaRPr/>
          </a:p>
        </p:txBody>
      </p:sp>
      <p:sp>
        <p:nvSpPr>
          <p:cNvPr id="203" name="Google Shape;203;p40"/>
          <p:cNvSpPr txBox="1">
            <a:spLocks noGrp="1"/>
          </p:cNvSpPr>
          <p:nvPr>
            <p:ph type="body" idx="1"/>
          </p:nvPr>
        </p:nvSpPr>
        <p:spPr>
          <a:xfrm>
            <a:off x="272193" y="757780"/>
            <a:ext cx="7831284"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How much time and money does your community spend on sustainability efforts like picking up trash, planting trees, or creating green infrastructure?</a:t>
            </a:r>
            <a:endParaRPr/>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r>
              <a:rPr lang="en-US" sz="1800">
                <a:solidFill>
                  <a:schemeClr val="dk1"/>
                </a:solidFill>
              </a:rPr>
              <a:t>If your community is engaged in the effort from the beginning, they will feel ownership over the project and are more likely to volunteer and protect the effort. Having the community invested in the continuation of a sustainability effort increases the return on your investment and dissuades bad actors from vandalizing or otherwise harming new projects.</a:t>
            </a:r>
            <a:endParaRPr sz="1800">
              <a:solidFill>
                <a:schemeClr val="dk1"/>
              </a:solidFill>
            </a:endParaRPr>
          </a:p>
        </p:txBody>
      </p:sp>
      <p:sp>
        <p:nvSpPr>
          <p:cNvPr id="204" name="Google Shape;204;p40"/>
          <p:cNvSpPr/>
          <p:nvPr/>
        </p:nvSpPr>
        <p:spPr>
          <a:xfrm>
            <a:off x="3234759" y="6285679"/>
            <a:ext cx="157463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205" name="Google Shape;205;p40"/>
          <p:cNvGrpSpPr/>
          <p:nvPr/>
        </p:nvGrpSpPr>
        <p:grpSpPr>
          <a:xfrm>
            <a:off x="2" y="6274578"/>
            <a:ext cx="3458283" cy="369332"/>
            <a:chOff x="1" y="6258465"/>
            <a:chExt cx="2357272" cy="369332"/>
          </a:xfrm>
        </p:grpSpPr>
        <p:sp>
          <p:nvSpPr>
            <p:cNvPr id="206" name="Google Shape;206;p40"/>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40"/>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sp>
        <p:nvSpPr>
          <p:cNvPr id="208" name="Google Shape;208;p40"/>
          <p:cNvSpPr txBox="1"/>
          <p:nvPr/>
        </p:nvSpPr>
        <p:spPr>
          <a:xfrm>
            <a:off x="2642277" y="2632997"/>
            <a:ext cx="309111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$146.6 billion</a:t>
            </a:r>
            <a:endParaRPr sz="3600" b="0" i="0" u="none" strike="noStrike" cap="none">
              <a:solidFill>
                <a:srgbClr val="000000"/>
              </a:solidFill>
              <a:latin typeface="Arial"/>
              <a:ea typeface="Arial"/>
              <a:cs typeface="Arial"/>
              <a:sym typeface="Arial"/>
            </a:endParaRPr>
          </a:p>
        </p:txBody>
      </p:sp>
      <p:sp>
        <p:nvSpPr>
          <p:cNvPr id="209" name="Google Shape;209;p40"/>
          <p:cNvSpPr/>
          <p:nvPr/>
        </p:nvSpPr>
        <p:spPr>
          <a:xfrm>
            <a:off x="2163473" y="2306740"/>
            <a:ext cx="404872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Local governments in the US spent </a:t>
            </a:r>
            <a:endParaRPr sz="1800" b="0" i="0" u="none" strike="noStrike" cap="none">
              <a:solidFill>
                <a:schemeClr val="dk1"/>
              </a:solidFill>
              <a:latin typeface="Calibri"/>
              <a:ea typeface="Calibri"/>
              <a:cs typeface="Calibri"/>
              <a:sym typeface="Calibri"/>
            </a:endParaRPr>
          </a:p>
        </p:txBody>
      </p:sp>
      <p:sp>
        <p:nvSpPr>
          <p:cNvPr id="210" name="Google Shape;210;p40"/>
          <p:cNvSpPr/>
          <p:nvPr/>
        </p:nvSpPr>
        <p:spPr>
          <a:xfrm>
            <a:off x="1886501" y="3239820"/>
            <a:ext cx="460266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on protecting the environment in 2020.</a:t>
            </a:r>
            <a:endParaRPr sz="1800" b="0" i="0" u="none" strike="noStrike" cap="none">
              <a:solidFill>
                <a:schemeClr val="dk1"/>
              </a:solidFill>
              <a:latin typeface="Calibri"/>
              <a:ea typeface="Calibri"/>
              <a:cs typeface="Calibri"/>
              <a:sym typeface="Calibri"/>
            </a:endParaRPr>
          </a:p>
        </p:txBody>
      </p:sp>
      <p:pic>
        <p:nvPicPr>
          <p:cNvPr id="211" name="Google Shape;211;p40" descr="A picture containing grass, person, outdoor, field&#10;&#10;Description automatically generated"/>
          <p:cNvPicPr preferRelativeResize="0"/>
          <p:nvPr/>
        </p:nvPicPr>
        <p:blipFill rotWithShape="1">
          <a:blip r:embed="rId3">
            <a:alphaModFix/>
          </a:blip>
          <a:srcRect l="43876" r="18563" b="1136"/>
          <a:stretch/>
        </p:blipFill>
        <p:spPr>
          <a:xfrm>
            <a:off x="8280883" y="0"/>
            <a:ext cx="3911117" cy="6858000"/>
          </a:xfrm>
          <a:prstGeom prst="rect">
            <a:avLst/>
          </a:prstGeom>
          <a:noFill/>
          <a:ln>
            <a:noFill/>
          </a:ln>
        </p:spPr>
      </p:pic>
      <p:pic>
        <p:nvPicPr>
          <p:cNvPr id="212" name="Google Shape;212;p40"/>
          <p:cNvPicPr preferRelativeResize="0"/>
          <p:nvPr/>
        </p:nvPicPr>
        <p:blipFill rotWithShape="1">
          <a:blip r:embed="rId4">
            <a:alphaModFix/>
          </a:blip>
          <a:srcRect/>
          <a:stretch/>
        </p:blipFill>
        <p:spPr>
          <a:xfrm>
            <a:off x="950496" y="2496131"/>
            <a:ext cx="914400" cy="9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14"/>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Capacity Building</a:t>
            </a:r>
            <a:endParaRPr/>
          </a:p>
        </p:txBody>
      </p:sp>
      <p:sp>
        <p:nvSpPr>
          <p:cNvPr id="220" name="Google Shape;220;p14"/>
          <p:cNvSpPr txBox="1">
            <a:spLocks noGrp="1"/>
          </p:cNvSpPr>
          <p:nvPr>
            <p:ph type="body" idx="1"/>
          </p:nvPr>
        </p:nvSpPr>
        <p:spPr>
          <a:xfrm>
            <a:off x="272192" y="757780"/>
            <a:ext cx="11680253"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More community involvement means more pooled resources from volunteers and </a:t>
            </a:r>
            <a:endParaRPr sz="2000">
              <a:solidFill>
                <a:srgbClr val="448A50"/>
              </a:solidFill>
            </a:endParaRPr>
          </a:p>
          <a:p>
            <a:pPr marL="0" lvl="0" indent="0" algn="l" rtl="0">
              <a:lnSpc>
                <a:spcPct val="120000"/>
              </a:lnSpc>
              <a:spcBef>
                <a:spcPts val="0"/>
              </a:spcBef>
              <a:spcAft>
                <a:spcPts val="0"/>
              </a:spcAft>
              <a:buClr>
                <a:srgbClr val="458A50"/>
              </a:buClr>
              <a:buSzPts val="1800"/>
              <a:buNone/>
            </a:pPr>
            <a:r>
              <a:rPr lang="en-US" sz="2000">
                <a:solidFill>
                  <a:srgbClr val="448A50"/>
                </a:solidFill>
              </a:rPr>
              <a:t>community partners.</a:t>
            </a:r>
            <a:endParaRPr/>
          </a:p>
          <a:p>
            <a:pPr marL="0" lvl="0" indent="0" algn="l" rtl="0">
              <a:lnSpc>
                <a:spcPct val="120000"/>
              </a:lnSpc>
              <a:spcBef>
                <a:spcPts val="0"/>
              </a:spcBef>
              <a:spcAft>
                <a:spcPts val="0"/>
              </a:spcAft>
              <a:buClr>
                <a:srgbClr val="458A50"/>
              </a:buClr>
              <a:buSzPts val="1800"/>
              <a:buNone/>
            </a:pPr>
            <a:endParaRPr sz="2000">
              <a:solidFill>
                <a:srgbClr val="448A50"/>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Local government staff time is limited. Having community members volunteer or connecting with community partners that can mobilize their own networks can expand your geographical reach, access to equipment, and capacity. Community engagement helps you make connections, identify shared needs, and plan strategically to be as efficient as possible.</a:t>
            </a:r>
            <a:endParaRPr sz="1800">
              <a:solidFill>
                <a:schemeClr val="dk1"/>
              </a:solidFill>
            </a:endParaRPr>
          </a:p>
        </p:txBody>
      </p:sp>
      <p:sp>
        <p:nvSpPr>
          <p:cNvPr id="221" name="Google Shape;221;p14"/>
          <p:cNvSpPr/>
          <p:nvPr/>
        </p:nvSpPr>
        <p:spPr>
          <a:xfrm>
            <a:off x="3234759" y="6285679"/>
            <a:ext cx="157463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222" name="Google Shape;222;p14"/>
          <p:cNvGrpSpPr/>
          <p:nvPr/>
        </p:nvGrpSpPr>
        <p:grpSpPr>
          <a:xfrm>
            <a:off x="2" y="6274578"/>
            <a:ext cx="3458283" cy="369332"/>
            <a:chOff x="1" y="6258465"/>
            <a:chExt cx="2357272" cy="369332"/>
          </a:xfrm>
        </p:grpSpPr>
        <p:sp>
          <p:nvSpPr>
            <p:cNvPr id="223" name="Google Shape;223;p14"/>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p14"/>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Community Engagement</a:t>
              </a:r>
              <a:endParaRPr sz="1400" b="0" i="0" u="none" strike="noStrike" cap="none">
                <a:solidFill>
                  <a:srgbClr val="000000"/>
                </a:solidFill>
                <a:latin typeface="Arial"/>
                <a:ea typeface="Arial"/>
                <a:cs typeface="Arial"/>
                <a:sym typeface="Arial"/>
              </a:endParaRPr>
            </a:p>
          </p:txBody>
        </p:sp>
      </p:grpSp>
      <p:grpSp>
        <p:nvGrpSpPr>
          <p:cNvPr id="226" name="Google Shape;226;p14"/>
          <p:cNvGrpSpPr/>
          <p:nvPr/>
        </p:nvGrpSpPr>
        <p:grpSpPr>
          <a:xfrm>
            <a:off x="1" y="3682707"/>
            <a:ext cx="11919807" cy="2585283"/>
            <a:chOff x="0" y="3096433"/>
            <a:chExt cx="11919807" cy="2585283"/>
          </a:xfrm>
        </p:grpSpPr>
        <p:sp>
          <p:nvSpPr>
            <p:cNvPr id="227" name="Google Shape;227;p14"/>
            <p:cNvSpPr/>
            <p:nvPr/>
          </p:nvSpPr>
          <p:spPr>
            <a:xfrm>
              <a:off x="0" y="3096433"/>
              <a:ext cx="3386667" cy="45895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Finger Lakes, NY</a:t>
              </a:r>
              <a:endParaRPr sz="1400" b="0" i="0" u="none" strike="noStrike" cap="none">
                <a:solidFill>
                  <a:srgbClr val="000000"/>
                </a:solidFill>
                <a:latin typeface="Arial"/>
                <a:ea typeface="Arial"/>
                <a:cs typeface="Arial"/>
                <a:sym typeface="Arial"/>
              </a:endParaRPr>
            </a:p>
          </p:txBody>
        </p:sp>
        <p:sp>
          <p:nvSpPr>
            <p:cNvPr id="228" name="Google Shape;228;p14"/>
            <p:cNvSpPr txBox="1"/>
            <p:nvPr/>
          </p:nvSpPr>
          <p:spPr>
            <a:xfrm>
              <a:off x="3518607" y="3096433"/>
              <a:ext cx="840120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The </a:t>
              </a:r>
              <a:r>
                <a:rPr lang="en-US" sz="1800" b="0" i="0" u="sng" strike="noStrike" cap="none"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Finger Lakes Partnership for Regional Invasive Species Management (PRISM)</a:t>
              </a:r>
              <a:r>
                <a:rPr lang="en-US" sz="1800" b="0" i="0" u="none" strike="noStrike" cap="none" dirty="0">
                  <a:solidFill>
                    <a:schemeClr val="dk1"/>
                  </a:solidFill>
                  <a:latin typeface="Century Gothic"/>
                  <a:ea typeface="Century Gothic"/>
                  <a:cs typeface="Century Gothic"/>
                  <a:sym typeface="Century Gothic"/>
                </a:rPr>
                <a:t> includes </a:t>
              </a:r>
              <a:r>
                <a:rPr lang="en-US" sz="1800" b="0" i="0" u="none" strike="noStrike" cap="none" dirty="0">
                  <a:solidFill>
                    <a:srgbClr val="000000"/>
                  </a:solidFill>
                  <a:latin typeface="Century Gothic"/>
                  <a:ea typeface="Century Gothic"/>
                  <a:cs typeface="Century Gothic"/>
                  <a:sym typeface="Century Gothic"/>
                </a:rPr>
                <a:t>government, academic, and nonprofit collaborators. The partnership recruits and trains volunteers to monitor, report, and remove invasive species that can damage crops and forests, cause stormwater drainage problems, and decrease recreation value and quality of life in their community.</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entury Gothic"/>
                  <a:ea typeface="Century Gothic"/>
                  <a:cs typeface="Century Gothic"/>
                  <a:sym typeface="Century Gothic"/>
                </a:rPr>
                <a:t>The volunteers reduce the amount of time and energy that local government staff spend on tackling local invasive species.</a:t>
              </a:r>
              <a:endParaRPr sz="1800" b="0" i="0" u="none" strike="noStrike" cap="none" dirty="0">
                <a:solidFill>
                  <a:srgbClr val="000000"/>
                </a:solidFill>
                <a:latin typeface="Century Gothic"/>
                <a:ea typeface="Century Gothic"/>
                <a:cs typeface="Century Gothic"/>
                <a:sym typeface="Century Gothic"/>
              </a:endParaRPr>
            </a:p>
          </p:txBody>
        </p:sp>
      </p:grpSp>
      <p:pic>
        <p:nvPicPr>
          <p:cNvPr id="229" name="Google Shape;229;p14"/>
          <p:cNvPicPr preferRelativeResize="0"/>
          <p:nvPr/>
        </p:nvPicPr>
        <p:blipFill rotWithShape="1">
          <a:blip r:embed="rId4">
            <a:alphaModFix/>
          </a:blip>
          <a:srcRect/>
          <a:stretch/>
        </p:blipFill>
        <p:spPr>
          <a:xfrm>
            <a:off x="11277600" y="0"/>
            <a:ext cx="914400" cy="914400"/>
          </a:xfrm>
          <a:prstGeom prst="rect">
            <a:avLst/>
          </a:prstGeom>
          <a:noFill/>
          <a:ln>
            <a:noFill/>
          </a:ln>
        </p:spPr>
      </p:pic>
      <p:pic>
        <p:nvPicPr>
          <p:cNvPr id="230" name="Google Shape;230;p14"/>
          <p:cNvPicPr preferRelativeResize="0"/>
          <p:nvPr/>
        </p:nvPicPr>
        <p:blipFill rotWithShape="1">
          <a:blip r:embed="rId5">
            <a:alphaModFix/>
          </a:blip>
          <a:srcRect/>
          <a:stretch/>
        </p:blipFill>
        <p:spPr>
          <a:xfrm>
            <a:off x="11255048" y="5921050"/>
            <a:ext cx="936950" cy="936950"/>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8965F7ED-6C1A-6C76-9FA2-50211A9B15BE}"/>
              </a:ext>
            </a:extLst>
          </p:cNvPr>
          <p:cNvPicPr>
            <a:picLocks noChangeAspect="1"/>
          </p:cNvPicPr>
          <p:nvPr/>
        </p:nvPicPr>
        <p:blipFill>
          <a:blip r:embed="rId6"/>
          <a:stretch>
            <a:fillRect/>
          </a:stretch>
        </p:blipFill>
        <p:spPr>
          <a:xfrm>
            <a:off x="561153" y="4152758"/>
            <a:ext cx="2264362" cy="2099080"/>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3818</Words>
  <Application>Microsoft Macintosh PowerPoint</Application>
  <PresentationFormat>Widescreen</PresentationFormat>
  <Paragraphs>366</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Impact</vt:lpstr>
      <vt:lpstr>Century Gothic</vt:lpstr>
      <vt:lpstr>Calibri</vt:lpstr>
      <vt:lpstr>Montserrat</vt:lpstr>
      <vt:lpstr>Roboto</vt:lpstr>
      <vt:lpstr>Office Theme</vt:lpstr>
      <vt:lpstr>PowerPoint Presentation</vt:lpstr>
      <vt:lpstr>Table of Contents</vt:lpstr>
      <vt:lpstr>A Guide For Local Governments</vt:lpstr>
      <vt:lpstr>A Guide For Local Governments</vt:lpstr>
      <vt:lpstr>Laying Foundations</vt:lpstr>
      <vt:lpstr>What You’ll Learn</vt:lpstr>
      <vt:lpstr>PowerPoint Presentation</vt:lpstr>
      <vt:lpstr>Return on Investment</vt:lpstr>
      <vt:lpstr>Capacity Building</vt:lpstr>
      <vt:lpstr>Building Trust</vt:lpstr>
      <vt:lpstr>Understanding</vt:lpstr>
      <vt:lpstr>PowerPoint Presentation</vt:lpstr>
      <vt:lpstr>The Spectrum of Involvement</vt:lpstr>
      <vt:lpstr>Desired Outcomes</vt:lpstr>
      <vt:lpstr>Framing Sustainability</vt:lpstr>
      <vt:lpstr>Navigating Pushback</vt:lpstr>
      <vt:lpstr>PowerPoint Presentation</vt:lpstr>
      <vt:lpstr>Understanding Needs and Perceptions</vt:lpstr>
      <vt:lpstr>Build Relationships</vt:lpstr>
      <vt:lpstr>Understanding Needs and Perceptions</vt:lpstr>
      <vt:lpstr>Understanding Needs and Perceptions</vt:lpstr>
      <vt:lpstr>Understanding Needs and Perceptions</vt:lpstr>
      <vt:lpstr>Understanding Needs and Perceptions</vt:lpstr>
      <vt:lpstr>What You Can Do</vt:lpstr>
      <vt:lpstr>To Learn More</vt:lpstr>
      <vt:lpstr>To Learn More</vt:lpstr>
      <vt:lpstr>Images and 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Jasinski</dc:creator>
  <cp:lastModifiedBy>Macon Thompson</cp:lastModifiedBy>
  <cp:revision>4</cp:revision>
  <dcterms:created xsi:type="dcterms:W3CDTF">2020-09-04T19:34:10Z</dcterms:created>
  <dcterms:modified xsi:type="dcterms:W3CDTF">2023-09-26T20:11:07Z</dcterms:modified>
</cp:coreProperties>
</file>