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Impact" panose="020B0806030902050204" pitchFamily="34" charset="0"/>
      <p:regular r:id="rId41"/>
    </p:embeddedFont>
    <p:embeddedFont>
      <p:font typeface="Montserrat" pitchFamily="2" charset="77"/>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tAUbmU7/n+CAI8bKYZdAswTHX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07" d="100"/>
          <a:sy n="107"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laurenhuey/Downloads/time-series-US-1980-2022.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'time-series-US-1980-2022'!$A$4:$A$45</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'time-series-US-1980-2022'!$BG$4:$BG$45</c:f>
              <c:numCache>
                <c:formatCode>General</c:formatCode>
                <c:ptCount val="42"/>
                <c:pt idx="0">
                  <c:v>42.4</c:v>
                </c:pt>
                <c:pt idx="1">
                  <c:v>3.2</c:v>
                </c:pt>
                <c:pt idx="2">
                  <c:v>5.0999999999999996</c:v>
                </c:pt>
                <c:pt idx="3">
                  <c:v>32.799999999999997</c:v>
                </c:pt>
                <c:pt idx="4">
                  <c:v>3</c:v>
                </c:pt>
                <c:pt idx="5">
                  <c:v>20.8</c:v>
                </c:pt>
                <c:pt idx="6">
                  <c:v>6.2</c:v>
                </c:pt>
                <c:pt idx="7">
                  <c:v>0</c:v>
                </c:pt>
                <c:pt idx="8">
                  <c:v>50.6</c:v>
                </c:pt>
                <c:pt idx="9">
                  <c:v>37.4</c:v>
                </c:pt>
                <c:pt idx="10">
                  <c:v>13.5</c:v>
                </c:pt>
                <c:pt idx="11">
                  <c:v>18.100000000000001</c:v>
                </c:pt>
                <c:pt idx="12">
                  <c:v>74.099999999999994</c:v>
                </c:pt>
                <c:pt idx="13">
                  <c:v>61</c:v>
                </c:pt>
                <c:pt idx="14">
                  <c:v>15.5</c:v>
                </c:pt>
                <c:pt idx="15">
                  <c:v>32.9</c:v>
                </c:pt>
                <c:pt idx="16">
                  <c:v>20.3</c:v>
                </c:pt>
                <c:pt idx="17">
                  <c:v>14.1</c:v>
                </c:pt>
                <c:pt idx="18">
                  <c:v>35.6</c:v>
                </c:pt>
                <c:pt idx="19">
                  <c:v>22.6</c:v>
                </c:pt>
                <c:pt idx="20">
                  <c:v>14.3</c:v>
                </c:pt>
                <c:pt idx="21">
                  <c:v>20.2</c:v>
                </c:pt>
                <c:pt idx="22">
                  <c:v>25.3</c:v>
                </c:pt>
                <c:pt idx="23">
                  <c:v>35.700000000000003</c:v>
                </c:pt>
                <c:pt idx="24">
                  <c:v>85.5</c:v>
                </c:pt>
                <c:pt idx="25">
                  <c:v>248.7</c:v>
                </c:pt>
                <c:pt idx="26">
                  <c:v>23.4</c:v>
                </c:pt>
                <c:pt idx="27">
                  <c:v>17.3</c:v>
                </c:pt>
                <c:pt idx="28">
                  <c:v>87.3</c:v>
                </c:pt>
                <c:pt idx="29">
                  <c:v>18.399999999999999</c:v>
                </c:pt>
                <c:pt idx="30">
                  <c:v>18.8</c:v>
                </c:pt>
                <c:pt idx="31">
                  <c:v>90.7</c:v>
                </c:pt>
                <c:pt idx="32">
                  <c:v>147.1</c:v>
                </c:pt>
                <c:pt idx="33">
                  <c:v>30</c:v>
                </c:pt>
                <c:pt idx="34">
                  <c:v>22.6</c:v>
                </c:pt>
                <c:pt idx="35">
                  <c:v>28.7</c:v>
                </c:pt>
                <c:pt idx="36">
                  <c:v>56.6</c:v>
                </c:pt>
                <c:pt idx="37">
                  <c:v>366.7</c:v>
                </c:pt>
                <c:pt idx="38">
                  <c:v>106.5</c:v>
                </c:pt>
                <c:pt idx="39">
                  <c:v>51.1</c:v>
                </c:pt>
                <c:pt idx="40">
                  <c:v>111.5</c:v>
                </c:pt>
                <c:pt idx="41">
                  <c:v>152.6</c:v>
                </c:pt>
              </c:numCache>
            </c:numRef>
          </c:val>
          <c:extLst>
            <c:ext xmlns:c16="http://schemas.microsoft.com/office/drawing/2014/chart" uri="{C3380CC4-5D6E-409C-BE32-E72D297353CC}">
              <c16:uniqueId val="{00000000-C746-C14B-9ACF-8B04982440C0}"/>
            </c:ext>
          </c:extLst>
        </c:ser>
        <c:dLbls>
          <c:showLegendKey val="0"/>
          <c:showVal val="0"/>
          <c:showCatName val="0"/>
          <c:showSerName val="0"/>
          <c:showPercent val="0"/>
          <c:showBubbleSize val="0"/>
        </c:dLbls>
        <c:gapWidth val="23"/>
        <c:axId val="2008517376"/>
        <c:axId val="2009040768"/>
      </c:barChart>
      <c:catAx>
        <c:axId val="200851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09040768"/>
        <c:crosses val="autoZero"/>
        <c:auto val="1"/>
        <c:lblAlgn val="ctr"/>
        <c:lblOffset val="100"/>
        <c:tickLblSkip val="5"/>
        <c:tickMarkSkip val="5"/>
        <c:noMultiLvlLbl val="0"/>
      </c:catAx>
      <c:valAx>
        <c:axId val="2009040768"/>
        <c:scaling>
          <c:orientation val="minMax"/>
          <c:max val="35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08517376"/>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S. Droter/Chesapeake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https://www.chesapeakebay.net/channel_files/40324/memo_3_summary_of_climate_projections_review_draft_9.4.20.pdf</a:t>
            </a:r>
            <a:endParaRPr/>
          </a:p>
        </p:txBody>
      </p:sp>
      <p:sp>
        <p:nvSpPr>
          <p:cNvPr id="261" name="Google Shape;26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S. Droter/Chesapeake Bay Program</a:t>
            </a:r>
            <a:endParaRPr/>
          </a:p>
        </p:txBody>
      </p:sp>
      <p:sp>
        <p:nvSpPr>
          <p:cNvPr id="298" name="Google Shape;2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https://www.drought.gov/location/Rehobeth%2C%20Maryland</a:t>
            </a:r>
            <a:endParaRPr/>
          </a:p>
        </p:txBody>
      </p:sp>
      <p:sp>
        <p:nvSpPr>
          <p:cNvPr id="305" name="Google Shape;30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Parson/Chesapeake Bay Program and NASA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https://earthobservatory.nasa.gov/images/51670/fire-in-great-dismal-swamp-virginia</a:t>
            </a:r>
            <a:endParaRPr/>
          </a:p>
          <a:p>
            <a:pPr marL="0" lvl="0" indent="0" algn="l" rtl="0">
              <a:lnSpc>
                <a:spcPct val="100000"/>
              </a:lnSpc>
              <a:spcBef>
                <a:spcPts val="0"/>
              </a:spcBef>
              <a:spcAft>
                <a:spcPts val="0"/>
              </a:spcAft>
              <a:buSzPts val="1400"/>
              <a:buNone/>
            </a:pPr>
            <a:r>
              <a:rPr lang="en-US"/>
              <a:t>https://www.pilotonline.com/news/environment/article_6004928d-ad61-55fb-8bef-1134b03e680e.html</a:t>
            </a:r>
            <a:endParaRPr/>
          </a:p>
        </p:txBody>
      </p:sp>
      <p:sp>
        <p:nvSpPr>
          <p:cNvPr id="328" name="Google Shape;32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 </a:t>
            </a:r>
            <a:endParaRPr/>
          </a:p>
        </p:txBody>
      </p:sp>
      <p:sp>
        <p:nvSpPr>
          <p:cNvPr id="354" name="Google Shape;35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M. Land/Chesapeake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https://www.forbes.com/advisor/homeowners-insurance/flood-insurance-cost/</a:t>
            </a:r>
            <a:endParaRPr/>
          </a:p>
          <a:p>
            <a:pPr marL="0" lvl="0" indent="0" algn="l" rtl="0">
              <a:lnSpc>
                <a:spcPct val="100000"/>
              </a:lnSpc>
              <a:spcBef>
                <a:spcPts val="0"/>
              </a:spcBef>
              <a:spcAft>
                <a:spcPts val="0"/>
              </a:spcAft>
              <a:buSzPts val="1400"/>
              <a:buNone/>
            </a:pPr>
            <a:r>
              <a:rPr lang="en-US"/>
              <a:t>https://farm.ewg.org/cropinsurance.php?fips=00000&amp;summpage=IN_TOPSTATES&amp;regionname=theUnitedStates</a:t>
            </a:r>
            <a:endParaRPr/>
          </a:p>
          <a:p>
            <a:pPr marL="0" lvl="0" indent="0" algn="l" rtl="0">
              <a:lnSpc>
                <a:spcPct val="100000"/>
              </a:lnSpc>
              <a:spcBef>
                <a:spcPts val="0"/>
              </a:spcBef>
              <a:spcAft>
                <a:spcPts val="0"/>
              </a:spcAft>
              <a:buSzPts val="1400"/>
              <a:buNone/>
            </a:pPr>
            <a:r>
              <a:rPr lang="en-US"/>
              <a:t>https://ca.water.usgs.gov/projects/USGS-US-domestic-wells.html</a:t>
            </a:r>
            <a:endParaRPr/>
          </a:p>
          <a:p>
            <a:pPr marL="0" lvl="0" indent="0" algn="l" rtl="0">
              <a:lnSpc>
                <a:spcPct val="100000"/>
              </a:lnSpc>
              <a:spcBef>
                <a:spcPts val="0"/>
              </a:spcBef>
              <a:spcAft>
                <a:spcPts val="0"/>
              </a:spcAft>
              <a:buSzPts val="1400"/>
              <a:buNone/>
            </a:pPr>
            <a:r>
              <a:rPr lang="en-US"/>
              <a:t>https://www.fema.gov/sites/default/files/2020-07/fema_nfip_eval-costs-and-consequences.pdf</a:t>
            </a:r>
            <a:endParaRPr/>
          </a:p>
          <a:p>
            <a:pPr marL="0" lvl="0" indent="0" algn="l" rtl="0">
              <a:lnSpc>
                <a:spcPct val="100000"/>
              </a:lnSpc>
              <a:spcBef>
                <a:spcPts val="0"/>
              </a:spcBef>
              <a:spcAft>
                <a:spcPts val="0"/>
              </a:spcAft>
              <a:buSzPts val="1400"/>
              <a:buNone/>
            </a:pPr>
            <a:r>
              <a:rPr lang="en-US"/>
              <a:t>https://www.nrdc.org/experts/joel-scata/flood-insurance-subsidies-must-include-actions-lower-risk</a:t>
            </a:r>
            <a:endParaRPr/>
          </a:p>
          <a:p>
            <a:pPr marL="0" lvl="0" indent="0" algn="l" rtl="0">
              <a:lnSpc>
                <a:spcPct val="100000"/>
              </a:lnSpc>
              <a:spcBef>
                <a:spcPts val="0"/>
              </a:spcBef>
              <a:spcAft>
                <a:spcPts val="0"/>
              </a:spcAft>
              <a:buSzPts val="1400"/>
              <a:buNone/>
            </a:pPr>
            <a:r>
              <a:rPr lang="en-US"/>
              <a:t>https://www.census.gov/data/tables/time-series/demo/popest/2010s-state-total.html#par_textimage_1574439295</a:t>
            </a:r>
            <a:endParaRPr/>
          </a:p>
          <a:p>
            <a:pPr marL="0" lvl="0" indent="0" algn="l" rtl="0">
              <a:lnSpc>
                <a:spcPct val="100000"/>
              </a:lnSpc>
              <a:spcBef>
                <a:spcPts val="0"/>
              </a:spcBef>
              <a:spcAft>
                <a:spcPts val="0"/>
              </a:spcAft>
              <a:buSzPts val="1400"/>
              <a:buNone/>
            </a:pPr>
            <a:endParaRPr/>
          </a:p>
        </p:txBody>
      </p:sp>
      <p:sp>
        <p:nvSpPr>
          <p:cNvPr id="361" name="Google Shape;36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https://www.fema.gov/pdf/nfip/manual201205/content/22_definitions.pdf</a:t>
            </a:r>
            <a:endParaRPr/>
          </a:p>
        </p:txBody>
      </p:sp>
      <p:sp>
        <p:nvSpPr>
          <p:cNvPr id="432" name="Google Shape;43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R. Magnien/NOAA</a:t>
            </a:r>
            <a:endParaRPr/>
          </a:p>
        </p:txBody>
      </p:sp>
      <p:sp>
        <p:nvSpPr>
          <p:cNvPr id="456" name="Google Shape;4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Photo by W. Parson/Chesapeake Bay Program</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https://www.adaptationclearinghouse.org/resources/virginia-beach-public-works-design-standards-manual-sea-level-rise-and-precipitation-adjustments-for-stormwater-management-design.html</a:t>
            </a:r>
            <a:endParaRPr/>
          </a:p>
        </p:txBody>
      </p:sp>
      <p:sp>
        <p:nvSpPr>
          <p:cNvPr id="469" name="Google Shape;46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W. Parson/Chesapeake Bay Program</a:t>
            </a:r>
            <a:endParaRPr/>
          </a:p>
        </p:txBody>
      </p:sp>
      <p:sp>
        <p:nvSpPr>
          <p:cNvPr id="492" name="Google Shape;49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S. Ballard/Chesapeake Bay Program</a:t>
            </a:r>
            <a:endParaRPr/>
          </a:p>
        </p:txBody>
      </p:sp>
      <p:sp>
        <p:nvSpPr>
          <p:cNvPr id="546" name="Google Shape;54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a:t>
            </a:r>
            <a:r>
              <a:rPr lang="en-US" u="none" strike="noStrike">
                <a:solidFill>
                  <a:srgbClr val="000000"/>
                </a:solidFill>
                <a:latin typeface="Century Gothic"/>
                <a:ea typeface="Century Gothic"/>
                <a:cs typeface="Century Gothic"/>
                <a:sym typeface="Century Gothic"/>
              </a:rPr>
              <a:t>G. Dutcher/Delaware County Soil and Water Conservation District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https://coast.noaa.gov/digitalcoast/training/walton-village.html</a:t>
            </a:r>
            <a:endParaRPr/>
          </a:p>
        </p:txBody>
      </p:sp>
      <p:sp>
        <p:nvSpPr>
          <p:cNvPr id="565" name="Google Shape;56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by W. Parson/Chesapeake Bay Program</a:t>
            </a:r>
            <a:endParaRPr/>
          </a:p>
        </p:txBody>
      </p:sp>
      <p:sp>
        <p:nvSpPr>
          <p:cNvPr id="581" name="Google Shape;58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25" name="Google Shape;6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Photo from Lawrence Journal-World/LJWorld.com</a:t>
            </a:r>
            <a:endParaRPr/>
          </a:p>
        </p:txBody>
      </p:sp>
      <p:sp>
        <p:nvSpPr>
          <p:cNvPr id="160" name="Google Shape;16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Parson/Chesapeake Bay Program</a:t>
            </a:r>
            <a:endParaRPr/>
          </a:p>
        </p:txBody>
      </p:sp>
      <p:sp>
        <p:nvSpPr>
          <p:cNvPr id="173" name="Google Shape;17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193" name="Google Shape;19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atin typeface="Montserrat"/>
                <a:ea typeface="Montserrat"/>
                <a:cs typeface="Montserrat"/>
                <a:sym typeface="Montserrat"/>
              </a:defRPr>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8"/>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body" idx="1"/>
          </p:nvPr>
        </p:nvSpPr>
        <p:spPr>
          <a:xfrm rot="5400000">
            <a:off x="3678929" y="-1497908"/>
            <a:ext cx="4834142"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2"/>
        <p:cNvGrpSpPr/>
        <p:nvPr/>
      </p:nvGrpSpPr>
      <p:grpSpPr>
        <a:xfrm>
          <a:off x="0" y="0"/>
          <a:ext cx="0" cy="0"/>
          <a:chOff x="0" y="0"/>
          <a:chExt cx="0" cy="0"/>
        </a:xfrm>
      </p:grpSpPr>
      <p:sp>
        <p:nvSpPr>
          <p:cNvPr id="23" name="Google Shape;23;p30"/>
          <p:cNvSpPr txBox="1">
            <a:spLocks noGrp="1"/>
          </p:cNvSpPr>
          <p:nvPr>
            <p:ph type="body" idx="1"/>
          </p:nvPr>
        </p:nvSpPr>
        <p:spPr>
          <a:xfrm>
            <a:off x="112643" y="1011929"/>
            <a:ext cx="10515600" cy="483414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solidFill>
                  <a:schemeClr val="dk1"/>
                </a:solidFill>
                <a:latin typeface="Century Gothic"/>
                <a:ea typeface="Century Gothic"/>
                <a:cs typeface="Century Gothic"/>
                <a:sym typeface="Century Gothic"/>
              </a:defRPr>
            </a:lvl1pPr>
            <a:lvl2pPr marL="914400" lvl="1" indent="-381000" algn="l">
              <a:lnSpc>
                <a:spcPct val="120000"/>
              </a:lnSpc>
              <a:spcBef>
                <a:spcPts val="500"/>
              </a:spcBef>
              <a:spcAft>
                <a:spcPts val="0"/>
              </a:spcAft>
              <a:buClr>
                <a:schemeClr val="dk1"/>
              </a:buClr>
              <a:buSzPts val="2400"/>
              <a:buChar char="•"/>
              <a:defRPr>
                <a:solidFill>
                  <a:schemeClr val="dk1"/>
                </a:solidFill>
                <a:latin typeface="Century Gothic"/>
                <a:ea typeface="Century Gothic"/>
                <a:cs typeface="Century Gothic"/>
                <a:sym typeface="Century Gothic"/>
              </a:defRPr>
            </a:lvl2pPr>
            <a:lvl3pPr marL="1371600" lvl="2" indent="-355600" algn="l">
              <a:lnSpc>
                <a:spcPct val="120000"/>
              </a:lnSpc>
              <a:spcBef>
                <a:spcPts val="500"/>
              </a:spcBef>
              <a:spcAft>
                <a:spcPts val="0"/>
              </a:spcAft>
              <a:buClr>
                <a:schemeClr val="dk1"/>
              </a:buClr>
              <a:buSzPts val="2000"/>
              <a:buChar char="•"/>
              <a:defRPr>
                <a:solidFill>
                  <a:schemeClr val="dk1"/>
                </a:solidFill>
                <a:latin typeface="Century Gothic"/>
                <a:ea typeface="Century Gothic"/>
                <a:cs typeface="Century Gothic"/>
                <a:sym typeface="Century Gothic"/>
              </a:defRPr>
            </a:lvl3pPr>
            <a:lvl4pPr marL="1828800" lvl="3"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4pPr>
            <a:lvl5pPr marL="2286000" lvl="4"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0"/>
          <p:cNvSpPr txBox="1">
            <a:spLocks noGrp="1"/>
          </p:cNvSpPr>
          <p:nvPr>
            <p:ph type="title"/>
          </p:nvPr>
        </p:nvSpPr>
        <p:spPr>
          <a:xfrm>
            <a:off x="329838" y="0"/>
            <a:ext cx="6375762" cy="864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800"/>
              <a:buFont typeface="Impact"/>
              <a:buNone/>
              <a:defRPr sz="2800" b="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B8B8B"/>
              </a:buClr>
              <a:buSzPts val="2400"/>
              <a:buNone/>
              <a:defRPr sz="2400">
                <a:solidFill>
                  <a:srgbClr val="8B8B8B"/>
                </a:solidFill>
              </a:defRPr>
            </a:lvl1pPr>
            <a:lvl2pPr marL="914400" lvl="1" indent="-228600" algn="l">
              <a:lnSpc>
                <a:spcPct val="120000"/>
              </a:lnSpc>
              <a:spcBef>
                <a:spcPts val="500"/>
              </a:spcBef>
              <a:spcAft>
                <a:spcPts val="0"/>
              </a:spcAft>
              <a:buClr>
                <a:srgbClr val="8B8B8B"/>
              </a:buClr>
              <a:buSzPts val="2000"/>
              <a:buNone/>
              <a:defRPr sz="2000">
                <a:solidFill>
                  <a:srgbClr val="8B8B8B"/>
                </a:solidFill>
              </a:defRPr>
            </a:lvl2pPr>
            <a:lvl3pPr marL="1371600" lvl="2" indent="-228600" algn="l">
              <a:lnSpc>
                <a:spcPct val="120000"/>
              </a:lnSpc>
              <a:spcBef>
                <a:spcPts val="500"/>
              </a:spcBef>
              <a:spcAft>
                <a:spcPts val="0"/>
              </a:spcAft>
              <a:buClr>
                <a:srgbClr val="8B8B8B"/>
              </a:buClr>
              <a:buSzPts val="1800"/>
              <a:buNone/>
              <a:defRPr sz="1800">
                <a:solidFill>
                  <a:srgbClr val="8B8B8B"/>
                </a:solidFill>
              </a:defRPr>
            </a:lvl3pPr>
            <a:lvl4pPr marL="1828800" lvl="3" indent="-228600" algn="l">
              <a:lnSpc>
                <a:spcPct val="120000"/>
              </a:lnSpc>
              <a:spcBef>
                <a:spcPts val="500"/>
              </a:spcBef>
              <a:spcAft>
                <a:spcPts val="0"/>
              </a:spcAft>
              <a:buClr>
                <a:srgbClr val="8B8B8B"/>
              </a:buClr>
              <a:buSzPts val="1600"/>
              <a:buNone/>
              <a:defRPr sz="1600">
                <a:solidFill>
                  <a:srgbClr val="8B8B8B"/>
                </a:solidFill>
              </a:defRPr>
            </a:lvl4pPr>
            <a:lvl5pPr marL="2286000" lvl="4" indent="-228600" algn="l">
              <a:lnSpc>
                <a:spcPct val="12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35" name="Google Shape;3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7"/>
          <p:cNvSpPr>
            <a:spLocks noGrp="1"/>
          </p:cNvSpPr>
          <p:nvPr>
            <p:ph type="pic" idx="2"/>
          </p:nvPr>
        </p:nvSpPr>
        <p:spPr>
          <a:xfrm>
            <a:off x="5183188" y="987425"/>
            <a:ext cx="6172200" cy="4873625"/>
          </a:xfrm>
          <a:prstGeom prst="rect">
            <a:avLst/>
          </a:prstGeom>
          <a:noFill/>
          <a:ln>
            <a:noFill/>
          </a:ln>
        </p:spPr>
      </p:sp>
      <p:sp>
        <p:nvSpPr>
          <p:cNvPr id="69" name="Google Shape;69;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342821"/>
            <a:ext cx="10515600" cy="48341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1000"/>
              </a:spcBef>
              <a:spcAft>
                <a:spcPts val="0"/>
              </a:spcAft>
              <a:buClr>
                <a:schemeClr val="lt1"/>
              </a:buClr>
              <a:buSzPts val="2800"/>
              <a:buFont typeface="Arial"/>
              <a:buChar char="•"/>
              <a:defRPr sz="2800" b="0" i="0" u="none" strike="noStrike" cap="none">
                <a:solidFill>
                  <a:schemeClr val="lt1"/>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8"/>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drought.gov/" TargetMode="External"/><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greenbuildingunited.org/initiatives/green-schools" TargetMode="External"/><Relationship Id="rId13" Type="http://schemas.openxmlformats.org/officeDocument/2006/relationships/image" Target="../media/image40.png"/><Relationship Id="rId18" Type="http://schemas.openxmlformats.org/officeDocument/2006/relationships/image" Target="../media/image3.png"/><Relationship Id="rId3" Type="http://schemas.openxmlformats.org/officeDocument/2006/relationships/image" Target="../media/image35.jpg"/><Relationship Id="rId7" Type="http://schemas.openxmlformats.org/officeDocument/2006/relationships/image" Target="../media/image37.png"/><Relationship Id="rId12" Type="http://schemas.openxmlformats.org/officeDocument/2006/relationships/hyperlink" Target="https://dwr.virginia.gov/education/school-recognition/" TargetMode="External"/><Relationship Id="rId17" Type="http://schemas.openxmlformats.org/officeDocument/2006/relationships/image" Target="../media/image42.png"/><Relationship Id="rId2" Type="http://schemas.openxmlformats.org/officeDocument/2006/relationships/notesSlide" Target="../notesSlides/notesSlide16.xml"/><Relationship Id="rId16" Type="http://schemas.openxmlformats.org/officeDocument/2006/relationships/hyperlink" Target="https://wvde.us/middle-secondary-learning/science/wv-sustainable-schools/#:~:text=The%20West%20Virginia%20Sustainable%20Schools,into%20the%20curriculum%20and%20community." TargetMode="External"/><Relationship Id="rId20"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hyperlink" Target="https://maeoe.org/green-schools-and-green-centers/green-schools-program" TargetMode="External"/><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10" Type="http://schemas.openxmlformats.org/officeDocument/2006/relationships/hyperlink" Target="https://www.dec.ny.gov/education/41746.html" TargetMode="External"/><Relationship Id="rId19" Type="http://schemas.openxmlformats.org/officeDocument/2006/relationships/image" Target="../media/image4.png"/><Relationship Id="rId4" Type="http://schemas.openxmlformats.org/officeDocument/2006/relationships/hyperlink" Target="https://dcps.dc.gov/page/sustainable-dcps-projects-and-initiatives" TargetMode="External"/><Relationship Id="rId9" Type="http://schemas.openxmlformats.org/officeDocument/2006/relationships/image" Target="../media/image38.png"/><Relationship Id="rId14" Type="http://schemas.openxmlformats.org/officeDocument/2006/relationships/hyperlink" Target="https://www.education.pa.gov/Teachers%20-%20Administrators/GreenSchools/Pages/default.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hyperlink" Target="https://midatlantic-idf.rcc-aci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9.jpg"/><Relationship Id="rId7" Type="http://schemas.openxmlformats.org/officeDocument/2006/relationships/hyperlink" Target="https://www.fema.gov/floodplain-management/community-rating-syste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www.naco.org/" TargetMode="External"/><Relationship Id="rId4" Type="http://schemas.openxmlformats.org/officeDocument/2006/relationships/hyperlink" Target="https://www.nlc.or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toolkit.climate.gov/" TargetMode="External"/><Relationship Id="rId3" Type="http://schemas.openxmlformats.org/officeDocument/2006/relationships/image" Target="../media/image61.jpg"/><Relationship Id="rId7" Type="http://schemas.openxmlformats.org/officeDocument/2006/relationships/hyperlink" Target="https://chesapeakestormwater.net/climate-change-and-stormwater-managemen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chesapeakestormwater.net/" TargetMode="External"/><Relationship Id="rId5" Type="http://schemas.openxmlformats.org/officeDocument/2006/relationships/hyperlink" Target="https://chesapeakestormwater.net/resource/webcast-recording-understanding-the-new-chesapeake-bay-climate-change-informed-idf-curves/" TargetMode="External"/><Relationship Id="rId4" Type="http://schemas.openxmlformats.org/officeDocument/2006/relationships/hyperlink" Target="https://midatlantic-idf.rcc-aci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stormwater.allianceforthebay.org/binford" TargetMode="Externa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hyperlink" Target="http://www.chesapeake.org/stac/presentations/280_Resilient%20BMP%20Tools%20and%20Resources%20List%20090517.pdf" TargetMode="External"/><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www.stcplanning.org/document/flood-resilience-strategie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floodcoalition.org/resources/" TargetMode="External"/><Relationship Id="rId3" Type="http://schemas.openxmlformats.org/officeDocument/2006/relationships/hyperlink" Target="https://toolkit.climate.gov/" TargetMode="External"/><Relationship Id="rId7" Type="http://schemas.openxmlformats.org/officeDocument/2006/relationships/hyperlink" Target="https://wetlandswatch.org/adaptation-guide-director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fema.gov/flood-insurance/risk-rating" TargetMode="External"/><Relationship Id="rId5" Type="http://schemas.openxmlformats.org/officeDocument/2006/relationships/hyperlink" Target="https://www.climate.gov/maps-data/data-snapshots" TargetMode="External"/><Relationship Id="rId4" Type="http://schemas.openxmlformats.org/officeDocument/2006/relationships/hyperlink" Target="https://gis.chesapeakebay.net/cbpejscree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limatedata.ca/resource/idf-curves-101/" TargetMode="External"/><Relationship Id="rId3" Type="http://schemas.openxmlformats.org/officeDocument/2006/relationships/hyperlink" Target="https://public.wmo.int/en/about-us/frequently-asked-questions/climate" TargetMode="External"/><Relationship Id="rId7" Type="http://schemas.openxmlformats.org/officeDocument/2006/relationships/hyperlink" Target="https://www.chesapeakebay.net/discover/the_estuary_syste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fema.gov/pdf/nfip/manual201205/content/22_definitions.pdf" TargetMode="External"/><Relationship Id="rId5" Type="http://schemas.openxmlformats.org/officeDocument/2006/relationships/hyperlink" Target="https://www.chesapeakebay.net/news/blog/chesapeake-bay-program-releases-best-management-practice-guide" TargetMode="External"/><Relationship Id="rId4" Type="http://schemas.openxmlformats.org/officeDocument/2006/relationships/hyperlink" Target="https://education.nationalgeographic.org/resource/resource-library-weather" TargetMode="External"/><Relationship Id="rId9" Type="http://schemas.openxmlformats.org/officeDocument/2006/relationships/hyperlink" Target="https://www.chesapeakebay.net/channel_files/24283/0a_climate_6-30-15_ff_formatted_fina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 picture containing tree, floor, outdoor&#10;&#10;Description automatically generated"/>
          <p:cNvPicPr preferRelativeResize="0"/>
          <p:nvPr/>
        </p:nvPicPr>
        <p:blipFill rotWithShape="1">
          <a:blip r:embed="rId3">
            <a:alphaModFix/>
          </a:blip>
          <a:srcRect t="10623" b="4918"/>
          <a:stretch/>
        </p:blipFill>
        <p:spPr>
          <a:xfrm>
            <a:off x="0" y="-1"/>
            <a:ext cx="12192000" cy="6858001"/>
          </a:xfrm>
          <a:prstGeom prst="rect">
            <a:avLst/>
          </a:prstGeom>
          <a:noFill/>
          <a:ln>
            <a:noFill/>
          </a:ln>
        </p:spPr>
      </p:pic>
      <p:sp>
        <p:nvSpPr>
          <p:cNvPr id="91" name="Google Shape;91;p1"/>
          <p:cNvSpPr/>
          <p:nvPr/>
        </p:nvSpPr>
        <p:spPr>
          <a:xfrm>
            <a:off x="0" y="0"/>
            <a:ext cx="12192000" cy="3741426"/>
          </a:xfrm>
          <a:prstGeom prst="rect">
            <a:avLst/>
          </a:prstGeom>
          <a:gradFill>
            <a:gsLst>
              <a:gs pos="0">
                <a:srgbClr val="B4C5C8"/>
              </a:gs>
              <a:gs pos="52999">
                <a:srgbClr val="B4C5C8">
                  <a:alpha val="47843"/>
                </a:srgbClr>
              </a:gs>
              <a:gs pos="100000">
                <a:srgbClr val="B4C5C8">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 name="Google Shape;92;p1"/>
          <p:cNvSpPr/>
          <p:nvPr/>
        </p:nvSpPr>
        <p:spPr>
          <a:xfrm>
            <a:off x="0" y="2183505"/>
            <a:ext cx="1018452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subTitle" idx="1"/>
          </p:nvPr>
        </p:nvSpPr>
        <p:spPr>
          <a:xfrm>
            <a:off x="388241" y="2141419"/>
            <a:ext cx="9407400" cy="16557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600"/>
              <a:buNone/>
            </a:pPr>
            <a:r>
              <a:rPr lang="en-US" sz="2600" b="1">
                <a:latin typeface="Arial"/>
                <a:ea typeface="Arial"/>
                <a:cs typeface="Arial"/>
                <a:sym typeface="Arial"/>
              </a:rPr>
              <a:t>Module 8: Preparing Your Community for </a:t>
            </a:r>
            <a:r>
              <a:rPr lang="en-US" sz="2600" b="1">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Water Extremes</a:t>
            </a:r>
            <a:endParaRPr/>
          </a:p>
        </p:txBody>
      </p:sp>
      <p:sp>
        <p:nvSpPr>
          <p:cNvPr id="94" name="Google Shape;94;p1"/>
          <p:cNvSpPr txBox="1"/>
          <p:nvPr/>
        </p:nvSpPr>
        <p:spPr>
          <a:xfrm>
            <a:off x="399392" y="-306046"/>
            <a:ext cx="9687583" cy="248955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2"/>
              </a:buClr>
              <a:buSzPts val="5400"/>
              <a:buFont typeface="Century Gothic"/>
              <a:buNone/>
            </a:pPr>
            <a:r>
              <a:rPr lang="en-US" sz="5400" b="1" i="0" u="none" strike="noStrike" cap="none">
                <a:solidFill>
                  <a:schemeClr val="dk2"/>
                </a:solidFill>
                <a:latin typeface="Century Gothic"/>
                <a:ea typeface="Century Gothic"/>
                <a:cs typeface="Century Gothic"/>
                <a:sym typeface="Century Gothic"/>
              </a:rPr>
              <a:t>A Local Government Guide to the Chesapeake Bay</a:t>
            </a:r>
            <a:endParaRPr sz="6000" b="1" i="0" u="none" strike="noStrike" cap="none">
              <a:solidFill>
                <a:schemeClr val="dk2"/>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8"/>
          <p:cNvSpPr/>
          <p:nvPr/>
        </p:nvSpPr>
        <p:spPr>
          <a:xfrm>
            <a:off x="-1" y="151683"/>
            <a:ext cx="6695091"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8"/>
          <p:cNvSpPr txBox="1">
            <a:spLocks noGrp="1"/>
          </p:cNvSpPr>
          <p:nvPr>
            <p:ph type="title"/>
          </p:nvPr>
        </p:nvSpPr>
        <p:spPr>
          <a:xfrm>
            <a:off x="139838" y="-34725"/>
            <a:ext cx="647422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How Climate Change Impacts Water</a:t>
            </a:r>
            <a:endParaRPr/>
          </a:p>
        </p:txBody>
      </p:sp>
      <p:sp>
        <p:nvSpPr>
          <p:cNvPr id="246" name="Google Shape;246;p8"/>
          <p:cNvSpPr txBox="1"/>
          <p:nvPr/>
        </p:nvSpPr>
        <p:spPr>
          <a:xfrm>
            <a:off x="8421017" y="1541298"/>
            <a:ext cx="3540370" cy="4039562"/>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458A5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Higher temperatures cause more water to evaporate from the ground, drying out the soil.</a:t>
            </a:r>
            <a:endParaRPr/>
          </a:p>
          <a:p>
            <a:pPr marL="0" marR="0" lvl="0" indent="0" algn="l" rtl="0">
              <a:lnSpc>
                <a:spcPct val="120000"/>
              </a:lnSpc>
              <a:spcBef>
                <a:spcPts val="0"/>
              </a:spcBef>
              <a:spcAft>
                <a:spcPts val="0"/>
              </a:spcAft>
              <a:buClr>
                <a:srgbClr val="458A50"/>
              </a:buClr>
              <a:buSzPts val="2000"/>
              <a:buFont typeface="Arial"/>
              <a:buNone/>
            </a:pPr>
            <a:endParaRPr sz="2000" b="0" i="0" u="none" strike="noStrike" cap="none">
              <a:solidFill>
                <a:srgbClr val="000000"/>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458A5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Evaporation also fuels more rainstorms and dry soil cannot quickly absorb rain. This combination can lead to flash flooding.</a:t>
            </a:r>
            <a:endParaRPr sz="2000" b="0" i="0" u="none" strike="noStrike" cap="none">
              <a:solidFill>
                <a:schemeClr val="dk1"/>
              </a:solidFill>
              <a:latin typeface="Century Gothic"/>
              <a:ea typeface="Century Gothic"/>
              <a:cs typeface="Century Gothic"/>
              <a:sym typeface="Century Gothic"/>
            </a:endParaRPr>
          </a:p>
        </p:txBody>
      </p:sp>
      <p:pic>
        <p:nvPicPr>
          <p:cNvPr id="247" name="Google Shape;247;p8"/>
          <p:cNvPicPr preferRelativeResize="0"/>
          <p:nvPr/>
        </p:nvPicPr>
        <p:blipFill rotWithShape="1">
          <a:blip r:embed="rId3">
            <a:alphaModFix/>
          </a:blip>
          <a:srcRect l="21130" r="4358"/>
          <a:stretch/>
        </p:blipFill>
        <p:spPr>
          <a:xfrm>
            <a:off x="0" y="841206"/>
            <a:ext cx="8186733" cy="5439746"/>
          </a:xfrm>
          <a:prstGeom prst="rect">
            <a:avLst/>
          </a:prstGeom>
          <a:noFill/>
          <a:ln>
            <a:noFill/>
          </a:ln>
        </p:spPr>
      </p:pic>
      <p:sp>
        <p:nvSpPr>
          <p:cNvPr id="248" name="Google Shape;248;p8"/>
          <p:cNvSpPr txBox="1"/>
          <p:nvPr/>
        </p:nvSpPr>
        <p:spPr>
          <a:xfrm>
            <a:off x="790867" y="2037132"/>
            <a:ext cx="160011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Condensation</a:t>
            </a:r>
            <a:endParaRPr sz="1400" b="0" i="0" u="none" strike="noStrike" cap="none">
              <a:solidFill>
                <a:srgbClr val="000000"/>
              </a:solidFill>
              <a:latin typeface="Arial"/>
              <a:ea typeface="Arial"/>
              <a:cs typeface="Arial"/>
              <a:sym typeface="Arial"/>
            </a:endParaRPr>
          </a:p>
        </p:txBody>
      </p:sp>
      <p:sp>
        <p:nvSpPr>
          <p:cNvPr id="249" name="Google Shape;249;p8"/>
          <p:cNvSpPr txBox="1"/>
          <p:nvPr/>
        </p:nvSpPr>
        <p:spPr>
          <a:xfrm>
            <a:off x="1072286" y="3955840"/>
            <a:ext cx="215668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dk1"/>
                </a:solidFill>
                <a:latin typeface="Century Gothic"/>
                <a:ea typeface="Century Gothic"/>
                <a:cs typeface="Century Gothic"/>
                <a:sym typeface="Century Gothic"/>
              </a:rPr>
              <a:t>More Evaporation</a:t>
            </a:r>
            <a:endParaRPr sz="1600" b="1" i="0" u="none" strike="noStrike" cap="none">
              <a:solidFill>
                <a:srgbClr val="000000"/>
              </a:solidFill>
              <a:latin typeface="Arial"/>
              <a:ea typeface="Arial"/>
              <a:cs typeface="Arial"/>
              <a:sym typeface="Arial"/>
            </a:endParaRPr>
          </a:p>
        </p:txBody>
      </p:sp>
      <p:sp>
        <p:nvSpPr>
          <p:cNvPr id="250" name="Google Shape;250;p8"/>
          <p:cNvSpPr txBox="1"/>
          <p:nvPr/>
        </p:nvSpPr>
        <p:spPr>
          <a:xfrm>
            <a:off x="4420199" y="2128440"/>
            <a:ext cx="171449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More Intense Precipitation</a:t>
            </a:r>
            <a:endParaRPr sz="1400" b="0" i="0" u="none" strike="noStrike" cap="none">
              <a:solidFill>
                <a:srgbClr val="000000"/>
              </a:solidFill>
              <a:latin typeface="Arial"/>
              <a:ea typeface="Arial"/>
              <a:cs typeface="Arial"/>
              <a:sym typeface="Arial"/>
            </a:endParaRPr>
          </a:p>
        </p:txBody>
      </p:sp>
      <p:sp>
        <p:nvSpPr>
          <p:cNvPr id="251" name="Google Shape;251;p8"/>
          <p:cNvSpPr txBox="1"/>
          <p:nvPr/>
        </p:nvSpPr>
        <p:spPr>
          <a:xfrm>
            <a:off x="4282764" y="5511445"/>
            <a:ext cx="2903844"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More Stormwater Runoff</a:t>
            </a:r>
            <a:endParaRPr sz="1400" b="0" i="0" u="none" strike="noStrike" cap="none">
              <a:solidFill>
                <a:srgbClr val="000000"/>
              </a:solidFill>
              <a:latin typeface="Arial"/>
              <a:ea typeface="Arial"/>
              <a:cs typeface="Arial"/>
              <a:sym typeface="Arial"/>
            </a:endParaRPr>
          </a:p>
        </p:txBody>
      </p:sp>
      <p:sp>
        <p:nvSpPr>
          <p:cNvPr id="252" name="Google Shape;252;p8"/>
          <p:cNvSpPr txBox="1"/>
          <p:nvPr/>
        </p:nvSpPr>
        <p:spPr>
          <a:xfrm>
            <a:off x="6399923" y="2128440"/>
            <a:ext cx="157927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More Dry Periods</a:t>
            </a:r>
            <a:endParaRPr sz="1400" b="0" i="0" u="none" strike="noStrike" cap="none">
              <a:solidFill>
                <a:srgbClr val="000000"/>
              </a:solidFill>
              <a:latin typeface="Arial"/>
              <a:ea typeface="Arial"/>
              <a:cs typeface="Arial"/>
              <a:sym typeface="Arial"/>
            </a:endParaRPr>
          </a:p>
        </p:txBody>
      </p:sp>
      <p:sp>
        <p:nvSpPr>
          <p:cNvPr id="253" name="Google Shape;253;p8"/>
          <p:cNvSpPr/>
          <p:nvPr/>
        </p:nvSpPr>
        <p:spPr>
          <a:xfrm>
            <a:off x="8494775" y="643571"/>
            <a:ext cx="3466611" cy="633570"/>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sp>
        <p:nvSpPr>
          <p:cNvPr id="254" name="Google Shape;254;p8"/>
          <p:cNvSpPr/>
          <p:nvPr/>
        </p:nvSpPr>
        <p:spPr>
          <a:xfrm>
            <a:off x="3714045" y="6285679"/>
            <a:ext cx="317023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Changing Conditions</a:t>
            </a:r>
            <a:endParaRPr sz="1400" b="0" i="0" u="none" strike="noStrike" cap="none">
              <a:solidFill>
                <a:srgbClr val="000000"/>
              </a:solidFill>
              <a:latin typeface="Arial"/>
              <a:ea typeface="Arial"/>
              <a:cs typeface="Arial"/>
              <a:sym typeface="Arial"/>
            </a:endParaRPr>
          </a:p>
        </p:txBody>
      </p:sp>
      <p:grpSp>
        <p:nvGrpSpPr>
          <p:cNvPr id="255" name="Google Shape;255;p8"/>
          <p:cNvGrpSpPr/>
          <p:nvPr/>
        </p:nvGrpSpPr>
        <p:grpSpPr>
          <a:xfrm>
            <a:off x="2" y="6274578"/>
            <a:ext cx="3966518" cy="369332"/>
            <a:chOff x="1" y="6258465"/>
            <a:chExt cx="2379511" cy="369332"/>
          </a:xfrm>
        </p:grpSpPr>
        <p:sp>
          <p:nvSpPr>
            <p:cNvPr id="256" name="Google Shape;256;p8"/>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8"/>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9"/>
          <p:cNvSpPr/>
          <p:nvPr/>
        </p:nvSpPr>
        <p:spPr>
          <a:xfrm>
            <a:off x="5277548" y="151277"/>
            <a:ext cx="3466611" cy="491887"/>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pic>
        <p:nvPicPr>
          <p:cNvPr id="264" name="Google Shape;264;p9" descr="A picture containing text, clipart, screenshot&#10;&#10;Description automatically generated"/>
          <p:cNvPicPr preferRelativeResize="0"/>
          <p:nvPr/>
        </p:nvPicPr>
        <p:blipFill rotWithShape="1">
          <a:blip r:embed="rId3">
            <a:alphaModFix/>
          </a:blip>
          <a:srcRect/>
          <a:stretch/>
        </p:blipFill>
        <p:spPr>
          <a:xfrm>
            <a:off x="756963" y="3538681"/>
            <a:ext cx="4365165" cy="1838505"/>
          </a:xfrm>
          <a:prstGeom prst="rect">
            <a:avLst/>
          </a:prstGeom>
          <a:noFill/>
          <a:ln>
            <a:noFill/>
          </a:ln>
        </p:spPr>
      </p:pic>
      <p:sp>
        <p:nvSpPr>
          <p:cNvPr id="265" name="Google Shape;265;p9"/>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9"/>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Water Projections</a:t>
            </a:r>
            <a:endParaRPr/>
          </a:p>
        </p:txBody>
      </p:sp>
      <p:cxnSp>
        <p:nvCxnSpPr>
          <p:cNvPr id="267" name="Google Shape;267;p9"/>
          <p:cNvCxnSpPr/>
          <p:nvPr/>
        </p:nvCxnSpPr>
        <p:spPr>
          <a:xfrm>
            <a:off x="5862615" y="1611245"/>
            <a:ext cx="0" cy="3059674"/>
          </a:xfrm>
          <a:prstGeom prst="straightConnector1">
            <a:avLst/>
          </a:prstGeom>
          <a:noFill/>
          <a:ln w="9525" cap="flat" cmpd="sng">
            <a:solidFill>
              <a:srgbClr val="B5C6C9"/>
            </a:solidFill>
            <a:prstDash val="solid"/>
            <a:miter lim="800000"/>
            <a:headEnd type="none" w="sm" len="sm"/>
            <a:tailEnd type="none" w="sm" len="sm"/>
          </a:ln>
        </p:spPr>
      </p:cxnSp>
      <p:sp>
        <p:nvSpPr>
          <p:cNvPr id="268" name="Google Shape;268;p9"/>
          <p:cNvSpPr/>
          <p:nvPr/>
        </p:nvSpPr>
        <p:spPr>
          <a:xfrm>
            <a:off x="175419" y="1178552"/>
            <a:ext cx="534443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Annual rainfall is expected to increase</a:t>
            </a:r>
            <a:endParaRPr sz="1800" b="0" i="0" u="none" strike="noStrike" cap="none">
              <a:solidFill>
                <a:schemeClr val="dk1"/>
              </a:solidFill>
              <a:latin typeface="Calibri"/>
              <a:ea typeface="Calibri"/>
              <a:cs typeface="Calibri"/>
              <a:sym typeface="Calibri"/>
            </a:endParaRPr>
          </a:p>
        </p:txBody>
      </p:sp>
      <p:sp>
        <p:nvSpPr>
          <p:cNvPr id="269" name="Google Shape;269;p9"/>
          <p:cNvSpPr txBox="1"/>
          <p:nvPr/>
        </p:nvSpPr>
        <p:spPr>
          <a:xfrm>
            <a:off x="725731" y="1535559"/>
            <a:ext cx="4367578"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6.5% or 2.7 inches by 2055</a:t>
            </a:r>
            <a:endParaRPr sz="3600" b="0" i="0" u="none" strike="noStrike" cap="none">
              <a:solidFill>
                <a:srgbClr val="000000"/>
              </a:solidFill>
              <a:latin typeface="Arial"/>
              <a:ea typeface="Arial"/>
              <a:cs typeface="Arial"/>
              <a:sym typeface="Arial"/>
            </a:endParaRPr>
          </a:p>
        </p:txBody>
      </p:sp>
      <p:sp>
        <p:nvSpPr>
          <p:cNvPr id="270" name="Google Shape;270;p9"/>
          <p:cNvSpPr/>
          <p:nvPr/>
        </p:nvSpPr>
        <p:spPr>
          <a:xfrm>
            <a:off x="175419" y="2702934"/>
            <a:ext cx="534443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in the Chesapeake Bay watershed.</a:t>
            </a:r>
            <a:endParaRPr sz="1800" b="0" i="0" u="none" strike="noStrike" cap="none">
              <a:solidFill>
                <a:schemeClr val="dk1"/>
              </a:solidFill>
              <a:latin typeface="Calibri"/>
              <a:ea typeface="Calibri"/>
              <a:cs typeface="Calibri"/>
              <a:sym typeface="Calibri"/>
            </a:endParaRPr>
          </a:p>
        </p:txBody>
      </p:sp>
      <p:sp>
        <p:nvSpPr>
          <p:cNvPr id="271" name="Google Shape;271;p9"/>
          <p:cNvSpPr/>
          <p:nvPr/>
        </p:nvSpPr>
        <p:spPr>
          <a:xfrm>
            <a:off x="339711" y="5432295"/>
            <a:ext cx="534443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Storms will get more intense with longer dry periods between rain events.</a:t>
            </a:r>
            <a:endParaRPr sz="1800" b="0" i="0" u="none" strike="noStrike" cap="none">
              <a:solidFill>
                <a:schemeClr val="dk1"/>
              </a:solidFill>
              <a:latin typeface="Calibri"/>
              <a:ea typeface="Calibri"/>
              <a:cs typeface="Calibri"/>
              <a:sym typeface="Calibri"/>
            </a:endParaRPr>
          </a:p>
        </p:txBody>
      </p:sp>
      <p:sp>
        <p:nvSpPr>
          <p:cNvPr id="272" name="Google Shape;272;p9"/>
          <p:cNvSpPr/>
          <p:nvPr/>
        </p:nvSpPr>
        <p:spPr>
          <a:xfrm>
            <a:off x="6033997" y="1174214"/>
            <a:ext cx="5344435"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Failure to account for changing weather patterns may lead to underestimating rainfall by as much as</a:t>
            </a:r>
            <a:endParaRPr sz="1800" b="0" i="0" u="none" strike="noStrike" cap="none">
              <a:solidFill>
                <a:schemeClr val="dk1"/>
              </a:solidFill>
              <a:latin typeface="Calibri"/>
              <a:ea typeface="Calibri"/>
              <a:cs typeface="Calibri"/>
              <a:sym typeface="Calibri"/>
            </a:endParaRPr>
          </a:p>
        </p:txBody>
      </p:sp>
      <p:sp>
        <p:nvSpPr>
          <p:cNvPr id="273" name="Google Shape;273;p9"/>
          <p:cNvSpPr txBox="1"/>
          <p:nvPr/>
        </p:nvSpPr>
        <p:spPr>
          <a:xfrm>
            <a:off x="7010854" y="2108266"/>
            <a:ext cx="331771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Century Gothic"/>
                <a:ea typeface="Century Gothic"/>
                <a:cs typeface="Century Gothic"/>
                <a:sym typeface="Century Gothic"/>
              </a:rPr>
              <a:t>60%</a:t>
            </a:r>
            <a:endParaRPr sz="3600" b="0" i="0" u="none" strike="noStrike" cap="none">
              <a:solidFill>
                <a:srgbClr val="000000"/>
              </a:solidFill>
              <a:latin typeface="Arial"/>
              <a:ea typeface="Arial"/>
              <a:cs typeface="Arial"/>
              <a:sym typeface="Arial"/>
            </a:endParaRPr>
          </a:p>
        </p:txBody>
      </p:sp>
      <p:sp>
        <p:nvSpPr>
          <p:cNvPr id="274" name="Google Shape;274;p9"/>
          <p:cNvSpPr/>
          <p:nvPr/>
        </p:nvSpPr>
        <p:spPr>
          <a:xfrm>
            <a:off x="6096000" y="2737903"/>
            <a:ext cx="534443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Being unprepared for increased precipitation heightens risk of flood and infrastructure failure while decreasing the efficacy of established stormwater </a:t>
            </a:r>
            <a:r>
              <a:rPr lang="en-US" sz="1800" b="1" i="0" u="none" strike="noStrike" cap="none">
                <a:solidFill>
                  <a:schemeClr val="accent6"/>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best management practices</a:t>
            </a:r>
            <a:r>
              <a:rPr lang="en-US" sz="1800" b="0"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a:t>
            </a:r>
            <a:endParaRPr sz="1800" b="0" i="0" u="none" strike="noStrike" cap="none">
              <a:solidFill>
                <a:schemeClr val="dk1"/>
              </a:solidFill>
              <a:latin typeface="Calibri"/>
              <a:ea typeface="Calibri"/>
              <a:cs typeface="Calibri"/>
              <a:sym typeface="Calibri"/>
            </a:endParaRPr>
          </a:p>
        </p:txBody>
      </p:sp>
      <p:pic>
        <p:nvPicPr>
          <p:cNvPr id="275" name="Google Shape;275;p9"/>
          <p:cNvPicPr preferRelativeResize="0"/>
          <p:nvPr/>
        </p:nvPicPr>
        <p:blipFill rotWithShape="1">
          <a:blip r:embed="rId4">
            <a:alphaModFix/>
          </a:blip>
          <a:srcRect t="28847" b="4075"/>
          <a:stretch/>
        </p:blipFill>
        <p:spPr>
          <a:xfrm>
            <a:off x="6311256" y="3938191"/>
            <a:ext cx="4913922" cy="2195227"/>
          </a:xfrm>
          <a:prstGeom prst="rect">
            <a:avLst/>
          </a:prstGeom>
          <a:noFill/>
          <a:ln>
            <a:noFill/>
          </a:ln>
        </p:spPr>
      </p:pic>
      <p:pic>
        <p:nvPicPr>
          <p:cNvPr id="276" name="Google Shape;276;p9"/>
          <p:cNvPicPr preferRelativeResize="0"/>
          <p:nvPr/>
        </p:nvPicPr>
        <p:blipFill rotWithShape="1">
          <a:blip r:embed="rId5">
            <a:alphaModFix/>
          </a:blip>
          <a:srcRect/>
          <a:stretch/>
        </p:blipFill>
        <p:spPr>
          <a:xfrm flipH="1">
            <a:off x="827551" y="3940895"/>
            <a:ext cx="488064" cy="434548"/>
          </a:xfrm>
          <a:prstGeom prst="rect">
            <a:avLst/>
          </a:prstGeom>
          <a:noFill/>
          <a:ln>
            <a:noFill/>
          </a:ln>
        </p:spPr>
      </p:pic>
      <p:pic>
        <p:nvPicPr>
          <p:cNvPr id="277" name="Google Shape;277;p9"/>
          <p:cNvPicPr preferRelativeResize="0"/>
          <p:nvPr/>
        </p:nvPicPr>
        <p:blipFill rotWithShape="1">
          <a:blip r:embed="rId6">
            <a:alphaModFix/>
          </a:blip>
          <a:srcRect/>
          <a:stretch/>
        </p:blipFill>
        <p:spPr>
          <a:xfrm flipH="1">
            <a:off x="1223770" y="4720333"/>
            <a:ext cx="351722" cy="363446"/>
          </a:xfrm>
          <a:prstGeom prst="rect">
            <a:avLst/>
          </a:prstGeom>
          <a:noFill/>
          <a:ln>
            <a:noFill/>
          </a:ln>
        </p:spPr>
      </p:pic>
      <p:pic>
        <p:nvPicPr>
          <p:cNvPr id="278" name="Google Shape;278;p9"/>
          <p:cNvPicPr preferRelativeResize="0"/>
          <p:nvPr/>
        </p:nvPicPr>
        <p:blipFill rotWithShape="1">
          <a:blip r:embed="rId6">
            <a:alphaModFix/>
          </a:blip>
          <a:srcRect/>
          <a:stretch/>
        </p:blipFill>
        <p:spPr>
          <a:xfrm flipH="1">
            <a:off x="2010020" y="4720333"/>
            <a:ext cx="351722" cy="363446"/>
          </a:xfrm>
          <a:prstGeom prst="rect">
            <a:avLst/>
          </a:prstGeom>
          <a:noFill/>
          <a:ln>
            <a:noFill/>
          </a:ln>
        </p:spPr>
      </p:pic>
      <p:pic>
        <p:nvPicPr>
          <p:cNvPr id="279" name="Google Shape;279;p9"/>
          <p:cNvPicPr preferRelativeResize="0"/>
          <p:nvPr/>
        </p:nvPicPr>
        <p:blipFill rotWithShape="1">
          <a:blip r:embed="rId5">
            <a:alphaModFix/>
          </a:blip>
          <a:srcRect/>
          <a:stretch/>
        </p:blipFill>
        <p:spPr>
          <a:xfrm flipH="1">
            <a:off x="1564502" y="3694959"/>
            <a:ext cx="488064" cy="434548"/>
          </a:xfrm>
          <a:prstGeom prst="rect">
            <a:avLst/>
          </a:prstGeom>
          <a:noFill/>
          <a:ln>
            <a:noFill/>
          </a:ln>
        </p:spPr>
      </p:pic>
      <p:pic>
        <p:nvPicPr>
          <p:cNvPr id="280" name="Google Shape;280;p9"/>
          <p:cNvPicPr preferRelativeResize="0"/>
          <p:nvPr/>
        </p:nvPicPr>
        <p:blipFill rotWithShape="1">
          <a:blip r:embed="rId5">
            <a:alphaModFix/>
          </a:blip>
          <a:srcRect/>
          <a:stretch/>
        </p:blipFill>
        <p:spPr>
          <a:xfrm flipH="1">
            <a:off x="2721243" y="3342495"/>
            <a:ext cx="488064" cy="434548"/>
          </a:xfrm>
          <a:prstGeom prst="rect">
            <a:avLst/>
          </a:prstGeom>
          <a:noFill/>
          <a:ln>
            <a:noFill/>
          </a:ln>
        </p:spPr>
      </p:pic>
      <p:pic>
        <p:nvPicPr>
          <p:cNvPr id="281" name="Google Shape;281;p9"/>
          <p:cNvPicPr preferRelativeResize="0"/>
          <p:nvPr/>
        </p:nvPicPr>
        <p:blipFill rotWithShape="1">
          <a:blip r:embed="rId5">
            <a:alphaModFix/>
          </a:blip>
          <a:srcRect/>
          <a:stretch/>
        </p:blipFill>
        <p:spPr>
          <a:xfrm flipH="1">
            <a:off x="4253185" y="3054011"/>
            <a:ext cx="488064" cy="434548"/>
          </a:xfrm>
          <a:prstGeom prst="rect">
            <a:avLst/>
          </a:prstGeom>
          <a:noFill/>
          <a:ln>
            <a:noFill/>
          </a:ln>
        </p:spPr>
      </p:pic>
      <p:pic>
        <p:nvPicPr>
          <p:cNvPr id="282" name="Google Shape;282;p9"/>
          <p:cNvPicPr preferRelativeResize="0"/>
          <p:nvPr/>
        </p:nvPicPr>
        <p:blipFill rotWithShape="1">
          <a:blip r:embed="rId6">
            <a:alphaModFix/>
          </a:blip>
          <a:srcRect/>
          <a:stretch/>
        </p:blipFill>
        <p:spPr>
          <a:xfrm flipH="1">
            <a:off x="2389347" y="4598130"/>
            <a:ext cx="351722" cy="363446"/>
          </a:xfrm>
          <a:prstGeom prst="rect">
            <a:avLst/>
          </a:prstGeom>
          <a:noFill/>
          <a:ln>
            <a:noFill/>
          </a:ln>
        </p:spPr>
      </p:pic>
      <p:pic>
        <p:nvPicPr>
          <p:cNvPr id="283" name="Google Shape;283;p9"/>
          <p:cNvPicPr preferRelativeResize="0"/>
          <p:nvPr/>
        </p:nvPicPr>
        <p:blipFill rotWithShape="1">
          <a:blip r:embed="rId6">
            <a:alphaModFix/>
          </a:blip>
          <a:srcRect/>
          <a:stretch/>
        </p:blipFill>
        <p:spPr>
          <a:xfrm flipH="1">
            <a:off x="3154049" y="4566766"/>
            <a:ext cx="351722" cy="363446"/>
          </a:xfrm>
          <a:prstGeom prst="rect">
            <a:avLst/>
          </a:prstGeom>
          <a:noFill/>
          <a:ln>
            <a:noFill/>
          </a:ln>
        </p:spPr>
      </p:pic>
      <p:pic>
        <p:nvPicPr>
          <p:cNvPr id="284" name="Google Shape;284;p9"/>
          <p:cNvPicPr preferRelativeResize="0"/>
          <p:nvPr/>
        </p:nvPicPr>
        <p:blipFill rotWithShape="1">
          <a:blip r:embed="rId6">
            <a:alphaModFix/>
          </a:blip>
          <a:srcRect/>
          <a:stretch/>
        </p:blipFill>
        <p:spPr>
          <a:xfrm flipH="1">
            <a:off x="3563306" y="4748489"/>
            <a:ext cx="351722" cy="363446"/>
          </a:xfrm>
          <a:prstGeom prst="rect">
            <a:avLst/>
          </a:prstGeom>
          <a:noFill/>
          <a:ln>
            <a:noFill/>
          </a:ln>
        </p:spPr>
      </p:pic>
      <p:pic>
        <p:nvPicPr>
          <p:cNvPr id="285" name="Google Shape;285;p9"/>
          <p:cNvPicPr preferRelativeResize="0"/>
          <p:nvPr/>
        </p:nvPicPr>
        <p:blipFill rotWithShape="1">
          <a:blip r:embed="rId6">
            <a:alphaModFix/>
          </a:blip>
          <a:srcRect/>
          <a:stretch/>
        </p:blipFill>
        <p:spPr>
          <a:xfrm flipH="1">
            <a:off x="3929423" y="4643134"/>
            <a:ext cx="351722" cy="363446"/>
          </a:xfrm>
          <a:prstGeom prst="rect">
            <a:avLst/>
          </a:prstGeom>
          <a:noFill/>
          <a:ln>
            <a:noFill/>
          </a:ln>
        </p:spPr>
      </p:pic>
      <p:pic>
        <p:nvPicPr>
          <p:cNvPr id="286" name="Google Shape;286;p9"/>
          <p:cNvPicPr preferRelativeResize="0"/>
          <p:nvPr/>
        </p:nvPicPr>
        <p:blipFill rotWithShape="1">
          <a:blip r:embed="rId6">
            <a:alphaModFix/>
          </a:blip>
          <a:srcRect/>
          <a:stretch/>
        </p:blipFill>
        <p:spPr>
          <a:xfrm flipH="1">
            <a:off x="4707335" y="4748489"/>
            <a:ext cx="351722" cy="363446"/>
          </a:xfrm>
          <a:prstGeom prst="rect">
            <a:avLst/>
          </a:prstGeom>
          <a:noFill/>
          <a:ln>
            <a:noFill/>
          </a:ln>
        </p:spPr>
      </p:pic>
      <p:sp>
        <p:nvSpPr>
          <p:cNvPr id="287" name="Google Shape;287;p9"/>
          <p:cNvSpPr txBox="1"/>
          <p:nvPr/>
        </p:nvSpPr>
        <p:spPr>
          <a:xfrm rot="-5400000">
            <a:off x="293255" y="3293228"/>
            <a:ext cx="98528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Rainfall</a:t>
            </a:r>
            <a:endParaRPr/>
          </a:p>
        </p:txBody>
      </p:sp>
      <p:sp>
        <p:nvSpPr>
          <p:cNvPr id="288" name="Google Shape;288;p9"/>
          <p:cNvSpPr txBox="1"/>
          <p:nvPr/>
        </p:nvSpPr>
        <p:spPr>
          <a:xfrm>
            <a:off x="5110716" y="5189205"/>
            <a:ext cx="98528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Time</a:t>
            </a:r>
            <a:endParaRPr/>
          </a:p>
        </p:txBody>
      </p:sp>
      <p:pic>
        <p:nvPicPr>
          <p:cNvPr id="289" name="Google Shape;289;p9"/>
          <p:cNvPicPr preferRelativeResize="0"/>
          <p:nvPr/>
        </p:nvPicPr>
        <p:blipFill rotWithShape="1">
          <a:blip r:embed="rId7">
            <a:alphaModFix/>
          </a:blip>
          <a:srcRect/>
          <a:stretch/>
        </p:blipFill>
        <p:spPr>
          <a:xfrm>
            <a:off x="11277599" y="40730"/>
            <a:ext cx="914400" cy="914400"/>
          </a:xfrm>
          <a:prstGeom prst="rect">
            <a:avLst/>
          </a:prstGeom>
          <a:noFill/>
          <a:ln>
            <a:noFill/>
          </a:ln>
        </p:spPr>
      </p:pic>
      <p:sp>
        <p:nvSpPr>
          <p:cNvPr id="290" name="Google Shape;290;p9"/>
          <p:cNvSpPr/>
          <p:nvPr/>
        </p:nvSpPr>
        <p:spPr>
          <a:xfrm>
            <a:off x="3714045" y="6285679"/>
            <a:ext cx="317023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Changing Conditions</a:t>
            </a:r>
            <a:endParaRPr sz="1400" b="0" i="0" u="none" strike="noStrike" cap="none">
              <a:solidFill>
                <a:srgbClr val="000000"/>
              </a:solidFill>
              <a:latin typeface="Arial"/>
              <a:ea typeface="Arial"/>
              <a:cs typeface="Arial"/>
              <a:sym typeface="Arial"/>
            </a:endParaRPr>
          </a:p>
        </p:txBody>
      </p:sp>
      <p:grpSp>
        <p:nvGrpSpPr>
          <p:cNvPr id="291" name="Google Shape;291;p9"/>
          <p:cNvGrpSpPr/>
          <p:nvPr/>
        </p:nvGrpSpPr>
        <p:grpSpPr>
          <a:xfrm>
            <a:off x="2" y="6274578"/>
            <a:ext cx="3966518" cy="369332"/>
            <a:chOff x="1" y="6258465"/>
            <a:chExt cx="2379511" cy="369332"/>
          </a:xfrm>
        </p:grpSpPr>
        <p:sp>
          <p:nvSpPr>
            <p:cNvPr id="292" name="Google Shape;292;p9"/>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3" name="Google Shape;293;p9"/>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pic>
        <p:nvPicPr>
          <p:cNvPr id="294" name="Google Shape;294;p9"/>
          <p:cNvPicPr preferRelativeResize="0"/>
          <p:nvPr/>
        </p:nvPicPr>
        <p:blipFill rotWithShape="1">
          <a:blip r:embed="rId8">
            <a:alphaModFix/>
          </a:blip>
          <a:srcRect/>
          <a:stretch/>
        </p:blipFill>
        <p:spPr>
          <a:xfrm>
            <a:off x="11277599" y="938892"/>
            <a:ext cx="914400"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0"/>
          <p:cNvSpPr txBox="1"/>
          <p:nvPr/>
        </p:nvSpPr>
        <p:spPr>
          <a:xfrm>
            <a:off x="535710" y="2028617"/>
            <a:ext cx="547320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Drought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Water is critical for a thriving community. What happens when there’s not enough?</a:t>
            </a:r>
            <a:endParaRPr sz="2800" b="0" i="0" u="none" strike="noStrike" cap="none">
              <a:solidFill>
                <a:srgbClr val="000000"/>
              </a:solidFill>
              <a:latin typeface="Arial"/>
              <a:ea typeface="Arial"/>
              <a:cs typeface="Arial"/>
              <a:sym typeface="Arial"/>
            </a:endParaRPr>
          </a:p>
        </p:txBody>
      </p:sp>
      <p:pic>
        <p:nvPicPr>
          <p:cNvPr id="301" name="Google Shape;301;p10"/>
          <p:cNvPicPr preferRelativeResize="0"/>
          <p:nvPr/>
        </p:nvPicPr>
        <p:blipFill rotWithShape="1">
          <a:blip r:embed="rId3">
            <a:alphaModFix/>
          </a:blip>
          <a:srcRect l="21744" t="-209" r="18934" b="207"/>
          <a:stretch/>
        </p:blipFill>
        <p:spPr>
          <a:xfrm>
            <a:off x="6096000" y="-32931"/>
            <a:ext cx="6108357"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1"/>
          <p:cNvSpPr/>
          <p:nvPr/>
        </p:nvSpPr>
        <p:spPr>
          <a:xfrm>
            <a:off x="2629389" y="149758"/>
            <a:ext cx="3466611" cy="491887"/>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sp>
        <p:nvSpPr>
          <p:cNvPr id="308" name="Google Shape;308;p41"/>
          <p:cNvSpPr/>
          <p:nvPr/>
        </p:nvSpPr>
        <p:spPr>
          <a:xfrm>
            <a:off x="0" y="151277"/>
            <a:ext cx="2962656"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41"/>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Drought</a:t>
            </a:r>
            <a:endParaRPr/>
          </a:p>
        </p:txBody>
      </p:sp>
      <p:sp>
        <p:nvSpPr>
          <p:cNvPr id="310" name="Google Shape;310;p41"/>
          <p:cNvSpPr txBox="1">
            <a:spLocks noGrp="1"/>
          </p:cNvSpPr>
          <p:nvPr>
            <p:ph type="body" idx="1"/>
          </p:nvPr>
        </p:nvSpPr>
        <p:spPr>
          <a:xfrm>
            <a:off x="547250" y="1173891"/>
            <a:ext cx="5145840" cy="493502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Periodic or sustained drought affects most U.S. regions, including the Chesapeake Bay watershed.</a:t>
            </a:r>
            <a:endParaRPr sz="2000"/>
          </a:p>
          <a:p>
            <a:pPr marL="0" lvl="0" indent="0" algn="l" rtl="0">
              <a:lnSpc>
                <a:spcPct val="120000"/>
              </a:lnSpc>
              <a:spcBef>
                <a:spcPts val="0"/>
              </a:spcBef>
              <a:spcAft>
                <a:spcPts val="0"/>
              </a:spcAft>
              <a:buClr>
                <a:srgbClr val="458A50"/>
              </a:buClr>
              <a:buSzPts val="1800"/>
              <a:buNone/>
            </a:pPr>
            <a:endParaRPr sz="2000"/>
          </a:p>
          <a:p>
            <a:pPr marL="0" lvl="0" indent="0" algn="l" rtl="0">
              <a:lnSpc>
                <a:spcPct val="120000"/>
              </a:lnSpc>
              <a:spcBef>
                <a:spcPts val="0"/>
              </a:spcBef>
              <a:spcAft>
                <a:spcPts val="0"/>
              </a:spcAft>
              <a:buClr>
                <a:srgbClr val="458A50"/>
              </a:buClr>
              <a:buSzPts val="1800"/>
              <a:buNone/>
            </a:pPr>
            <a:r>
              <a:rPr lang="en-US" sz="2000"/>
              <a:t>Drought in the U.S. is projected to become more intense and frequent, resulting in conflicts over water use and increasing vulnerability of infrastructure and communities.</a:t>
            </a:r>
            <a:endParaRPr/>
          </a:p>
          <a:p>
            <a:pPr marL="0" lvl="0" indent="0" algn="l" rtl="0">
              <a:lnSpc>
                <a:spcPct val="120000"/>
              </a:lnSpc>
              <a:spcBef>
                <a:spcPts val="0"/>
              </a:spcBef>
              <a:spcAft>
                <a:spcPts val="0"/>
              </a:spcAft>
              <a:buClr>
                <a:srgbClr val="458A50"/>
              </a:buClr>
              <a:buSzPts val="1800"/>
              <a:buNone/>
            </a:pPr>
            <a:endParaRPr sz="2000"/>
          </a:p>
          <a:p>
            <a:pPr marL="0" lvl="0" indent="0" algn="l" rtl="0">
              <a:lnSpc>
                <a:spcPct val="120000"/>
              </a:lnSpc>
              <a:spcBef>
                <a:spcPts val="0"/>
              </a:spcBef>
              <a:spcAft>
                <a:spcPts val="0"/>
              </a:spcAft>
              <a:buClr>
                <a:srgbClr val="458A50"/>
              </a:buClr>
              <a:buSzPts val="1800"/>
              <a:buNone/>
            </a:pPr>
            <a:r>
              <a:rPr lang="en-US" sz="2000"/>
              <a:t>The </a:t>
            </a:r>
            <a:r>
              <a:rPr lang="en-US" sz="2000" u="sng">
                <a:solidFill>
                  <a:schemeClr val="hlink"/>
                </a:solidFill>
                <a:hlinkClick r:id="rId3"/>
              </a:rPr>
              <a:t>National Integrated Drought Information System (NOAA NIDIS)</a:t>
            </a:r>
            <a:r>
              <a:rPr lang="en-US" sz="2000"/>
              <a:t> is a great tool for forecasting drought in your community.</a:t>
            </a:r>
            <a:endParaRPr/>
          </a:p>
        </p:txBody>
      </p:sp>
      <p:sp>
        <p:nvSpPr>
          <p:cNvPr id="311" name="Google Shape;311;p41"/>
          <p:cNvSpPr/>
          <p:nvPr/>
        </p:nvSpPr>
        <p:spPr>
          <a:xfrm>
            <a:off x="3714045" y="6285679"/>
            <a:ext cx="1979045"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Drought</a:t>
            </a:r>
            <a:endParaRPr sz="1400" b="0" i="0" u="none" strike="noStrike" cap="none">
              <a:solidFill>
                <a:srgbClr val="000000"/>
              </a:solidFill>
              <a:latin typeface="Arial"/>
              <a:ea typeface="Arial"/>
              <a:cs typeface="Arial"/>
              <a:sym typeface="Arial"/>
            </a:endParaRPr>
          </a:p>
        </p:txBody>
      </p:sp>
      <p:grpSp>
        <p:nvGrpSpPr>
          <p:cNvPr id="312" name="Google Shape;312;p41"/>
          <p:cNvGrpSpPr/>
          <p:nvPr/>
        </p:nvGrpSpPr>
        <p:grpSpPr>
          <a:xfrm>
            <a:off x="2" y="6274578"/>
            <a:ext cx="3966518" cy="369332"/>
            <a:chOff x="1" y="6258465"/>
            <a:chExt cx="2379511" cy="369332"/>
          </a:xfrm>
        </p:grpSpPr>
        <p:sp>
          <p:nvSpPr>
            <p:cNvPr id="313" name="Google Shape;313;p41"/>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41"/>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grpSp>
        <p:nvGrpSpPr>
          <p:cNvPr id="315" name="Google Shape;315;p41"/>
          <p:cNvGrpSpPr/>
          <p:nvPr/>
        </p:nvGrpSpPr>
        <p:grpSpPr>
          <a:xfrm>
            <a:off x="6096000" y="151277"/>
            <a:ext cx="6096000" cy="4678828"/>
            <a:chOff x="-1145055" y="3299600"/>
            <a:chExt cx="6096000" cy="4678828"/>
          </a:xfrm>
        </p:grpSpPr>
        <p:sp>
          <p:nvSpPr>
            <p:cNvPr id="316" name="Google Shape;316;p41"/>
            <p:cNvSpPr/>
            <p:nvPr/>
          </p:nvSpPr>
          <p:spPr>
            <a:xfrm>
              <a:off x="-952212" y="3299600"/>
              <a:ext cx="5519854" cy="64629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Somerset County, MD</a:t>
              </a:r>
              <a:endParaRPr sz="1400" b="0" i="0" u="none" strike="noStrike" cap="none">
                <a:solidFill>
                  <a:srgbClr val="000000"/>
                </a:solidFill>
                <a:latin typeface="Arial"/>
                <a:ea typeface="Arial"/>
                <a:cs typeface="Arial"/>
                <a:sym typeface="Arial"/>
              </a:endParaRPr>
            </a:p>
          </p:txBody>
        </p:sp>
        <p:sp>
          <p:nvSpPr>
            <p:cNvPr id="317" name="Google Shape;317;p41"/>
            <p:cNvSpPr txBox="1"/>
            <p:nvPr/>
          </p:nvSpPr>
          <p:spPr>
            <a:xfrm>
              <a:off x="-1145055" y="7055139"/>
              <a:ext cx="60960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Above is the drought map from September 2022 with impacts on agriculture. Below is a map of forecasted drought based on projected evaporation rates.</a:t>
              </a:r>
              <a:endParaRPr sz="2400" b="0" i="0" u="none" strike="noStrike" cap="none">
                <a:solidFill>
                  <a:srgbClr val="000000"/>
                </a:solidFill>
                <a:latin typeface="Century Gothic"/>
                <a:ea typeface="Century Gothic"/>
                <a:cs typeface="Century Gothic"/>
                <a:sym typeface="Century Gothic"/>
              </a:endParaRPr>
            </a:p>
          </p:txBody>
        </p:sp>
      </p:grpSp>
      <p:pic>
        <p:nvPicPr>
          <p:cNvPr id="318" name="Google Shape;318;p41" descr="Chart, bar chart&#10;&#10;Description automatically generated"/>
          <p:cNvPicPr preferRelativeResize="0"/>
          <p:nvPr/>
        </p:nvPicPr>
        <p:blipFill rotWithShape="1">
          <a:blip r:embed="rId4">
            <a:alphaModFix/>
          </a:blip>
          <a:srcRect/>
          <a:stretch/>
        </p:blipFill>
        <p:spPr>
          <a:xfrm>
            <a:off x="9339816" y="5546245"/>
            <a:ext cx="2716402" cy="493351"/>
          </a:xfrm>
          <a:prstGeom prst="rect">
            <a:avLst/>
          </a:prstGeom>
          <a:noFill/>
          <a:ln>
            <a:noFill/>
          </a:ln>
        </p:spPr>
      </p:pic>
      <p:pic>
        <p:nvPicPr>
          <p:cNvPr id="319" name="Google Shape;319;p41" descr="Graphical user interface, website, map&#10;&#10;Description automatically generated"/>
          <p:cNvPicPr preferRelativeResize="0"/>
          <p:nvPr/>
        </p:nvPicPr>
        <p:blipFill rotWithShape="1">
          <a:blip r:embed="rId5">
            <a:alphaModFix/>
          </a:blip>
          <a:srcRect/>
          <a:stretch/>
        </p:blipFill>
        <p:spPr>
          <a:xfrm>
            <a:off x="6246984" y="818404"/>
            <a:ext cx="5945016" cy="3031958"/>
          </a:xfrm>
          <a:prstGeom prst="rect">
            <a:avLst/>
          </a:prstGeom>
          <a:noFill/>
          <a:ln>
            <a:noFill/>
          </a:ln>
        </p:spPr>
      </p:pic>
      <p:pic>
        <p:nvPicPr>
          <p:cNvPr id="320" name="Google Shape;320;p41" descr="A picture containing diagram&#10;&#10;Description automatically generated"/>
          <p:cNvPicPr preferRelativeResize="0"/>
          <p:nvPr/>
        </p:nvPicPr>
        <p:blipFill rotWithShape="1">
          <a:blip r:embed="rId6">
            <a:alphaModFix/>
          </a:blip>
          <a:srcRect l="22652" t="11908" b="43247"/>
          <a:stretch/>
        </p:blipFill>
        <p:spPr>
          <a:xfrm>
            <a:off x="6165198" y="4908098"/>
            <a:ext cx="2992972" cy="1949902"/>
          </a:xfrm>
          <a:prstGeom prst="rect">
            <a:avLst/>
          </a:prstGeom>
          <a:noFill/>
          <a:ln>
            <a:noFill/>
          </a:ln>
        </p:spPr>
      </p:pic>
      <p:sp>
        <p:nvSpPr>
          <p:cNvPr id="321" name="Google Shape;321;p41"/>
          <p:cNvSpPr/>
          <p:nvPr/>
        </p:nvSpPr>
        <p:spPr>
          <a:xfrm>
            <a:off x="5794408" y="1015465"/>
            <a:ext cx="341697" cy="30319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2" name="Google Shape;322;p41"/>
          <p:cNvPicPr preferRelativeResize="0"/>
          <p:nvPr/>
        </p:nvPicPr>
        <p:blipFill rotWithShape="1">
          <a:blip r:embed="rId7">
            <a:alphaModFix/>
          </a:blip>
          <a:srcRect/>
          <a:stretch/>
        </p:blipFill>
        <p:spPr>
          <a:xfrm>
            <a:off x="11277600" y="0"/>
            <a:ext cx="914400" cy="914400"/>
          </a:xfrm>
          <a:prstGeom prst="rect">
            <a:avLst/>
          </a:prstGeom>
          <a:noFill/>
          <a:ln>
            <a:noFill/>
          </a:ln>
        </p:spPr>
      </p:pic>
      <p:cxnSp>
        <p:nvCxnSpPr>
          <p:cNvPr id="323" name="Google Shape;323;p41"/>
          <p:cNvCxnSpPr/>
          <p:nvPr/>
        </p:nvCxnSpPr>
        <p:spPr>
          <a:xfrm>
            <a:off x="6246984" y="3850362"/>
            <a:ext cx="5945016" cy="0"/>
          </a:xfrm>
          <a:prstGeom prst="straightConnector1">
            <a:avLst/>
          </a:prstGeom>
          <a:noFill/>
          <a:ln w="12700" cap="flat" cmpd="sng">
            <a:solidFill>
              <a:schemeClr val="dk2"/>
            </a:solidFill>
            <a:prstDash val="solid"/>
            <a:round/>
            <a:headEnd type="none" w="sm" len="sm"/>
            <a:tailEnd type="none" w="sm" len="sm"/>
          </a:ln>
        </p:spPr>
      </p:cxnSp>
      <p:cxnSp>
        <p:nvCxnSpPr>
          <p:cNvPr id="324" name="Google Shape;324;p41"/>
          <p:cNvCxnSpPr/>
          <p:nvPr/>
        </p:nvCxnSpPr>
        <p:spPr>
          <a:xfrm>
            <a:off x="6165198" y="4908098"/>
            <a:ext cx="6026802" cy="0"/>
          </a:xfrm>
          <a:prstGeom prst="straightConnector1">
            <a:avLst/>
          </a:prstGeom>
          <a:noFill/>
          <a:ln w="12700" cap="flat" cmpd="sng">
            <a:solidFill>
              <a:schemeClr val="dk2"/>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2"/>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p42"/>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Drought Impacts</a:t>
            </a:r>
            <a:endParaRPr/>
          </a:p>
        </p:txBody>
      </p:sp>
      <p:sp>
        <p:nvSpPr>
          <p:cNvPr id="332" name="Google Shape;332;p42"/>
          <p:cNvSpPr/>
          <p:nvPr/>
        </p:nvSpPr>
        <p:spPr>
          <a:xfrm>
            <a:off x="3714045" y="6285679"/>
            <a:ext cx="1979045"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Drought</a:t>
            </a:r>
            <a:endParaRPr sz="1400" b="0" i="0" u="none" strike="noStrike" cap="none">
              <a:solidFill>
                <a:srgbClr val="000000"/>
              </a:solidFill>
              <a:latin typeface="Arial"/>
              <a:ea typeface="Arial"/>
              <a:cs typeface="Arial"/>
              <a:sym typeface="Arial"/>
            </a:endParaRPr>
          </a:p>
        </p:txBody>
      </p:sp>
      <p:grpSp>
        <p:nvGrpSpPr>
          <p:cNvPr id="333" name="Google Shape;333;p42"/>
          <p:cNvGrpSpPr/>
          <p:nvPr/>
        </p:nvGrpSpPr>
        <p:grpSpPr>
          <a:xfrm>
            <a:off x="2" y="6274578"/>
            <a:ext cx="3966518" cy="369332"/>
            <a:chOff x="1" y="6258465"/>
            <a:chExt cx="2379511" cy="369332"/>
          </a:xfrm>
        </p:grpSpPr>
        <p:sp>
          <p:nvSpPr>
            <p:cNvPr id="334" name="Google Shape;334;p42"/>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p42"/>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cxnSp>
        <p:nvCxnSpPr>
          <p:cNvPr id="336" name="Google Shape;336;p42"/>
          <p:cNvCxnSpPr/>
          <p:nvPr/>
        </p:nvCxnSpPr>
        <p:spPr>
          <a:xfrm>
            <a:off x="4237602" y="2268942"/>
            <a:ext cx="0" cy="3059674"/>
          </a:xfrm>
          <a:prstGeom prst="straightConnector1">
            <a:avLst/>
          </a:prstGeom>
          <a:noFill/>
          <a:ln w="9525" cap="flat" cmpd="sng">
            <a:solidFill>
              <a:srgbClr val="B5C6C9"/>
            </a:solidFill>
            <a:prstDash val="solid"/>
            <a:miter lim="800000"/>
            <a:headEnd type="none" w="sm" len="sm"/>
            <a:tailEnd type="none" w="sm" len="sm"/>
          </a:ln>
        </p:spPr>
      </p:cxnSp>
      <p:sp>
        <p:nvSpPr>
          <p:cNvPr id="337" name="Google Shape;337;p42"/>
          <p:cNvSpPr/>
          <p:nvPr/>
        </p:nvSpPr>
        <p:spPr>
          <a:xfrm>
            <a:off x="8071034" y="3686403"/>
            <a:ext cx="4040954" cy="7025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Wildfire at Great Dismal Swamp, VA</a:t>
            </a:r>
            <a:endParaRPr sz="1400" b="0" i="0" u="none" strike="noStrike" cap="none">
              <a:solidFill>
                <a:srgbClr val="000000"/>
              </a:solidFill>
              <a:latin typeface="Arial"/>
              <a:ea typeface="Arial"/>
              <a:cs typeface="Arial"/>
              <a:sym typeface="Arial"/>
            </a:endParaRPr>
          </a:p>
        </p:txBody>
      </p:sp>
      <p:sp>
        <p:nvSpPr>
          <p:cNvPr id="338" name="Google Shape;338;p42"/>
          <p:cNvSpPr txBox="1"/>
          <p:nvPr/>
        </p:nvSpPr>
        <p:spPr>
          <a:xfrm>
            <a:off x="8046738" y="4489039"/>
            <a:ext cx="4227192"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2011, drought dried the plants and soil in Great Dismal Swamp National Wildlife Refuge. When lightning struck, a fire began that burned for 111 days and cost $12.5 million to fight. It produced copious smoke, endangering the health of those living near the Refuge.</a:t>
            </a:r>
            <a:endParaRPr sz="1400" b="0" i="0" u="none" strike="noStrike" cap="none">
              <a:solidFill>
                <a:srgbClr val="000000"/>
              </a:solidFill>
              <a:latin typeface="Arial"/>
              <a:ea typeface="Arial"/>
              <a:cs typeface="Arial"/>
              <a:sym typeface="Arial"/>
            </a:endParaRPr>
          </a:p>
        </p:txBody>
      </p:sp>
      <p:sp>
        <p:nvSpPr>
          <p:cNvPr id="339" name="Google Shape;339;p42"/>
          <p:cNvSpPr txBox="1"/>
          <p:nvPr/>
        </p:nvSpPr>
        <p:spPr>
          <a:xfrm>
            <a:off x="144759" y="5089932"/>
            <a:ext cx="3932473"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The cost of drought events averages over </a:t>
            </a:r>
            <a:r>
              <a:rPr lang="en-US" sz="1800" b="1" i="0" u="none" strike="noStrike" cap="none">
                <a:solidFill>
                  <a:schemeClr val="dk1"/>
                </a:solidFill>
                <a:latin typeface="Century Gothic"/>
                <a:ea typeface="Century Gothic"/>
                <a:cs typeface="Century Gothic"/>
                <a:sym typeface="Century Gothic"/>
              </a:rPr>
              <a:t>$9 billion </a:t>
            </a:r>
            <a:r>
              <a:rPr lang="en-US" sz="1800" b="0" i="0" u="none" strike="noStrike" cap="none">
                <a:solidFill>
                  <a:schemeClr val="dk1"/>
                </a:solidFill>
                <a:latin typeface="Century Gothic"/>
                <a:ea typeface="Century Gothic"/>
                <a:cs typeface="Century Gothic"/>
                <a:sym typeface="Century Gothic"/>
              </a:rPr>
              <a:t>per year in the United States.</a:t>
            </a:r>
            <a:endParaRPr sz="1800" b="0" i="0" u="none" strike="noStrike" cap="none">
              <a:solidFill>
                <a:schemeClr val="dk1"/>
              </a:solidFill>
              <a:latin typeface="Century Gothic"/>
              <a:ea typeface="Century Gothic"/>
              <a:cs typeface="Century Gothic"/>
              <a:sym typeface="Century Gothic"/>
            </a:endParaRPr>
          </a:p>
        </p:txBody>
      </p:sp>
      <p:sp>
        <p:nvSpPr>
          <p:cNvPr id="340" name="Google Shape;340;p42"/>
          <p:cNvSpPr txBox="1"/>
          <p:nvPr/>
        </p:nvSpPr>
        <p:spPr>
          <a:xfrm>
            <a:off x="4229055" y="4276642"/>
            <a:ext cx="377704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In addition to limiting water quantity, drought compounds problems by worsening water quality through increased salinity, algal blooms, and more. This creates human health and environmental concerns.</a:t>
            </a:r>
            <a:endParaRPr sz="1800" b="0" i="0" u="none" strike="noStrike" cap="none">
              <a:solidFill>
                <a:srgbClr val="000000"/>
              </a:solidFill>
              <a:latin typeface="Century Gothic"/>
              <a:ea typeface="Century Gothic"/>
              <a:cs typeface="Century Gothic"/>
              <a:sym typeface="Century Gothic"/>
            </a:endParaRPr>
          </a:p>
        </p:txBody>
      </p:sp>
      <p:cxnSp>
        <p:nvCxnSpPr>
          <p:cNvPr id="341" name="Google Shape;341;p42"/>
          <p:cNvCxnSpPr/>
          <p:nvPr/>
        </p:nvCxnSpPr>
        <p:spPr>
          <a:xfrm>
            <a:off x="7974220" y="2156566"/>
            <a:ext cx="0" cy="3059674"/>
          </a:xfrm>
          <a:prstGeom prst="straightConnector1">
            <a:avLst/>
          </a:prstGeom>
          <a:noFill/>
          <a:ln w="9525" cap="flat" cmpd="sng">
            <a:solidFill>
              <a:srgbClr val="B5C6C9"/>
            </a:solidFill>
            <a:prstDash val="solid"/>
            <a:miter lim="800000"/>
            <a:headEnd type="none" w="sm" len="sm"/>
            <a:tailEnd type="none" w="sm" len="sm"/>
          </a:ln>
        </p:spPr>
      </p:cxnSp>
      <p:cxnSp>
        <p:nvCxnSpPr>
          <p:cNvPr id="342" name="Google Shape;342;p42"/>
          <p:cNvCxnSpPr/>
          <p:nvPr/>
        </p:nvCxnSpPr>
        <p:spPr>
          <a:xfrm rot="10800000">
            <a:off x="4455053" y="3369398"/>
            <a:ext cx="3301716" cy="0"/>
          </a:xfrm>
          <a:prstGeom prst="straightConnector1">
            <a:avLst/>
          </a:prstGeom>
          <a:noFill/>
          <a:ln w="9525" cap="flat" cmpd="sng">
            <a:solidFill>
              <a:srgbClr val="B5C6C9"/>
            </a:solidFill>
            <a:prstDash val="solid"/>
            <a:miter lim="800000"/>
            <a:headEnd type="none" w="sm" len="sm"/>
            <a:tailEnd type="none" w="sm" len="sm"/>
          </a:ln>
        </p:spPr>
      </p:cxnSp>
      <p:sp>
        <p:nvSpPr>
          <p:cNvPr id="343" name="Google Shape;343;p42"/>
          <p:cNvSpPr txBox="1"/>
          <p:nvPr/>
        </p:nvSpPr>
        <p:spPr>
          <a:xfrm>
            <a:off x="139838" y="996511"/>
            <a:ext cx="3777025"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Drought impacts many industries, including energy, manufacturing, transportation, agriculture, and recreation. Learn more in the video below.</a:t>
            </a:r>
            <a:endParaRPr sz="1800" b="0" i="0" u="none" strike="noStrike" cap="none">
              <a:solidFill>
                <a:schemeClr val="dk1"/>
              </a:solidFill>
              <a:latin typeface="Century Gothic"/>
              <a:ea typeface="Century Gothic"/>
              <a:cs typeface="Century Gothic"/>
              <a:sym typeface="Century Gothic"/>
            </a:endParaRPr>
          </a:p>
        </p:txBody>
      </p:sp>
      <p:sp>
        <p:nvSpPr>
          <p:cNvPr id="344" name="Google Shape;344;p42"/>
          <p:cNvSpPr txBox="1"/>
          <p:nvPr/>
        </p:nvSpPr>
        <p:spPr>
          <a:xfrm>
            <a:off x="4244855" y="1626184"/>
            <a:ext cx="377704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Access to drinking water is affected by drought, whether homes are on municipal water or private wells.</a:t>
            </a:r>
            <a:endParaRPr sz="1800" b="0" i="0" u="none" strike="noStrike" cap="none">
              <a:solidFill>
                <a:schemeClr val="dk1"/>
              </a:solidFill>
              <a:latin typeface="Century Gothic"/>
              <a:ea typeface="Century Gothic"/>
              <a:cs typeface="Century Gothic"/>
              <a:sym typeface="Century Gothic"/>
            </a:endParaRPr>
          </a:p>
        </p:txBody>
      </p:sp>
      <p:pic>
        <p:nvPicPr>
          <p:cNvPr id="345" name="Google Shape;345;p42" descr="A picture containing text, tree, outdoor, water sport&#10;&#10;Description automatically generated"/>
          <p:cNvPicPr preferRelativeResize="0"/>
          <p:nvPr/>
        </p:nvPicPr>
        <p:blipFill rotWithShape="1">
          <a:blip r:embed="rId3">
            <a:alphaModFix/>
          </a:blip>
          <a:srcRect/>
          <a:stretch/>
        </p:blipFill>
        <p:spPr>
          <a:xfrm>
            <a:off x="8067340" y="1005604"/>
            <a:ext cx="4040953" cy="2680799"/>
          </a:xfrm>
          <a:prstGeom prst="rect">
            <a:avLst/>
          </a:prstGeom>
          <a:noFill/>
          <a:ln>
            <a:noFill/>
          </a:ln>
        </p:spPr>
      </p:pic>
      <p:pic>
        <p:nvPicPr>
          <p:cNvPr id="346" name="Google Shape;346;p42" descr="How Drought Impacts the Economy"/>
          <p:cNvPicPr preferRelativeResize="0"/>
          <p:nvPr/>
        </p:nvPicPr>
        <p:blipFill rotWithShape="1">
          <a:blip r:embed="rId4">
            <a:alphaModFix/>
          </a:blip>
          <a:srcRect/>
          <a:stretch/>
        </p:blipFill>
        <p:spPr>
          <a:xfrm>
            <a:off x="186075" y="2597258"/>
            <a:ext cx="3968881" cy="2242418"/>
          </a:xfrm>
          <a:prstGeom prst="rect">
            <a:avLst/>
          </a:prstGeom>
          <a:noFill/>
          <a:ln>
            <a:noFill/>
          </a:ln>
        </p:spPr>
      </p:pic>
      <p:pic>
        <p:nvPicPr>
          <p:cNvPr id="347" name="Google Shape;347;p42" descr="A high angle view of a dam&#10;&#10;Description automatically generated with low confidence"/>
          <p:cNvPicPr preferRelativeResize="0"/>
          <p:nvPr/>
        </p:nvPicPr>
        <p:blipFill rotWithShape="1">
          <a:blip r:embed="rId5">
            <a:alphaModFix/>
          </a:blip>
          <a:srcRect t="16686" b="28036"/>
          <a:stretch/>
        </p:blipFill>
        <p:spPr>
          <a:xfrm>
            <a:off x="4287247" y="2841175"/>
            <a:ext cx="3657153" cy="1347724"/>
          </a:xfrm>
          <a:prstGeom prst="rect">
            <a:avLst/>
          </a:prstGeom>
          <a:noFill/>
          <a:ln>
            <a:noFill/>
          </a:ln>
        </p:spPr>
      </p:pic>
      <p:pic>
        <p:nvPicPr>
          <p:cNvPr id="348" name="Google Shape;348;p42"/>
          <p:cNvPicPr preferRelativeResize="0"/>
          <p:nvPr/>
        </p:nvPicPr>
        <p:blipFill rotWithShape="1">
          <a:blip r:embed="rId6">
            <a:alphaModFix/>
          </a:blip>
          <a:srcRect/>
          <a:stretch/>
        </p:blipFill>
        <p:spPr>
          <a:xfrm>
            <a:off x="6842369" y="643830"/>
            <a:ext cx="914400" cy="914400"/>
          </a:xfrm>
          <a:prstGeom prst="rect">
            <a:avLst/>
          </a:prstGeom>
          <a:noFill/>
          <a:ln>
            <a:noFill/>
          </a:ln>
        </p:spPr>
      </p:pic>
      <p:pic>
        <p:nvPicPr>
          <p:cNvPr id="349" name="Google Shape;349;p42"/>
          <p:cNvPicPr preferRelativeResize="0"/>
          <p:nvPr/>
        </p:nvPicPr>
        <p:blipFill rotWithShape="1">
          <a:blip r:embed="rId7">
            <a:alphaModFix/>
          </a:blip>
          <a:srcRect/>
          <a:stretch/>
        </p:blipFill>
        <p:spPr>
          <a:xfrm>
            <a:off x="11277599" y="24492"/>
            <a:ext cx="914400" cy="914400"/>
          </a:xfrm>
          <a:prstGeom prst="rect">
            <a:avLst/>
          </a:prstGeom>
          <a:noFill/>
          <a:ln>
            <a:noFill/>
          </a:ln>
        </p:spPr>
      </p:pic>
      <p:pic>
        <p:nvPicPr>
          <p:cNvPr id="350" name="Google Shape;350;p42"/>
          <p:cNvPicPr preferRelativeResize="0"/>
          <p:nvPr/>
        </p:nvPicPr>
        <p:blipFill rotWithShape="1">
          <a:blip r:embed="rId8">
            <a:alphaModFix/>
          </a:blip>
          <a:srcRect/>
          <a:stretch/>
        </p:blipFill>
        <p:spPr>
          <a:xfrm>
            <a:off x="3384320" y="643830"/>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7"/>
          <p:cNvSpPr txBox="1"/>
          <p:nvPr/>
        </p:nvSpPr>
        <p:spPr>
          <a:xfrm>
            <a:off x="535710" y="2459504"/>
            <a:ext cx="547320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Flooding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Too much water can create just as many problems in your community as not enough.</a:t>
            </a:r>
            <a:endParaRPr sz="2800" b="0" i="0" u="none" strike="noStrike" cap="none">
              <a:solidFill>
                <a:srgbClr val="000000"/>
              </a:solidFill>
              <a:latin typeface="Arial"/>
              <a:ea typeface="Arial"/>
              <a:cs typeface="Arial"/>
              <a:sym typeface="Arial"/>
            </a:endParaRPr>
          </a:p>
        </p:txBody>
      </p:sp>
      <p:pic>
        <p:nvPicPr>
          <p:cNvPr id="357" name="Google Shape;357;p17" descr="A picture containing building, outdoor, brick&#10;&#10;Description automatically generated"/>
          <p:cNvPicPr preferRelativeResize="0"/>
          <p:nvPr/>
        </p:nvPicPr>
        <p:blipFill rotWithShape="1">
          <a:blip r:embed="rId3">
            <a:alphaModFix/>
          </a:blip>
          <a:srcRect l="45746"/>
          <a:stretch/>
        </p:blipFill>
        <p:spPr>
          <a:xfrm>
            <a:off x="6610864" y="0"/>
            <a:ext cx="5581135"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5" descr="A flooded street with buildings and trees&#10;&#10;Description automatically generated with low confidence"/>
          <p:cNvPicPr preferRelativeResize="0"/>
          <p:nvPr/>
        </p:nvPicPr>
        <p:blipFill rotWithShape="1">
          <a:blip r:embed="rId3">
            <a:alphaModFix/>
          </a:blip>
          <a:srcRect l="39108" t="210" r="37979" b="-209"/>
          <a:stretch/>
        </p:blipFill>
        <p:spPr>
          <a:xfrm>
            <a:off x="5099272" y="1"/>
            <a:ext cx="2359216" cy="6857999"/>
          </a:xfrm>
          <a:prstGeom prst="rect">
            <a:avLst/>
          </a:prstGeom>
          <a:noFill/>
          <a:ln>
            <a:noFill/>
          </a:ln>
        </p:spPr>
      </p:pic>
      <p:sp>
        <p:nvSpPr>
          <p:cNvPr id="364" name="Google Shape;364;p15"/>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5" name="Google Shape;365;p15"/>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Flooding Impacts</a:t>
            </a:r>
            <a:endParaRPr/>
          </a:p>
        </p:txBody>
      </p:sp>
      <p:sp>
        <p:nvSpPr>
          <p:cNvPr id="366" name="Google Shape;366;p15"/>
          <p:cNvSpPr/>
          <p:nvPr/>
        </p:nvSpPr>
        <p:spPr>
          <a:xfrm>
            <a:off x="3714045" y="6285679"/>
            <a:ext cx="1979045"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Flooding</a:t>
            </a:r>
            <a:endParaRPr sz="1400" b="0" i="0" u="none" strike="noStrike" cap="none">
              <a:solidFill>
                <a:srgbClr val="000000"/>
              </a:solidFill>
              <a:latin typeface="Arial"/>
              <a:ea typeface="Arial"/>
              <a:cs typeface="Arial"/>
              <a:sym typeface="Arial"/>
            </a:endParaRPr>
          </a:p>
        </p:txBody>
      </p:sp>
      <p:grpSp>
        <p:nvGrpSpPr>
          <p:cNvPr id="367" name="Google Shape;367;p15"/>
          <p:cNvGrpSpPr/>
          <p:nvPr/>
        </p:nvGrpSpPr>
        <p:grpSpPr>
          <a:xfrm>
            <a:off x="2" y="6274578"/>
            <a:ext cx="3966518" cy="369332"/>
            <a:chOff x="1" y="6258465"/>
            <a:chExt cx="2379511" cy="369332"/>
          </a:xfrm>
        </p:grpSpPr>
        <p:sp>
          <p:nvSpPr>
            <p:cNvPr id="368" name="Google Shape;368;p15"/>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p15"/>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grpSp>
        <p:nvGrpSpPr>
          <p:cNvPr id="370" name="Google Shape;370;p15"/>
          <p:cNvGrpSpPr/>
          <p:nvPr/>
        </p:nvGrpSpPr>
        <p:grpSpPr>
          <a:xfrm>
            <a:off x="534465" y="1433168"/>
            <a:ext cx="1094964" cy="646332"/>
            <a:chOff x="4353725" y="2346066"/>
            <a:chExt cx="1094964" cy="646332"/>
          </a:xfrm>
        </p:grpSpPr>
        <p:pic>
          <p:nvPicPr>
            <p:cNvPr id="371" name="Google Shape;371;p15">
              <a:hlinkClick r:id="rId4"/>
            </p:cNvPr>
            <p:cNvPicPr preferRelativeResize="0"/>
            <p:nvPr/>
          </p:nvPicPr>
          <p:blipFill rotWithShape="1">
            <a:blip r:embed="rId5">
              <a:alphaModFix/>
            </a:blip>
            <a:srcRect/>
            <a:stretch/>
          </p:blipFill>
          <p:spPr>
            <a:xfrm>
              <a:off x="4353725" y="2346066"/>
              <a:ext cx="503458" cy="646332"/>
            </a:xfrm>
            <a:prstGeom prst="rect">
              <a:avLst/>
            </a:prstGeom>
            <a:noFill/>
            <a:ln>
              <a:noFill/>
            </a:ln>
          </p:spPr>
        </p:pic>
        <p:sp>
          <p:nvSpPr>
            <p:cNvPr id="372" name="Google Shape;372;p15"/>
            <p:cNvSpPr txBox="1"/>
            <p:nvPr/>
          </p:nvSpPr>
          <p:spPr>
            <a:xfrm>
              <a:off x="4752900" y="2367852"/>
              <a:ext cx="69578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DC</a:t>
              </a:r>
              <a:endParaRPr sz="1400" b="0" i="0" u="none" strike="noStrike" cap="none">
                <a:solidFill>
                  <a:srgbClr val="000000"/>
                </a:solidFill>
                <a:latin typeface="Arial"/>
                <a:ea typeface="Arial"/>
                <a:cs typeface="Arial"/>
                <a:sym typeface="Arial"/>
              </a:endParaRPr>
            </a:p>
          </p:txBody>
        </p:sp>
      </p:grpSp>
      <p:grpSp>
        <p:nvGrpSpPr>
          <p:cNvPr id="373" name="Google Shape;373;p15"/>
          <p:cNvGrpSpPr/>
          <p:nvPr/>
        </p:nvGrpSpPr>
        <p:grpSpPr>
          <a:xfrm>
            <a:off x="2441033" y="1433168"/>
            <a:ext cx="996642" cy="495301"/>
            <a:chOff x="6251475" y="3817518"/>
            <a:chExt cx="1385001" cy="688304"/>
          </a:xfrm>
        </p:grpSpPr>
        <p:pic>
          <p:nvPicPr>
            <p:cNvPr id="374" name="Google Shape;374;p15">
              <a:hlinkClick r:id="rId6"/>
            </p:cNvPr>
            <p:cNvPicPr preferRelativeResize="0"/>
            <p:nvPr/>
          </p:nvPicPr>
          <p:blipFill rotWithShape="1">
            <a:blip r:embed="rId7">
              <a:alphaModFix/>
            </a:blip>
            <a:srcRect/>
            <a:stretch/>
          </p:blipFill>
          <p:spPr>
            <a:xfrm>
              <a:off x="6292386" y="3817518"/>
              <a:ext cx="1344090" cy="688304"/>
            </a:xfrm>
            <a:prstGeom prst="rect">
              <a:avLst/>
            </a:prstGeom>
            <a:noFill/>
            <a:ln>
              <a:noFill/>
            </a:ln>
          </p:spPr>
        </p:pic>
        <p:sp>
          <p:nvSpPr>
            <p:cNvPr id="375" name="Google Shape;375;p15"/>
            <p:cNvSpPr txBox="1"/>
            <p:nvPr/>
          </p:nvSpPr>
          <p:spPr>
            <a:xfrm>
              <a:off x="6251475" y="3913795"/>
              <a:ext cx="1149900" cy="51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Century Gothic"/>
                  <a:ea typeface="Century Gothic"/>
                  <a:cs typeface="Century Gothic"/>
                  <a:sym typeface="Century Gothic"/>
                </a:rPr>
                <a:t>MD</a:t>
              </a:r>
              <a:endParaRPr sz="1400" b="0" i="0" u="none" strike="noStrike" cap="none">
                <a:solidFill>
                  <a:srgbClr val="000000"/>
                </a:solidFill>
                <a:latin typeface="Arial"/>
                <a:ea typeface="Arial"/>
                <a:cs typeface="Arial"/>
                <a:sym typeface="Arial"/>
              </a:endParaRPr>
            </a:p>
          </p:txBody>
        </p:sp>
      </p:grpSp>
      <p:grpSp>
        <p:nvGrpSpPr>
          <p:cNvPr id="376" name="Google Shape;376;p15"/>
          <p:cNvGrpSpPr/>
          <p:nvPr/>
        </p:nvGrpSpPr>
        <p:grpSpPr>
          <a:xfrm>
            <a:off x="1540488" y="1363241"/>
            <a:ext cx="713082" cy="646331"/>
            <a:chOff x="6377242" y="2134089"/>
            <a:chExt cx="713082" cy="646331"/>
          </a:xfrm>
        </p:grpSpPr>
        <p:sp>
          <p:nvSpPr>
            <p:cNvPr id="377" name="Google Shape;377;p15"/>
            <p:cNvSpPr txBox="1"/>
            <p:nvPr/>
          </p:nvSpPr>
          <p:spPr>
            <a:xfrm>
              <a:off x="6586866" y="2235707"/>
              <a:ext cx="5034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F804B"/>
                  </a:solidFill>
                  <a:latin typeface="Century Gothic"/>
                  <a:ea typeface="Century Gothic"/>
                  <a:cs typeface="Century Gothic"/>
                  <a:sym typeface="Century Gothic"/>
                </a:rPr>
                <a:t>DE</a:t>
              </a:r>
              <a:endParaRPr sz="1400" b="0" i="0" u="none" strike="noStrike" cap="none">
                <a:solidFill>
                  <a:srgbClr val="000000"/>
                </a:solidFill>
                <a:latin typeface="Arial"/>
                <a:ea typeface="Arial"/>
                <a:cs typeface="Arial"/>
                <a:sym typeface="Arial"/>
              </a:endParaRPr>
            </a:p>
          </p:txBody>
        </p:sp>
        <p:pic>
          <p:nvPicPr>
            <p:cNvPr id="378" name="Google Shape;378;p15">
              <a:hlinkClick r:id="rId8"/>
            </p:cNvPr>
            <p:cNvPicPr preferRelativeResize="0"/>
            <p:nvPr/>
          </p:nvPicPr>
          <p:blipFill rotWithShape="1">
            <a:blip r:embed="rId9">
              <a:alphaModFix/>
            </a:blip>
            <a:srcRect/>
            <a:stretch/>
          </p:blipFill>
          <p:spPr>
            <a:xfrm>
              <a:off x="6377242" y="2134089"/>
              <a:ext cx="401484" cy="646331"/>
            </a:xfrm>
            <a:prstGeom prst="rect">
              <a:avLst/>
            </a:prstGeom>
            <a:noFill/>
            <a:ln>
              <a:noFill/>
            </a:ln>
          </p:spPr>
        </p:pic>
      </p:grpSp>
      <p:grpSp>
        <p:nvGrpSpPr>
          <p:cNvPr id="379" name="Google Shape;379;p15"/>
          <p:cNvGrpSpPr/>
          <p:nvPr/>
        </p:nvGrpSpPr>
        <p:grpSpPr>
          <a:xfrm>
            <a:off x="3641482" y="1363241"/>
            <a:ext cx="1083343" cy="593598"/>
            <a:chOff x="-1200508" y="1260366"/>
            <a:chExt cx="1578125" cy="864704"/>
          </a:xfrm>
        </p:grpSpPr>
        <p:pic>
          <p:nvPicPr>
            <p:cNvPr id="380" name="Google Shape;380;p15">
              <a:hlinkClick r:id="rId10"/>
            </p:cNvPr>
            <p:cNvPicPr preferRelativeResize="0"/>
            <p:nvPr/>
          </p:nvPicPr>
          <p:blipFill rotWithShape="1">
            <a:blip r:embed="rId11">
              <a:alphaModFix/>
            </a:blip>
            <a:srcRect/>
            <a:stretch/>
          </p:blipFill>
          <p:spPr>
            <a:xfrm>
              <a:off x="-1200508" y="1260366"/>
              <a:ext cx="1205229" cy="864704"/>
            </a:xfrm>
            <a:prstGeom prst="rect">
              <a:avLst/>
            </a:prstGeom>
            <a:noFill/>
            <a:ln>
              <a:noFill/>
            </a:ln>
          </p:spPr>
        </p:pic>
        <p:sp>
          <p:nvSpPr>
            <p:cNvPr id="381" name="Google Shape;381;p15"/>
            <p:cNvSpPr txBox="1"/>
            <p:nvPr/>
          </p:nvSpPr>
          <p:spPr>
            <a:xfrm>
              <a:off x="-827483" y="1406157"/>
              <a:ext cx="1205100" cy="53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NY</a:t>
              </a:r>
              <a:endParaRPr sz="1400" b="0" i="0" u="none" strike="noStrike" cap="none">
                <a:solidFill>
                  <a:srgbClr val="000000"/>
                </a:solidFill>
                <a:latin typeface="Arial"/>
                <a:ea typeface="Arial"/>
                <a:cs typeface="Arial"/>
                <a:sym typeface="Arial"/>
              </a:endParaRPr>
            </a:p>
          </p:txBody>
        </p:sp>
      </p:grpSp>
      <p:grpSp>
        <p:nvGrpSpPr>
          <p:cNvPr id="382" name="Google Shape;382;p15"/>
          <p:cNvGrpSpPr/>
          <p:nvPr/>
        </p:nvGrpSpPr>
        <p:grpSpPr>
          <a:xfrm>
            <a:off x="2034345" y="2547665"/>
            <a:ext cx="1063187" cy="511359"/>
            <a:chOff x="8245727" y="2252252"/>
            <a:chExt cx="1063187" cy="511359"/>
          </a:xfrm>
        </p:grpSpPr>
        <p:pic>
          <p:nvPicPr>
            <p:cNvPr id="383" name="Google Shape;383;p15">
              <a:hlinkClick r:id="rId12"/>
            </p:cNvPr>
            <p:cNvPicPr preferRelativeResize="0"/>
            <p:nvPr/>
          </p:nvPicPr>
          <p:blipFill rotWithShape="1">
            <a:blip r:embed="rId13">
              <a:alphaModFix/>
            </a:blip>
            <a:srcRect/>
            <a:stretch/>
          </p:blipFill>
          <p:spPr>
            <a:xfrm>
              <a:off x="8245727" y="2252252"/>
              <a:ext cx="1063187" cy="462255"/>
            </a:xfrm>
            <a:prstGeom prst="rect">
              <a:avLst/>
            </a:prstGeom>
            <a:noFill/>
            <a:ln>
              <a:noFill/>
            </a:ln>
          </p:spPr>
        </p:pic>
        <p:sp>
          <p:nvSpPr>
            <p:cNvPr id="384" name="Google Shape;384;p15"/>
            <p:cNvSpPr txBox="1"/>
            <p:nvPr/>
          </p:nvSpPr>
          <p:spPr>
            <a:xfrm>
              <a:off x="8626962" y="2394279"/>
              <a:ext cx="61863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VA</a:t>
              </a:r>
              <a:endParaRPr sz="1400" b="0" i="0" u="none" strike="noStrike" cap="none">
                <a:solidFill>
                  <a:srgbClr val="000000"/>
                </a:solidFill>
                <a:latin typeface="Arial"/>
                <a:ea typeface="Arial"/>
                <a:cs typeface="Arial"/>
                <a:sym typeface="Arial"/>
              </a:endParaRPr>
            </a:p>
          </p:txBody>
        </p:sp>
      </p:grpSp>
      <p:grpSp>
        <p:nvGrpSpPr>
          <p:cNvPr id="385" name="Google Shape;385;p15"/>
          <p:cNvGrpSpPr/>
          <p:nvPr/>
        </p:nvGrpSpPr>
        <p:grpSpPr>
          <a:xfrm>
            <a:off x="1169018" y="2613620"/>
            <a:ext cx="903278" cy="419077"/>
            <a:chOff x="187878" y="3798688"/>
            <a:chExt cx="1512409" cy="701684"/>
          </a:xfrm>
        </p:grpSpPr>
        <p:pic>
          <p:nvPicPr>
            <p:cNvPr id="386" name="Google Shape;386;p15">
              <a:hlinkClick r:id="rId14"/>
            </p:cNvPr>
            <p:cNvPicPr preferRelativeResize="0"/>
            <p:nvPr/>
          </p:nvPicPr>
          <p:blipFill rotWithShape="1">
            <a:blip r:embed="rId15">
              <a:alphaModFix/>
            </a:blip>
            <a:srcRect/>
            <a:stretch/>
          </p:blipFill>
          <p:spPr>
            <a:xfrm>
              <a:off x="187878" y="3798688"/>
              <a:ext cx="1167921" cy="683985"/>
            </a:xfrm>
            <a:prstGeom prst="rect">
              <a:avLst/>
            </a:prstGeom>
            <a:noFill/>
            <a:ln>
              <a:noFill/>
            </a:ln>
          </p:spPr>
        </p:pic>
        <p:sp>
          <p:nvSpPr>
            <p:cNvPr id="387" name="Google Shape;387;p15"/>
            <p:cNvSpPr txBox="1"/>
            <p:nvPr/>
          </p:nvSpPr>
          <p:spPr>
            <a:xfrm>
              <a:off x="350887" y="3881772"/>
              <a:ext cx="1349400" cy="61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PA</a:t>
              </a:r>
              <a:endParaRPr sz="1400" b="0" i="0" u="none" strike="noStrike" cap="none">
                <a:solidFill>
                  <a:srgbClr val="000000"/>
                </a:solidFill>
                <a:latin typeface="Arial"/>
                <a:ea typeface="Arial"/>
                <a:cs typeface="Arial"/>
                <a:sym typeface="Arial"/>
              </a:endParaRPr>
            </a:p>
          </p:txBody>
        </p:sp>
      </p:grpSp>
      <p:grpSp>
        <p:nvGrpSpPr>
          <p:cNvPr id="388" name="Google Shape;388;p15"/>
          <p:cNvGrpSpPr/>
          <p:nvPr/>
        </p:nvGrpSpPr>
        <p:grpSpPr>
          <a:xfrm>
            <a:off x="3227457" y="2423832"/>
            <a:ext cx="710969" cy="621876"/>
            <a:chOff x="6522822" y="3625267"/>
            <a:chExt cx="1184100" cy="1035717"/>
          </a:xfrm>
        </p:grpSpPr>
        <p:pic>
          <p:nvPicPr>
            <p:cNvPr id="389" name="Google Shape;389;p15">
              <a:hlinkClick r:id="rId16"/>
            </p:cNvPr>
            <p:cNvPicPr preferRelativeResize="0"/>
            <p:nvPr/>
          </p:nvPicPr>
          <p:blipFill rotWithShape="1">
            <a:blip r:embed="rId17">
              <a:alphaModFix/>
            </a:blip>
            <a:srcRect/>
            <a:stretch/>
          </p:blipFill>
          <p:spPr>
            <a:xfrm>
              <a:off x="6571900" y="3625267"/>
              <a:ext cx="1134910" cy="1035717"/>
            </a:xfrm>
            <a:prstGeom prst="rect">
              <a:avLst/>
            </a:prstGeom>
            <a:noFill/>
            <a:ln>
              <a:noFill/>
            </a:ln>
          </p:spPr>
        </p:pic>
        <p:sp>
          <p:nvSpPr>
            <p:cNvPr id="390" name="Google Shape;390;p15"/>
            <p:cNvSpPr txBox="1"/>
            <p:nvPr/>
          </p:nvSpPr>
          <p:spPr>
            <a:xfrm>
              <a:off x="6522822" y="4022097"/>
              <a:ext cx="1184100" cy="61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WV</a:t>
              </a:r>
              <a:endParaRPr sz="1400" b="0" i="0" u="none" strike="noStrike" cap="none">
                <a:solidFill>
                  <a:srgbClr val="000000"/>
                </a:solidFill>
                <a:latin typeface="Arial"/>
                <a:ea typeface="Arial"/>
                <a:cs typeface="Arial"/>
                <a:sym typeface="Arial"/>
              </a:endParaRPr>
            </a:p>
          </p:txBody>
        </p:sp>
      </p:grpSp>
      <p:sp>
        <p:nvSpPr>
          <p:cNvPr id="391" name="Google Shape;391;p15"/>
          <p:cNvSpPr txBox="1"/>
          <p:nvPr/>
        </p:nvSpPr>
        <p:spPr>
          <a:xfrm>
            <a:off x="139838" y="744602"/>
            <a:ext cx="514584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Average annual flood insurance cost:</a:t>
            </a:r>
            <a:endParaRPr sz="1800" b="0" i="0" u="none" strike="noStrike" cap="none">
              <a:solidFill>
                <a:schemeClr val="dk1"/>
              </a:solidFill>
              <a:latin typeface="Century Gothic"/>
              <a:ea typeface="Century Gothic"/>
              <a:cs typeface="Century Gothic"/>
              <a:sym typeface="Century Gothic"/>
            </a:endParaRPr>
          </a:p>
        </p:txBody>
      </p:sp>
      <p:sp>
        <p:nvSpPr>
          <p:cNvPr id="392" name="Google Shape;392;p15"/>
          <p:cNvSpPr txBox="1"/>
          <p:nvPr/>
        </p:nvSpPr>
        <p:spPr>
          <a:xfrm>
            <a:off x="535574" y="2052068"/>
            <a:ext cx="67559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$817</a:t>
            </a:r>
            <a:endParaRPr/>
          </a:p>
        </p:txBody>
      </p:sp>
      <p:sp>
        <p:nvSpPr>
          <p:cNvPr id="393" name="Google Shape;393;p15"/>
          <p:cNvSpPr txBox="1"/>
          <p:nvPr/>
        </p:nvSpPr>
        <p:spPr>
          <a:xfrm>
            <a:off x="1490223" y="2062880"/>
            <a:ext cx="67559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$754</a:t>
            </a:r>
            <a:endParaRPr/>
          </a:p>
        </p:txBody>
      </p:sp>
      <p:sp>
        <p:nvSpPr>
          <p:cNvPr id="394" name="Google Shape;394;p15"/>
          <p:cNvSpPr txBox="1"/>
          <p:nvPr/>
        </p:nvSpPr>
        <p:spPr>
          <a:xfrm>
            <a:off x="2539551" y="2054860"/>
            <a:ext cx="67559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$629</a:t>
            </a:r>
            <a:endParaRPr/>
          </a:p>
        </p:txBody>
      </p:sp>
      <p:sp>
        <p:nvSpPr>
          <p:cNvPr id="395" name="Google Shape;395;p15"/>
          <p:cNvSpPr txBox="1"/>
          <p:nvPr/>
        </p:nvSpPr>
        <p:spPr>
          <a:xfrm>
            <a:off x="3717362" y="2048936"/>
            <a:ext cx="75147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$1273</a:t>
            </a:r>
            <a:endParaRPr/>
          </a:p>
        </p:txBody>
      </p:sp>
      <p:sp>
        <p:nvSpPr>
          <p:cNvPr id="396" name="Google Shape;396;p15"/>
          <p:cNvSpPr txBox="1"/>
          <p:nvPr/>
        </p:nvSpPr>
        <p:spPr>
          <a:xfrm>
            <a:off x="1142046" y="3084782"/>
            <a:ext cx="75147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$1390</a:t>
            </a:r>
            <a:endParaRPr/>
          </a:p>
        </p:txBody>
      </p:sp>
      <p:sp>
        <p:nvSpPr>
          <p:cNvPr id="397" name="Google Shape;397;p15"/>
          <p:cNvSpPr txBox="1"/>
          <p:nvPr/>
        </p:nvSpPr>
        <p:spPr>
          <a:xfrm>
            <a:off x="2255721" y="3076049"/>
            <a:ext cx="67559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$805</a:t>
            </a:r>
            <a:endParaRPr/>
          </a:p>
        </p:txBody>
      </p:sp>
      <p:sp>
        <p:nvSpPr>
          <p:cNvPr id="398" name="Google Shape;398;p15"/>
          <p:cNvSpPr txBox="1"/>
          <p:nvPr/>
        </p:nvSpPr>
        <p:spPr>
          <a:xfrm>
            <a:off x="3146076" y="3084782"/>
            <a:ext cx="75147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Century Gothic"/>
                <a:ea typeface="Century Gothic"/>
                <a:cs typeface="Century Gothic"/>
                <a:sym typeface="Century Gothic"/>
              </a:rPr>
              <a:t>$1337</a:t>
            </a:r>
            <a:endParaRPr/>
          </a:p>
        </p:txBody>
      </p:sp>
      <p:sp>
        <p:nvSpPr>
          <p:cNvPr id="399" name="Google Shape;399;p15"/>
          <p:cNvSpPr txBox="1"/>
          <p:nvPr/>
        </p:nvSpPr>
        <p:spPr>
          <a:xfrm>
            <a:off x="-9488" y="4208829"/>
            <a:ext cx="505766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Flooding cost the agriculture industry</a:t>
            </a:r>
            <a:endParaRPr sz="1800" b="0" i="0" u="none" strike="noStrike" cap="none">
              <a:solidFill>
                <a:schemeClr val="dk1"/>
              </a:solidFill>
              <a:latin typeface="Century Gothic"/>
              <a:ea typeface="Century Gothic"/>
              <a:cs typeface="Century Gothic"/>
              <a:sym typeface="Century Gothic"/>
            </a:endParaRPr>
          </a:p>
        </p:txBody>
      </p:sp>
      <p:sp>
        <p:nvSpPr>
          <p:cNvPr id="400" name="Google Shape;400;p15"/>
          <p:cNvSpPr txBox="1"/>
          <p:nvPr/>
        </p:nvSpPr>
        <p:spPr>
          <a:xfrm>
            <a:off x="240235" y="5318460"/>
            <a:ext cx="4475306"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the watershed states from 1995-2020</a:t>
            </a:r>
            <a:endParaRPr sz="1800" b="0" i="0" u="none" strike="noStrike" cap="none">
              <a:solidFill>
                <a:schemeClr val="dk1"/>
              </a:solidFill>
              <a:latin typeface="Century Gothic"/>
              <a:ea typeface="Century Gothic"/>
              <a:cs typeface="Century Gothic"/>
              <a:sym typeface="Century Gothic"/>
            </a:endParaRPr>
          </a:p>
        </p:txBody>
      </p:sp>
      <p:sp>
        <p:nvSpPr>
          <p:cNvPr id="401" name="Google Shape;401;p15"/>
          <p:cNvSpPr txBox="1"/>
          <p:nvPr/>
        </p:nvSpPr>
        <p:spPr>
          <a:xfrm>
            <a:off x="917269" y="4604658"/>
            <a:ext cx="32923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448A50"/>
                </a:solidFill>
                <a:latin typeface="Century Gothic"/>
                <a:ea typeface="Century Gothic"/>
                <a:cs typeface="Century Gothic"/>
                <a:sym typeface="Century Gothic"/>
              </a:rPr>
              <a:t>$752.6 million </a:t>
            </a:r>
            <a:endParaRPr sz="3600" b="1" i="0" u="none" strike="noStrike" cap="none">
              <a:solidFill>
                <a:srgbClr val="448A50"/>
              </a:solidFill>
              <a:latin typeface="Arial"/>
              <a:ea typeface="Arial"/>
              <a:cs typeface="Arial"/>
              <a:sym typeface="Arial"/>
            </a:endParaRPr>
          </a:p>
        </p:txBody>
      </p:sp>
      <p:cxnSp>
        <p:nvCxnSpPr>
          <p:cNvPr id="402" name="Google Shape;402;p15"/>
          <p:cNvCxnSpPr/>
          <p:nvPr/>
        </p:nvCxnSpPr>
        <p:spPr>
          <a:xfrm rot="10800000">
            <a:off x="2567760" y="2255563"/>
            <a:ext cx="0" cy="3059674"/>
          </a:xfrm>
          <a:prstGeom prst="straightConnector1">
            <a:avLst/>
          </a:prstGeom>
          <a:noFill/>
          <a:ln w="9525" cap="flat" cmpd="sng">
            <a:solidFill>
              <a:srgbClr val="B5C6C9"/>
            </a:solidFill>
            <a:prstDash val="solid"/>
            <a:miter lim="800000"/>
            <a:headEnd type="none" w="sm" len="sm"/>
            <a:tailEnd type="none" w="sm" len="sm"/>
          </a:ln>
        </p:spPr>
      </p:cxnSp>
      <p:cxnSp>
        <p:nvCxnSpPr>
          <p:cNvPr id="403" name="Google Shape;403;p15"/>
          <p:cNvCxnSpPr/>
          <p:nvPr/>
        </p:nvCxnSpPr>
        <p:spPr>
          <a:xfrm rot="10800000">
            <a:off x="9571012" y="1248955"/>
            <a:ext cx="0" cy="3059674"/>
          </a:xfrm>
          <a:prstGeom prst="straightConnector1">
            <a:avLst/>
          </a:prstGeom>
          <a:noFill/>
          <a:ln w="9525" cap="flat" cmpd="sng">
            <a:solidFill>
              <a:srgbClr val="B5C6C9"/>
            </a:solidFill>
            <a:prstDash val="solid"/>
            <a:miter lim="800000"/>
            <a:headEnd type="none" w="sm" len="sm"/>
            <a:tailEnd type="none" w="sm" len="sm"/>
          </a:ln>
        </p:spPr>
      </p:cxnSp>
      <p:sp>
        <p:nvSpPr>
          <p:cNvPr id="404" name="Google Shape;404;p15"/>
          <p:cNvSpPr txBox="1"/>
          <p:nvPr/>
        </p:nvSpPr>
        <p:spPr>
          <a:xfrm>
            <a:off x="7674590" y="263142"/>
            <a:ext cx="4317467" cy="2214925"/>
          </a:xfrm>
          <a:prstGeom prst="rect">
            <a:avLst/>
          </a:prstGeom>
          <a:noFill/>
          <a:ln>
            <a:noFill/>
          </a:ln>
        </p:spPr>
        <p:txBody>
          <a:bodyPr spcFirstLastPara="1" wrap="square" lIns="91425" tIns="45700" rIns="91425" bIns="45700" anchor="t" anchorCtr="0">
            <a:spAutoFit/>
          </a:bodyPr>
          <a:lstStyle/>
          <a:p>
            <a:pPr marL="50800" marR="0" lvl="0" indent="0" algn="l" rtl="0">
              <a:lnSpc>
                <a:spcPct val="120000"/>
              </a:lnSpc>
              <a:spcBef>
                <a:spcPts val="1000"/>
              </a:spcBef>
              <a:spcAft>
                <a:spcPts val="0"/>
              </a:spcAft>
              <a:buClr>
                <a:srgbClr val="262626"/>
              </a:buClr>
              <a:buSzPts val="2800"/>
              <a:buFont typeface="Arial"/>
              <a:buNone/>
            </a:pPr>
            <a:r>
              <a:rPr lang="en-US" sz="1800" b="0" i="0" u="none" strike="noStrike" cap="none">
                <a:solidFill>
                  <a:srgbClr val="262626"/>
                </a:solidFill>
                <a:latin typeface="Century Gothic"/>
                <a:ea typeface="Century Gothic"/>
                <a:cs typeface="Century Gothic"/>
                <a:sym typeface="Century Gothic"/>
              </a:rPr>
              <a:t>Low-income families are more likely to live in flood zones and less likely to have flood insurance - </a:t>
            </a:r>
            <a:r>
              <a:rPr lang="en-US" sz="1800" b="1" i="0" u="none" strike="noStrike" cap="none">
                <a:solidFill>
                  <a:srgbClr val="262626"/>
                </a:solidFill>
                <a:latin typeface="Century Gothic"/>
                <a:ea typeface="Century Gothic"/>
                <a:cs typeface="Century Gothic"/>
                <a:sym typeface="Century Gothic"/>
              </a:rPr>
              <a:t>only 26% </a:t>
            </a:r>
            <a:r>
              <a:rPr lang="en-US" sz="1800" b="0" i="0" u="none" strike="noStrike" cap="none">
                <a:solidFill>
                  <a:srgbClr val="262626"/>
                </a:solidFill>
                <a:latin typeface="Century Gothic"/>
                <a:ea typeface="Century Gothic"/>
                <a:cs typeface="Century Gothic"/>
                <a:sym typeface="Century Gothic"/>
              </a:rPr>
              <a:t>of insured houses within the 100-year floodplain are low-income households.</a:t>
            </a:r>
            <a:endParaRPr/>
          </a:p>
        </p:txBody>
      </p:sp>
      <p:pic>
        <p:nvPicPr>
          <p:cNvPr id="405" name="Google Shape;405;p15"/>
          <p:cNvPicPr preferRelativeResize="0"/>
          <p:nvPr/>
        </p:nvPicPr>
        <p:blipFill rotWithShape="1">
          <a:blip r:embed="rId18">
            <a:alphaModFix/>
          </a:blip>
          <a:srcRect/>
          <a:stretch/>
        </p:blipFill>
        <p:spPr>
          <a:xfrm>
            <a:off x="71289" y="3267891"/>
            <a:ext cx="914400" cy="914400"/>
          </a:xfrm>
          <a:prstGeom prst="rect">
            <a:avLst/>
          </a:prstGeom>
          <a:noFill/>
          <a:ln>
            <a:noFill/>
          </a:ln>
        </p:spPr>
      </p:pic>
      <p:pic>
        <p:nvPicPr>
          <p:cNvPr id="406" name="Google Shape;406;p15"/>
          <p:cNvPicPr preferRelativeResize="0"/>
          <p:nvPr/>
        </p:nvPicPr>
        <p:blipFill rotWithShape="1">
          <a:blip r:embed="rId19">
            <a:alphaModFix/>
          </a:blip>
          <a:srcRect/>
          <a:stretch/>
        </p:blipFill>
        <p:spPr>
          <a:xfrm>
            <a:off x="11255156" y="1775292"/>
            <a:ext cx="914400" cy="914400"/>
          </a:xfrm>
          <a:prstGeom prst="rect">
            <a:avLst/>
          </a:prstGeom>
          <a:noFill/>
          <a:ln>
            <a:noFill/>
          </a:ln>
        </p:spPr>
      </p:pic>
      <p:graphicFrame>
        <p:nvGraphicFramePr>
          <p:cNvPr id="407" name="Google Shape;407;p15"/>
          <p:cNvGraphicFramePr/>
          <p:nvPr/>
        </p:nvGraphicFramePr>
        <p:xfrm>
          <a:off x="7886987" y="4259630"/>
          <a:ext cx="4330617" cy="2598370"/>
        </p:xfrm>
        <a:graphic>
          <a:graphicData uri="http://schemas.openxmlformats.org/drawingml/2006/chart">
            <c:chart xmlns:c="http://schemas.openxmlformats.org/drawingml/2006/chart" xmlns:r="http://schemas.openxmlformats.org/officeDocument/2006/relationships" r:id="rId20"/>
          </a:graphicData>
        </a:graphic>
      </p:graphicFrame>
      <p:sp>
        <p:nvSpPr>
          <p:cNvPr id="408" name="Google Shape;408;p15"/>
          <p:cNvSpPr txBox="1"/>
          <p:nvPr/>
        </p:nvSpPr>
        <p:spPr>
          <a:xfrm>
            <a:off x="7674590" y="2751986"/>
            <a:ext cx="4317467" cy="1550128"/>
          </a:xfrm>
          <a:prstGeom prst="rect">
            <a:avLst/>
          </a:prstGeom>
          <a:noFill/>
          <a:ln>
            <a:noFill/>
          </a:ln>
        </p:spPr>
        <p:txBody>
          <a:bodyPr spcFirstLastPara="1" wrap="square" lIns="91425" tIns="45700" rIns="91425" bIns="45700" anchor="t" anchorCtr="0">
            <a:spAutoFit/>
          </a:bodyPr>
          <a:lstStyle/>
          <a:p>
            <a:pPr marL="50800" marR="0" lvl="0" indent="0" algn="l" rtl="0">
              <a:lnSpc>
                <a:spcPct val="120000"/>
              </a:lnSpc>
              <a:spcBef>
                <a:spcPts val="1000"/>
              </a:spcBef>
              <a:spcAft>
                <a:spcPts val="0"/>
              </a:spcAft>
              <a:buClr>
                <a:srgbClr val="262626"/>
              </a:buClr>
              <a:buSzPts val="2800"/>
              <a:buFont typeface="Arial"/>
              <a:buNone/>
            </a:pPr>
            <a:r>
              <a:rPr lang="en-US" sz="1800" b="0" i="0" u="none" strike="noStrike" cap="none">
                <a:solidFill>
                  <a:srgbClr val="262626"/>
                </a:solidFill>
                <a:latin typeface="Century Gothic"/>
                <a:ea typeface="Century Gothic"/>
                <a:cs typeface="Century Gothic"/>
                <a:sym typeface="Century Gothic"/>
              </a:rPr>
              <a:t>Weather and climate disasters are getting more costly. The cost of billion-dollar disasters over time in the US is shown below.</a:t>
            </a:r>
            <a:endParaRPr/>
          </a:p>
        </p:txBody>
      </p:sp>
      <p:sp>
        <p:nvSpPr>
          <p:cNvPr id="409" name="Google Shape;409;p15"/>
          <p:cNvSpPr txBox="1"/>
          <p:nvPr/>
        </p:nvSpPr>
        <p:spPr>
          <a:xfrm rot="-5400000">
            <a:off x="6561772" y="4858427"/>
            <a:ext cx="245383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Billions of dollars</a:t>
            </a:r>
            <a:endParaRPr/>
          </a:p>
        </p:txBody>
      </p:sp>
      <p:pic>
        <p:nvPicPr>
          <p:cNvPr id="410" name="Google Shape;410;p15"/>
          <p:cNvPicPr preferRelativeResize="0"/>
          <p:nvPr/>
        </p:nvPicPr>
        <p:blipFill rotWithShape="1">
          <a:blip r:embed="rId18">
            <a:alphaModFix/>
          </a:blip>
          <a:srcRect/>
          <a:stretch/>
        </p:blipFill>
        <p:spPr>
          <a:xfrm>
            <a:off x="8754272" y="4665657"/>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5"/>
          <p:cNvSpPr/>
          <p:nvPr/>
        </p:nvSpPr>
        <p:spPr>
          <a:xfrm>
            <a:off x="5277548" y="151277"/>
            <a:ext cx="3466611" cy="491887"/>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sp>
        <p:nvSpPr>
          <p:cNvPr id="417" name="Google Shape;417;p45"/>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8" name="Google Shape;418;p45"/>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Flooding in Your Community</a:t>
            </a:r>
            <a:endParaRPr/>
          </a:p>
        </p:txBody>
      </p:sp>
      <p:sp>
        <p:nvSpPr>
          <p:cNvPr id="419" name="Google Shape;419;p45"/>
          <p:cNvSpPr txBox="1">
            <a:spLocks noGrp="1"/>
          </p:cNvSpPr>
          <p:nvPr>
            <p:ph type="body" idx="1"/>
          </p:nvPr>
        </p:nvSpPr>
        <p:spPr>
          <a:xfrm>
            <a:off x="272191" y="1571625"/>
            <a:ext cx="3702205" cy="4817438"/>
          </a:xfrm>
          <a:prstGeom prst="rect">
            <a:avLst/>
          </a:prstGeom>
          <a:noFill/>
          <a:ln>
            <a:noFill/>
          </a:ln>
        </p:spPr>
        <p:txBody>
          <a:bodyPr spcFirstLastPara="1" wrap="square" lIns="91425" tIns="45700" rIns="91425" bIns="45700" anchor="t" anchorCtr="0">
            <a:normAutofit lnSpcReduction="10000"/>
          </a:bodyPr>
          <a:lstStyle/>
          <a:p>
            <a:pPr marL="50800" lvl="0" indent="0" algn="ctr" rtl="0">
              <a:lnSpc>
                <a:spcPct val="120000"/>
              </a:lnSpc>
              <a:spcBef>
                <a:spcPts val="1000"/>
              </a:spcBef>
              <a:spcAft>
                <a:spcPts val="0"/>
              </a:spcAft>
              <a:buSzPts val="3027"/>
              <a:buNone/>
            </a:pPr>
            <a:r>
              <a:rPr lang="en-US"/>
              <a:t>Coastal</a:t>
            </a:r>
            <a:endParaRPr/>
          </a:p>
          <a:p>
            <a:pPr marL="50800" lvl="0" indent="0" algn="l" rtl="0">
              <a:lnSpc>
                <a:spcPct val="120000"/>
              </a:lnSpc>
              <a:spcBef>
                <a:spcPts val="1000"/>
              </a:spcBef>
              <a:spcAft>
                <a:spcPts val="0"/>
              </a:spcAft>
              <a:buSzPts val="2477"/>
              <a:buNone/>
            </a:pPr>
            <a:r>
              <a:rPr lang="en-US" sz="1800" b="0" i="0" u="none" strike="noStrike" cap="none">
                <a:solidFill>
                  <a:schemeClr val="dk1"/>
                </a:solidFill>
                <a:latin typeface="Century Gothic"/>
                <a:ea typeface="Century Gothic"/>
                <a:cs typeface="Century Gothic"/>
                <a:sym typeface="Century Gothic"/>
              </a:rPr>
              <a:t>Both rising waters and sinking land are leading to more flooding along coasts. Storm surge, the additional sea water pushed on shore from a storm, is a significant issue for coastal communities. Nuisance flooding (driven by tidal activity) also presents a chronic risk to coastal communities, with cumulative damage potentially exceeding that from storms. </a:t>
            </a:r>
            <a:endParaRPr/>
          </a:p>
          <a:p>
            <a:pPr marL="50800" lvl="0" indent="0" algn="l" rtl="0">
              <a:lnSpc>
                <a:spcPct val="120000"/>
              </a:lnSpc>
              <a:spcBef>
                <a:spcPts val="1000"/>
              </a:spcBef>
              <a:spcAft>
                <a:spcPts val="0"/>
              </a:spcAft>
              <a:buSzPts val="2477"/>
              <a:buNone/>
            </a:pPr>
            <a:endParaRPr sz="1800"/>
          </a:p>
        </p:txBody>
      </p:sp>
      <p:sp>
        <p:nvSpPr>
          <p:cNvPr id="420" name="Google Shape;420;p45"/>
          <p:cNvSpPr txBox="1"/>
          <p:nvPr/>
        </p:nvSpPr>
        <p:spPr>
          <a:xfrm>
            <a:off x="4118127" y="1571623"/>
            <a:ext cx="3702205" cy="4817439"/>
          </a:xfrm>
          <a:prstGeom prst="rect">
            <a:avLst/>
          </a:prstGeom>
          <a:noFill/>
          <a:ln>
            <a:noFill/>
          </a:ln>
        </p:spPr>
        <p:txBody>
          <a:bodyPr spcFirstLastPara="1" wrap="square" lIns="91425" tIns="45700" rIns="91425" bIns="45700" anchor="t" anchorCtr="0">
            <a:normAutofit/>
          </a:bodyPr>
          <a:lstStyle/>
          <a:p>
            <a:pPr marL="50800" marR="0" lvl="0" indent="0" algn="ctr" rtl="0">
              <a:lnSpc>
                <a:spcPct val="120000"/>
              </a:lnSpc>
              <a:spcBef>
                <a:spcPts val="1000"/>
              </a:spcBef>
              <a:spcAft>
                <a:spcPts val="0"/>
              </a:spcAft>
              <a:buClr>
                <a:schemeClr val="dk1"/>
              </a:buClr>
              <a:buSzPts val="3027"/>
              <a:buFont typeface="Arial"/>
              <a:buNone/>
            </a:pPr>
            <a:r>
              <a:rPr lang="en-US" sz="2800" b="0" i="0" u="none" strike="noStrike" cap="none">
                <a:solidFill>
                  <a:schemeClr val="dk1"/>
                </a:solidFill>
                <a:latin typeface="Century Gothic"/>
                <a:ea typeface="Century Gothic"/>
                <a:cs typeface="Century Gothic"/>
                <a:sym typeface="Century Gothic"/>
              </a:rPr>
              <a:t>Urban</a:t>
            </a:r>
            <a:endParaRPr sz="2800" b="0" i="0" u="none" strike="noStrike" cap="none">
              <a:solidFill>
                <a:schemeClr val="dk1"/>
              </a:solidFill>
              <a:latin typeface="Century Gothic"/>
              <a:ea typeface="Century Gothic"/>
              <a:cs typeface="Century Gothic"/>
              <a:sym typeface="Century Gothic"/>
            </a:endParaRPr>
          </a:p>
          <a:p>
            <a:pPr marL="50800" marR="0" lvl="0" indent="0" algn="l" rtl="0">
              <a:lnSpc>
                <a:spcPct val="120000"/>
              </a:lnSpc>
              <a:spcBef>
                <a:spcPts val="1000"/>
              </a:spcBef>
              <a:spcAft>
                <a:spcPts val="0"/>
              </a:spcAft>
              <a:buClr>
                <a:schemeClr val="dk1"/>
              </a:buClr>
              <a:buSzPts val="2477"/>
              <a:buFont typeface="Arial"/>
              <a:buNone/>
            </a:pPr>
            <a:r>
              <a:rPr lang="en-US" sz="1800" b="0" i="0" u="none" strike="noStrike" cap="none">
                <a:solidFill>
                  <a:schemeClr val="dk1"/>
                </a:solidFill>
                <a:latin typeface="Century Gothic"/>
                <a:ea typeface="Century Gothic"/>
                <a:cs typeface="Century Gothic"/>
                <a:sym typeface="Century Gothic"/>
              </a:rPr>
              <a:t>Because of a higher proportion of impervious surfaces, heavily developed areas experience more stormwater runoff. This can lead to localized </a:t>
            </a:r>
            <a:r>
              <a:rPr lang="en-US" sz="1800" b="0"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flooding</a:t>
            </a:r>
            <a:r>
              <a:rPr lang="en-US" sz="1800" b="0" i="0" u="none" strike="noStrike" cap="none">
                <a:solidFill>
                  <a:schemeClr val="dk1"/>
                </a:solidFill>
                <a:latin typeface="Century Gothic"/>
                <a:ea typeface="Century Gothic"/>
                <a:cs typeface="Century Gothic"/>
                <a:sym typeface="Century Gothic"/>
              </a:rPr>
              <a:t> and infrastructure damage during storms. As your community grows, it’s important to keep in mind how water will move through growth areas.</a:t>
            </a:r>
            <a:endParaRPr sz="1800" b="0" i="0" u="none" strike="noStrike" cap="none">
              <a:solidFill>
                <a:srgbClr val="000000"/>
              </a:solidFill>
              <a:latin typeface="Arial"/>
              <a:ea typeface="Arial"/>
              <a:cs typeface="Arial"/>
              <a:sym typeface="Arial"/>
            </a:endParaRPr>
          </a:p>
        </p:txBody>
      </p:sp>
      <p:sp>
        <p:nvSpPr>
          <p:cNvPr id="421" name="Google Shape;421;p45"/>
          <p:cNvSpPr txBox="1"/>
          <p:nvPr/>
        </p:nvSpPr>
        <p:spPr>
          <a:xfrm>
            <a:off x="8078813" y="1571623"/>
            <a:ext cx="3702205" cy="4817440"/>
          </a:xfrm>
          <a:prstGeom prst="rect">
            <a:avLst/>
          </a:prstGeom>
          <a:noFill/>
          <a:ln>
            <a:noFill/>
          </a:ln>
        </p:spPr>
        <p:txBody>
          <a:bodyPr spcFirstLastPara="1" wrap="square" lIns="91425" tIns="45700" rIns="91425" bIns="45700" anchor="t" anchorCtr="0">
            <a:normAutofit/>
          </a:bodyPr>
          <a:lstStyle/>
          <a:p>
            <a:pPr marL="50800" marR="0" lvl="0" indent="0" algn="ctr" rtl="0">
              <a:lnSpc>
                <a:spcPct val="120000"/>
              </a:lnSpc>
              <a:spcBef>
                <a:spcPts val="1000"/>
              </a:spcBef>
              <a:spcAft>
                <a:spcPts val="0"/>
              </a:spcAft>
              <a:buClr>
                <a:schemeClr val="dk1"/>
              </a:buClr>
              <a:buSzPts val="2800"/>
              <a:buFont typeface="Arial"/>
              <a:buNone/>
            </a:pPr>
            <a:r>
              <a:rPr lang="en-US" sz="2800" b="0"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Inland</a:t>
            </a:r>
            <a:endParaRPr sz="2800" b="0" i="0" u="none" strike="noStrike" cap="none">
              <a:solidFill>
                <a:schemeClr val="dk1"/>
              </a:solidFill>
              <a:latin typeface="Century Gothic"/>
              <a:ea typeface="Century Gothic"/>
              <a:cs typeface="Century Gothic"/>
              <a:sym typeface="Century Gothic"/>
            </a:endParaRPr>
          </a:p>
          <a:p>
            <a:pPr marL="50800" marR="0" lvl="0" indent="0" algn="l" rtl="0">
              <a:lnSpc>
                <a:spcPct val="120000"/>
              </a:lnSpc>
              <a:spcBef>
                <a:spcPts val="100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Storm events are worsening with changes in the water cycle. We can expect more powerful storms with the potential for more flash flooding. Mudslides are an additional hazard associated with high-elevation storms. Rural communities are especially vulnerable due to capacity limitations and geographic isolation.</a:t>
            </a:r>
            <a:endParaRPr sz="1800" b="0" i="0" u="none" strike="noStrike" cap="none">
              <a:solidFill>
                <a:srgbClr val="000000"/>
              </a:solidFill>
              <a:latin typeface="Arial"/>
              <a:ea typeface="Arial"/>
              <a:cs typeface="Arial"/>
              <a:sym typeface="Arial"/>
            </a:endParaRPr>
          </a:p>
        </p:txBody>
      </p:sp>
      <p:pic>
        <p:nvPicPr>
          <p:cNvPr id="422" name="Google Shape;422;p45"/>
          <p:cNvPicPr preferRelativeResize="0"/>
          <p:nvPr/>
        </p:nvPicPr>
        <p:blipFill rotWithShape="1">
          <a:blip r:embed="rId3">
            <a:alphaModFix/>
          </a:blip>
          <a:srcRect/>
          <a:stretch/>
        </p:blipFill>
        <p:spPr>
          <a:xfrm>
            <a:off x="9425875" y="759014"/>
            <a:ext cx="1008080" cy="1008080"/>
          </a:xfrm>
          <a:prstGeom prst="rect">
            <a:avLst/>
          </a:prstGeom>
          <a:noFill/>
          <a:ln>
            <a:noFill/>
          </a:ln>
        </p:spPr>
      </p:pic>
      <p:pic>
        <p:nvPicPr>
          <p:cNvPr id="423" name="Google Shape;423;p45"/>
          <p:cNvPicPr preferRelativeResize="0"/>
          <p:nvPr/>
        </p:nvPicPr>
        <p:blipFill rotWithShape="1">
          <a:blip r:embed="rId4">
            <a:alphaModFix/>
          </a:blip>
          <a:srcRect/>
          <a:stretch/>
        </p:blipFill>
        <p:spPr>
          <a:xfrm>
            <a:off x="5466309" y="761254"/>
            <a:ext cx="1005840" cy="1005840"/>
          </a:xfrm>
          <a:prstGeom prst="rect">
            <a:avLst/>
          </a:prstGeom>
          <a:noFill/>
          <a:ln>
            <a:noFill/>
          </a:ln>
        </p:spPr>
      </p:pic>
      <p:pic>
        <p:nvPicPr>
          <p:cNvPr id="424" name="Google Shape;424;p45"/>
          <p:cNvPicPr preferRelativeResize="0"/>
          <p:nvPr/>
        </p:nvPicPr>
        <p:blipFill rotWithShape="1">
          <a:blip r:embed="rId5">
            <a:alphaModFix/>
          </a:blip>
          <a:srcRect/>
          <a:stretch/>
        </p:blipFill>
        <p:spPr>
          <a:xfrm>
            <a:off x="1620373" y="759014"/>
            <a:ext cx="1005840" cy="1005840"/>
          </a:xfrm>
          <a:prstGeom prst="rect">
            <a:avLst/>
          </a:prstGeom>
          <a:noFill/>
          <a:ln>
            <a:noFill/>
          </a:ln>
        </p:spPr>
      </p:pic>
      <p:sp>
        <p:nvSpPr>
          <p:cNvPr id="425" name="Google Shape;425;p45"/>
          <p:cNvSpPr/>
          <p:nvPr/>
        </p:nvSpPr>
        <p:spPr>
          <a:xfrm>
            <a:off x="3714045" y="6285679"/>
            <a:ext cx="1979045"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Flooding</a:t>
            </a:r>
            <a:endParaRPr sz="1400" b="0" i="0" u="none" strike="noStrike" cap="none">
              <a:solidFill>
                <a:srgbClr val="000000"/>
              </a:solidFill>
              <a:latin typeface="Arial"/>
              <a:ea typeface="Arial"/>
              <a:cs typeface="Arial"/>
              <a:sym typeface="Arial"/>
            </a:endParaRPr>
          </a:p>
        </p:txBody>
      </p:sp>
      <p:grpSp>
        <p:nvGrpSpPr>
          <p:cNvPr id="426" name="Google Shape;426;p45"/>
          <p:cNvGrpSpPr/>
          <p:nvPr/>
        </p:nvGrpSpPr>
        <p:grpSpPr>
          <a:xfrm>
            <a:off x="2" y="6274578"/>
            <a:ext cx="3966518" cy="369332"/>
            <a:chOff x="1" y="6258465"/>
            <a:chExt cx="2379511" cy="369332"/>
          </a:xfrm>
        </p:grpSpPr>
        <p:sp>
          <p:nvSpPr>
            <p:cNvPr id="427" name="Google Shape;427;p45"/>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p45"/>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6"/>
          <p:cNvSpPr/>
          <p:nvPr/>
        </p:nvSpPr>
        <p:spPr>
          <a:xfrm>
            <a:off x="6559538" y="153039"/>
            <a:ext cx="3466611" cy="491887"/>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sp>
        <p:nvSpPr>
          <p:cNvPr id="435" name="Google Shape;435;p46"/>
          <p:cNvSpPr/>
          <p:nvPr/>
        </p:nvSpPr>
        <p:spPr>
          <a:xfrm>
            <a:off x="0" y="153040"/>
            <a:ext cx="682142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6" name="Google Shape;436;p46"/>
          <p:cNvSpPr txBox="1">
            <a:spLocks noGrp="1"/>
          </p:cNvSpPr>
          <p:nvPr>
            <p:ph type="title"/>
          </p:nvPr>
        </p:nvSpPr>
        <p:spPr>
          <a:xfrm>
            <a:off x="139838" y="-46300"/>
            <a:ext cx="659929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Do You Know Your Flooding Terms?</a:t>
            </a:r>
            <a:endParaRPr/>
          </a:p>
        </p:txBody>
      </p:sp>
      <p:sp>
        <p:nvSpPr>
          <p:cNvPr id="437" name="Google Shape;437;p46"/>
          <p:cNvSpPr txBox="1">
            <a:spLocks noGrp="1"/>
          </p:cNvSpPr>
          <p:nvPr>
            <p:ph type="body" idx="1"/>
          </p:nvPr>
        </p:nvSpPr>
        <p:spPr>
          <a:xfrm>
            <a:off x="683173" y="757780"/>
            <a:ext cx="10489324" cy="1504290"/>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323"/>
              <a:buNone/>
            </a:pPr>
            <a:r>
              <a:rPr lang="en-US" sz="1800" b="1">
                <a:solidFill>
                  <a:schemeClr val="accent1"/>
                </a:solidFill>
              </a:rPr>
              <a:t>Floodplains</a:t>
            </a:r>
            <a:r>
              <a:rPr lang="en-US" sz="1800"/>
              <a:t> are areas susceptible to being inundated by floodwaters from any source. They are being altered by the changing water cycle – floodplains in the future will be larger than they are today. This endangers more houses and infrastructure as time goes on.</a:t>
            </a:r>
            <a:endParaRPr sz="1800"/>
          </a:p>
        </p:txBody>
      </p:sp>
      <p:grpSp>
        <p:nvGrpSpPr>
          <p:cNvPr id="438" name="Google Shape;438;p46"/>
          <p:cNvGrpSpPr/>
          <p:nvPr/>
        </p:nvGrpSpPr>
        <p:grpSpPr>
          <a:xfrm>
            <a:off x="880255" y="2659572"/>
            <a:ext cx="10095159" cy="3206403"/>
            <a:chOff x="2062497" y="1785938"/>
            <a:chExt cx="8067005" cy="2562225"/>
          </a:xfrm>
        </p:grpSpPr>
        <p:pic>
          <p:nvPicPr>
            <p:cNvPr id="439" name="Google Shape;439;p46"/>
            <p:cNvPicPr preferRelativeResize="0"/>
            <p:nvPr/>
          </p:nvPicPr>
          <p:blipFill rotWithShape="1">
            <a:blip r:embed="rId3">
              <a:alphaModFix/>
            </a:blip>
            <a:srcRect/>
            <a:stretch/>
          </p:blipFill>
          <p:spPr>
            <a:xfrm>
              <a:off x="2062497" y="1785938"/>
              <a:ext cx="8067005" cy="2562225"/>
            </a:xfrm>
            <a:prstGeom prst="rect">
              <a:avLst/>
            </a:prstGeom>
            <a:noFill/>
            <a:ln>
              <a:noFill/>
            </a:ln>
          </p:spPr>
        </p:pic>
        <p:cxnSp>
          <p:nvCxnSpPr>
            <p:cNvPr id="440" name="Google Shape;440;p46"/>
            <p:cNvCxnSpPr/>
            <p:nvPr/>
          </p:nvCxnSpPr>
          <p:spPr>
            <a:xfrm>
              <a:off x="3857625" y="3182679"/>
              <a:ext cx="0" cy="808736"/>
            </a:xfrm>
            <a:prstGeom prst="straightConnector1">
              <a:avLst/>
            </a:prstGeom>
            <a:noFill/>
            <a:ln w="19050" cap="flat" cmpd="sng">
              <a:solidFill>
                <a:schemeClr val="lt1"/>
              </a:solidFill>
              <a:prstDash val="solid"/>
              <a:round/>
              <a:headEnd type="none" w="sm" len="sm"/>
              <a:tailEnd type="none" w="sm" len="sm"/>
            </a:ln>
          </p:spPr>
        </p:cxnSp>
        <p:cxnSp>
          <p:nvCxnSpPr>
            <p:cNvPr id="441" name="Google Shape;441;p46"/>
            <p:cNvCxnSpPr/>
            <p:nvPr/>
          </p:nvCxnSpPr>
          <p:spPr>
            <a:xfrm>
              <a:off x="7944071" y="2952307"/>
              <a:ext cx="1" cy="1039108"/>
            </a:xfrm>
            <a:prstGeom prst="straightConnector1">
              <a:avLst/>
            </a:prstGeom>
            <a:noFill/>
            <a:ln w="19050" cap="flat" cmpd="sng">
              <a:solidFill>
                <a:schemeClr val="lt1"/>
              </a:solidFill>
              <a:prstDash val="solid"/>
              <a:round/>
              <a:headEnd type="none" w="sm" len="sm"/>
              <a:tailEnd type="none" w="sm" len="sm"/>
            </a:ln>
          </p:spPr>
        </p:cxnSp>
        <p:cxnSp>
          <p:nvCxnSpPr>
            <p:cNvPr id="442" name="Google Shape;442;p46"/>
            <p:cNvCxnSpPr/>
            <p:nvPr/>
          </p:nvCxnSpPr>
          <p:spPr>
            <a:xfrm>
              <a:off x="3857625" y="3991415"/>
              <a:ext cx="4088440" cy="0"/>
            </a:xfrm>
            <a:prstGeom prst="straightConnector1">
              <a:avLst/>
            </a:prstGeom>
            <a:noFill/>
            <a:ln w="12700" cap="flat" cmpd="sng">
              <a:solidFill>
                <a:schemeClr val="lt1"/>
              </a:solidFill>
              <a:prstDash val="solid"/>
              <a:round/>
              <a:headEnd type="none" w="sm" len="sm"/>
              <a:tailEnd type="none" w="sm" len="sm"/>
            </a:ln>
          </p:spPr>
        </p:cxnSp>
        <p:sp>
          <p:nvSpPr>
            <p:cNvPr id="443" name="Google Shape;443;p46"/>
            <p:cNvSpPr txBox="1"/>
            <p:nvPr/>
          </p:nvSpPr>
          <p:spPr>
            <a:xfrm>
              <a:off x="5182726" y="3863163"/>
              <a:ext cx="1320413" cy="246221"/>
            </a:xfrm>
            <a:prstGeom prst="rect">
              <a:avLst/>
            </a:prstGeom>
            <a:solidFill>
              <a:srgbClr val="56875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entury Gothic"/>
                  <a:ea typeface="Century Gothic"/>
                  <a:cs typeface="Century Gothic"/>
                  <a:sym typeface="Century Gothic"/>
                </a:rPr>
                <a:t>Current floodplain</a:t>
              </a:r>
              <a:endParaRPr sz="1400" b="0" i="0" u="none" strike="noStrike" cap="none">
                <a:solidFill>
                  <a:srgbClr val="000000"/>
                </a:solidFill>
                <a:latin typeface="Arial"/>
                <a:ea typeface="Arial"/>
                <a:cs typeface="Arial"/>
                <a:sym typeface="Arial"/>
              </a:endParaRPr>
            </a:p>
          </p:txBody>
        </p:sp>
        <p:cxnSp>
          <p:nvCxnSpPr>
            <p:cNvPr id="444" name="Google Shape;444;p46"/>
            <p:cNvCxnSpPr/>
            <p:nvPr/>
          </p:nvCxnSpPr>
          <p:spPr>
            <a:xfrm>
              <a:off x="2759927" y="2778642"/>
              <a:ext cx="0" cy="1420944"/>
            </a:xfrm>
            <a:prstGeom prst="straightConnector1">
              <a:avLst/>
            </a:prstGeom>
            <a:noFill/>
            <a:ln w="19050" cap="flat" cmpd="sng">
              <a:solidFill>
                <a:schemeClr val="lt1"/>
              </a:solidFill>
              <a:prstDash val="solid"/>
              <a:round/>
              <a:headEnd type="none" w="sm" len="sm"/>
              <a:tailEnd type="none" w="sm" len="sm"/>
            </a:ln>
          </p:spPr>
        </p:cxnSp>
        <p:cxnSp>
          <p:nvCxnSpPr>
            <p:cNvPr id="445" name="Google Shape;445;p46"/>
            <p:cNvCxnSpPr/>
            <p:nvPr/>
          </p:nvCxnSpPr>
          <p:spPr>
            <a:xfrm>
              <a:off x="9123843" y="2594344"/>
              <a:ext cx="0" cy="1605242"/>
            </a:xfrm>
            <a:prstGeom prst="straightConnector1">
              <a:avLst/>
            </a:prstGeom>
            <a:noFill/>
            <a:ln w="19050" cap="flat" cmpd="sng">
              <a:solidFill>
                <a:schemeClr val="lt1"/>
              </a:solidFill>
              <a:prstDash val="solid"/>
              <a:round/>
              <a:headEnd type="none" w="sm" len="sm"/>
              <a:tailEnd type="none" w="sm" len="sm"/>
            </a:ln>
          </p:spPr>
        </p:cxnSp>
        <p:cxnSp>
          <p:nvCxnSpPr>
            <p:cNvPr id="446" name="Google Shape;446;p46"/>
            <p:cNvCxnSpPr/>
            <p:nvPr/>
          </p:nvCxnSpPr>
          <p:spPr>
            <a:xfrm>
              <a:off x="2759927" y="4199586"/>
              <a:ext cx="6363916" cy="0"/>
            </a:xfrm>
            <a:prstGeom prst="straightConnector1">
              <a:avLst/>
            </a:prstGeom>
            <a:noFill/>
            <a:ln w="12700" cap="flat" cmpd="sng">
              <a:solidFill>
                <a:schemeClr val="lt1"/>
              </a:solidFill>
              <a:prstDash val="solid"/>
              <a:round/>
              <a:headEnd type="none" w="sm" len="sm"/>
              <a:tailEnd type="none" w="sm" len="sm"/>
            </a:ln>
          </p:spPr>
        </p:cxnSp>
        <p:sp>
          <p:nvSpPr>
            <p:cNvPr id="447" name="Google Shape;447;p46"/>
            <p:cNvSpPr txBox="1"/>
            <p:nvPr/>
          </p:nvSpPr>
          <p:spPr>
            <a:xfrm>
              <a:off x="5178739" y="4076476"/>
              <a:ext cx="1320413" cy="246221"/>
            </a:xfrm>
            <a:prstGeom prst="rect">
              <a:avLst/>
            </a:prstGeom>
            <a:solidFill>
              <a:srgbClr val="56875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entury Gothic"/>
                  <a:ea typeface="Century Gothic"/>
                  <a:cs typeface="Century Gothic"/>
                  <a:sym typeface="Century Gothic"/>
                </a:rPr>
                <a:t>Floodplain in 2075</a:t>
              </a:r>
              <a:endParaRPr sz="1400" b="0" i="0" u="none" strike="noStrike" cap="none">
                <a:solidFill>
                  <a:srgbClr val="000000"/>
                </a:solidFill>
                <a:latin typeface="Arial"/>
                <a:ea typeface="Arial"/>
                <a:cs typeface="Arial"/>
                <a:sym typeface="Arial"/>
              </a:endParaRPr>
            </a:p>
          </p:txBody>
        </p:sp>
      </p:grpSp>
      <p:sp>
        <p:nvSpPr>
          <p:cNvPr id="448" name="Google Shape;448;p46"/>
          <p:cNvSpPr/>
          <p:nvPr/>
        </p:nvSpPr>
        <p:spPr>
          <a:xfrm>
            <a:off x="3714045" y="6285679"/>
            <a:ext cx="1979045"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Flooding</a:t>
            </a:r>
            <a:endParaRPr sz="1400" b="0" i="0" u="none" strike="noStrike" cap="none">
              <a:solidFill>
                <a:srgbClr val="000000"/>
              </a:solidFill>
              <a:latin typeface="Arial"/>
              <a:ea typeface="Arial"/>
              <a:cs typeface="Arial"/>
              <a:sym typeface="Arial"/>
            </a:endParaRPr>
          </a:p>
        </p:txBody>
      </p:sp>
      <p:grpSp>
        <p:nvGrpSpPr>
          <p:cNvPr id="449" name="Google Shape;449;p46"/>
          <p:cNvGrpSpPr/>
          <p:nvPr/>
        </p:nvGrpSpPr>
        <p:grpSpPr>
          <a:xfrm>
            <a:off x="2" y="6274578"/>
            <a:ext cx="3966518" cy="369332"/>
            <a:chOff x="1" y="6258465"/>
            <a:chExt cx="2379511" cy="369332"/>
          </a:xfrm>
        </p:grpSpPr>
        <p:sp>
          <p:nvSpPr>
            <p:cNvPr id="450" name="Google Shape;450;p46"/>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1" name="Google Shape;451;p46"/>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pic>
        <p:nvPicPr>
          <p:cNvPr id="452" name="Google Shape;452;p46"/>
          <p:cNvPicPr preferRelativeResize="0"/>
          <p:nvPr/>
        </p:nvPicPr>
        <p:blipFill rotWithShape="1">
          <a:blip r:embed="rId4">
            <a:alphaModFix/>
          </a:blip>
          <a:srcRect/>
          <a:stretch/>
        </p:blipFill>
        <p:spPr>
          <a:xfrm>
            <a:off x="11277599" y="40730"/>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6"/>
          <p:cNvSpPr/>
          <p:nvPr/>
        </p:nvSpPr>
        <p:spPr>
          <a:xfrm>
            <a:off x="0" y="153040"/>
            <a:ext cx="682142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16"/>
          <p:cNvSpPr txBox="1">
            <a:spLocks noGrp="1"/>
          </p:cNvSpPr>
          <p:nvPr>
            <p:ph type="title"/>
          </p:nvPr>
        </p:nvSpPr>
        <p:spPr>
          <a:xfrm>
            <a:off x="139838" y="-46300"/>
            <a:ext cx="643469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Do You Know Your Flooding Terms?</a:t>
            </a:r>
            <a:endParaRPr/>
          </a:p>
        </p:txBody>
      </p:sp>
      <p:sp>
        <p:nvSpPr>
          <p:cNvPr id="460" name="Google Shape;460;p16"/>
          <p:cNvSpPr txBox="1">
            <a:spLocks noGrp="1"/>
          </p:cNvSpPr>
          <p:nvPr>
            <p:ph type="body" idx="1"/>
          </p:nvPr>
        </p:nvSpPr>
        <p:spPr>
          <a:xfrm>
            <a:off x="683173" y="757779"/>
            <a:ext cx="6138252" cy="5130957"/>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323"/>
              <a:buNone/>
            </a:pPr>
            <a:r>
              <a:rPr lang="en-US" sz="2000">
                <a:solidFill>
                  <a:srgbClr val="448A50"/>
                </a:solidFill>
              </a:rPr>
              <a:t>You may have also heard floods referred to as #-year floods, such as a 100-year flood.</a:t>
            </a:r>
            <a:endParaRPr sz="2000">
              <a:solidFill>
                <a:srgbClr val="448A50"/>
              </a:solidFill>
            </a:endParaRPr>
          </a:p>
          <a:p>
            <a:pPr marL="50800" lvl="0" indent="0" algn="l" rtl="0">
              <a:lnSpc>
                <a:spcPct val="120000"/>
              </a:lnSpc>
              <a:spcBef>
                <a:spcPts val="1000"/>
              </a:spcBef>
              <a:spcAft>
                <a:spcPts val="0"/>
              </a:spcAft>
              <a:buSzPts val="2323"/>
              <a:buNone/>
            </a:pPr>
            <a:endParaRPr sz="1800"/>
          </a:p>
          <a:p>
            <a:pPr marL="50800" lvl="0" indent="0" algn="l" rtl="0">
              <a:lnSpc>
                <a:spcPct val="120000"/>
              </a:lnSpc>
              <a:spcBef>
                <a:spcPts val="1000"/>
              </a:spcBef>
              <a:spcAft>
                <a:spcPts val="0"/>
              </a:spcAft>
              <a:buSzPts val="2323"/>
              <a:buNone/>
            </a:pPr>
            <a:r>
              <a:rPr lang="en-US" sz="2000" b="1">
                <a:solidFill>
                  <a:schemeClr val="dk1"/>
                </a:solidFill>
              </a:rPr>
              <a:t>It’s not what it sounds like </a:t>
            </a:r>
            <a:r>
              <a:rPr lang="en-US" sz="2000"/>
              <a:t>- it means that the likelihood of a flood of that magnitude happening is 1 in 100, or a 1% chance in any year, not that a flood of that intensity occurs once every 100 years. That is why it is possible, and getting more likely with climate change, to see a 100-year flood two years in a row.</a:t>
            </a:r>
            <a:endParaRPr sz="2000"/>
          </a:p>
        </p:txBody>
      </p:sp>
      <p:sp>
        <p:nvSpPr>
          <p:cNvPr id="461" name="Google Shape;461;p16"/>
          <p:cNvSpPr/>
          <p:nvPr/>
        </p:nvSpPr>
        <p:spPr>
          <a:xfrm>
            <a:off x="3714045" y="6285679"/>
            <a:ext cx="1979045"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Flooding</a:t>
            </a:r>
            <a:endParaRPr sz="1400" b="0" i="0" u="none" strike="noStrike" cap="none">
              <a:solidFill>
                <a:srgbClr val="000000"/>
              </a:solidFill>
              <a:latin typeface="Arial"/>
              <a:ea typeface="Arial"/>
              <a:cs typeface="Arial"/>
              <a:sym typeface="Arial"/>
            </a:endParaRPr>
          </a:p>
        </p:txBody>
      </p:sp>
      <p:grpSp>
        <p:nvGrpSpPr>
          <p:cNvPr id="462" name="Google Shape;462;p16"/>
          <p:cNvGrpSpPr/>
          <p:nvPr/>
        </p:nvGrpSpPr>
        <p:grpSpPr>
          <a:xfrm>
            <a:off x="2" y="6274578"/>
            <a:ext cx="3966518" cy="369332"/>
            <a:chOff x="1" y="6258465"/>
            <a:chExt cx="2379511" cy="369332"/>
          </a:xfrm>
        </p:grpSpPr>
        <p:sp>
          <p:nvSpPr>
            <p:cNvPr id="463" name="Google Shape;463;p16"/>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p16"/>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pic>
        <p:nvPicPr>
          <p:cNvPr id="465" name="Google Shape;465;p16" descr="A picture containing sky, outdoor, water, nature&#10;&#10;Description automatically generated"/>
          <p:cNvPicPr preferRelativeResize="0"/>
          <p:nvPr/>
        </p:nvPicPr>
        <p:blipFill rotWithShape="1">
          <a:blip r:embed="rId3">
            <a:alphaModFix/>
          </a:blip>
          <a:srcRect l="52372"/>
          <a:stretch/>
        </p:blipFill>
        <p:spPr>
          <a:xfrm>
            <a:off x="7287768" y="0"/>
            <a:ext cx="4904232"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descr="A picture containing tree, outdoor, sky, sitting&#10;&#10;Description automatically generated"/>
          <p:cNvPicPr preferRelativeResize="0"/>
          <p:nvPr/>
        </p:nvPicPr>
        <p:blipFill rotWithShape="1">
          <a:blip r:embed="rId3">
            <a:alphaModFix/>
          </a:blip>
          <a:srcRect l="20520"/>
          <a:stretch/>
        </p:blipFill>
        <p:spPr>
          <a:xfrm>
            <a:off x="5956300" y="1"/>
            <a:ext cx="8207201" cy="6877202"/>
          </a:xfrm>
          <a:prstGeom prst="rect">
            <a:avLst/>
          </a:prstGeom>
          <a:noFill/>
          <a:ln>
            <a:noFill/>
          </a:ln>
        </p:spPr>
      </p:pic>
      <p:sp>
        <p:nvSpPr>
          <p:cNvPr id="101" name="Google Shape;101;p2"/>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Table of Contents</a:t>
            </a:r>
            <a:endParaRPr/>
          </a:p>
        </p:txBody>
      </p:sp>
      <p:sp>
        <p:nvSpPr>
          <p:cNvPr id="103" name="Google Shape;103;p2"/>
          <p:cNvSpPr/>
          <p:nvPr/>
        </p:nvSpPr>
        <p:spPr>
          <a:xfrm>
            <a:off x="4199257" y="1"/>
            <a:ext cx="4171876" cy="6877202"/>
          </a:xfrm>
          <a:custGeom>
            <a:avLst/>
            <a:gdLst/>
            <a:ahLst/>
            <a:cxnLst/>
            <a:rect l="l" t="t" r="r" b="b"/>
            <a:pathLst>
              <a:path w="16388" h="10014" extrusionOk="0">
                <a:moveTo>
                  <a:pt x="6463" y="0"/>
                </a:moveTo>
                <a:lnTo>
                  <a:pt x="16388" y="0"/>
                </a:lnTo>
                <a:cubicBezTo>
                  <a:pt x="15467" y="0"/>
                  <a:pt x="7494" y="466"/>
                  <a:pt x="7620" y="4876"/>
                </a:cubicBezTo>
                <a:cubicBezTo>
                  <a:pt x="7746" y="9286"/>
                  <a:pt x="15467" y="10000"/>
                  <a:pt x="16388" y="10000"/>
                </a:cubicBezTo>
                <a:lnTo>
                  <a:pt x="6870" y="10014"/>
                </a:lnTo>
                <a:cubicBezTo>
                  <a:pt x="5949" y="10014"/>
                  <a:pt x="69" y="6834"/>
                  <a:pt x="1" y="5165"/>
                </a:cubicBezTo>
                <a:cubicBezTo>
                  <a:pt x="-67" y="3496"/>
                  <a:pt x="5542" y="0"/>
                  <a:pt x="646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2"/>
          <p:cNvSpPr txBox="1">
            <a:spLocks noGrp="1"/>
          </p:cNvSpPr>
          <p:nvPr>
            <p:ph type="body" idx="1"/>
          </p:nvPr>
        </p:nvSpPr>
        <p:spPr>
          <a:xfrm>
            <a:off x="1325246" y="1254695"/>
            <a:ext cx="10028554" cy="41345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 action="ppaction://hlinkshowjump?jump=nextslide">
                  <a:extLst>
                    <a:ext uri="{A12FA001-AC4F-418D-AE19-62706E023703}">
                      <ahyp:hlinkClr xmlns:ahyp="http://schemas.microsoft.com/office/drawing/2018/hyperlinkcolor" val="tx"/>
                    </a:ext>
                  </a:extLst>
                </a:hlinkClick>
              </a:rPr>
              <a:t>Purpose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4" action="ppaction://hlinksldjump">
                  <a:extLst>
                    <a:ext uri="{A12FA001-AC4F-418D-AE19-62706E023703}">
                      <ahyp:hlinkClr xmlns:ahyp="http://schemas.microsoft.com/office/drawing/2018/hyperlinkcolor" val="tx"/>
                    </a:ext>
                  </a:extLst>
                </a:hlinkClick>
              </a:rPr>
              <a:t>What You’ll Learn</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Changing Conditions</a:t>
            </a:r>
            <a:endParaRPr>
              <a:solidFill>
                <a:schemeClr val="dk1"/>
              </a:solidFill>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Drought</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Flooding</a:t>
            </a:r>
            <a:endParaRPr>
              <a:solidFill>
                <a:schemeClr val="dk1"/>
              </a:solidFill>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Climate Resilience</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5" action="ppaction://hlinksldjump">
                  <a:extLst>
                    <a:ext uri="{A12FA001-AC4F-418D-AE19-62706E023703}">
                      <ahyp:hlinkClr xmlns:ahyp="http://schemas.microsoft.com/office/drawing/2018/hyperlinkcolor" val="tx"/>
                    </a:ext>
                  </a:extLst>
                </a:hlinkClick>
              </a:rPr>
              <a:t>What You Can Do</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latin typeface="Century Gothic"/>
                <a:ea typeface="Century Gothic"/>
                <a:cs typeface="Century Gothic"/>
                <a:sym typeface="Century Gothic"/>
                <a:hlinkClick r:id="rId6" action="ppaction://hlinksldjump">
                  <a:extLst>
                    <a:ext uri="{A12FA001-AC4F-418D-AE19-62706E023703}">
                      <ahyp:hlinkClr xmlns:ahyp="http://schemas.microsoft.com/office/drawing/2018/hyperlinkcolor" val="tx"/>
                    </a:ext>
                  </a:extLst>
                </a:hlinkClick>
              </a:rPr>
              <a:t>To Learn More</a:t>
            </a:r>
            <a:endParaRPr u="sng">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a:solidFill>
                  <a:schemeClr val="dk1"/>
                </a:solidFill>
              </a:rPr>
              <a:t>Glossary</a:t>
            </a:r>
            <a:endParaRPr>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endParaRPr>
              <a:solidFill>
                <a:schemeClr val="dk1"/>
              </a:solidFill>
            </a:endParaRPr>
          </a:p>
        </p:txBody>
      </p:sp>
      <p:sp>
        <p:nvSpPr>
          <p:cNvPr id="105" name="Google Shape;105;p2"/>
          <p:cNvSpPr txBox="1"/>
          <p:nvPr/>
        </p:nvSpPr>
        <p:spPr>
          <a:xfrm>
            <a:off x="987935" y="129587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106" name="Google Shape;106;p2"/>
          <p:cNvSpPr txBox="1"/>
          <p:nvPr/>
        </p:nvSpPr>
        <p:spPr>
          <a:xfrm>
            <a:off x="987935" y="1719461"/>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07" name="Google Shape;107;p2"/>
          <p:cNvSpPr txBox="1"/>
          <p:nvPr/>
        </p:nvSpPr>
        <p:spPr>
          <a:xfrm>
            <a:off x="987935" y="217286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p:txBody>
      </p:sp>
      <p:sp>
        <p:nvSpPr>
          <p:cNvPr id="108" name="Google Shape;108;p2"/>
          <p:cNvSpPr txBox="1"/>
          <p:nvPr/>
        </p:nvSpPr>
        <p:spPr>
          <a:xfrm>
            <a:off x="987935" y="264383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995309" y="3111060"/>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p:txBody>
      </p:sp>
      <p:sp>
        <p:nvSpPr>
          <p:cNvPr id="110" name="Google Shape;110;p2"/>
          <p:cNvSpPr txBox="1"/>
          <p:nvPr/>
        </p:nvSpPr>
        <p:spPr>
          <a:xfrm>
            <a:off x="995309" y="3569698"/>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995309" y="4024093"/>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p:txBody>
      </p:sp>
      <p:grpSp>
        <p:nvGrpSpPr>
          <p:cNvPr id="112" name="Google Shape;112;p2"/>
          <p:cNvGrpSpPr/>
          <p:nvPr/>
        </p:nvGrpSpPr>
        <p:grpSpPr>
          <a:xfrm>
            <a:off x="2" y="6274578"/>
            <a:ext cx="7487477" cy="369332"/>
            <a:chOff x="1" y="6258465"/>
            <a:chExt cx="4491732" cy="369332"/>
          </a:xfrm>
        </p:grpSpPr>
        <p:sp>
          <p:nvSpPr>
            <p:cNvPr id="113" name="Google Shape;113;p2"/>
            <p:cNvSpPr/>
            <p:nvPr/>
          </p:nvSpPr>
          <p:spPr>
            <a:xfrm>
              <a:off x="1" y="6269566"/>
              <a:ext cx="4328446"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2"/>
            <p:cNvSpPr txBox="1"/>
            <p:nvPr/>
          </p:nvSpPr>
          <p:spPr>
            <a:xfrm>
              <a:off x="163287" y="6258465"/>
              <a:ext cx="432844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Module 8: Preparing Your Community for Water Extremes</a:t>
              </a:r>
              <a:endParaRPr sz="1400" b="0" i="0" u="none" strike="noStrike" cap="none">
                <a:solidFill>
                  <a:srgbClr val="000000"/>
                </a:solidFill>
                <a:latin typeface="Arial"/>
                <a:ea typeface="Arial"/>
                <a:cs typeface="Arial"/>
                <a:sym typeface="Arial"/>
              </a:endParaRPr>
            </a:p>
          </p:txBody>
        </p:sp>
      </p:grpSp>
      <p:sp>
        <p:nvSpPr>
          <p:cNvPr id="115" name="Google Shape;115;p2"/>
          <p:cNvSpPr txBox="1"/>
          <p:nvPr/>
        </p:nvSpPr>
        <p:spPr>
          <a:xfrm>
            <a:off x="995309" y="5557376"/>
            <a:ext cx="54295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*Please refer to individual slide notes for data references and information sources.</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995309" y="4490416"/>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117" name="Google Shape;117;p2"/>
          <p:cNvSpPr txBox="1"/>
          <p:nvPr/>
        </p:nvSpPr>
        <p:spPr>
          <a:xfrm>
            <a:off x="995309" y="494643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1"/>
          <p:cNvSpPr/>
          <p:nvPr/>
        </p:nvSpPr>
        <p:spPr>
          <a:xfrm>
            <a:off x="5277548" y="151277"/>
            <a:ext cx="3466611" cy="491887"/>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pic>
        <p:nvPicPr>
          <p:cNvPr id="472" name="Google Shape;472;p11" descr="A picture containing ground, area, several&#10;&#10;Description automatically generated"/>
          <p:cNvPicPr preferRelativeResize="0"/>
          <p:nvPr/>
        </p:nvPicPr>
        <p:blipFill rotWithShape="1">
          <a:blip r:embed="rId3">
            <a:alphaModFix/>
          </a:blip>
          <a:srcRect t="19986"/>
          <a:stretch/>
        </p:blipFill>
        <p:spPr>
          <a:xfrm>
            <a:off x="-1" y="4787542"/>
            <a:ext cx="3386667" cy="1808295"/>
          </a:xfrm>
          <a:prstGeom prst="rect">
            <a:avLst/>
          </a:prstGeom>
          <a:noFill/>
          <a:ln>
            <a:noFill/>
          </a:ln>
        </p:spPr>
      </p:pic>
      <p:sp>
        <p:nvSpPr>
          <p:cNvPr id="473" name="Google Shape;473;p11"/>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4" name="Google Shape;474;p11"/>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Measuring Rainfall Intensity</a:t>
            </a:r>
            <a:endParaRPr/>
          </a:p>
        </p:txBody>
      </p:sp>
      <p:sp>
        <p:nvSpPr>
          <p:cNvPr id="475" name="Google Shape;475;p11"/>
          <p:cNvSpPr txBox="1">
            <a:spLocks noGrp="1"/>
          </p:cNvSpPr>
          <p:nvPr>
            <p:ph type="body" idx="1"/>
          </p:nvPr>
        </p:nvSpPr>
        <p:spPr>
          <a:xfrm>
            <a:off x="139839" y="856838"/>
            <a:ext cx="5145840" cy="3212971"/>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323"/>
              <a:buNone/>
            </a:pPr>
            <a:r>
              <a:rPr lang="en-US" sz="1800" b="1">
                <a:solidFill>
                  <a:schemeClr val="accent1"/>
                </a:solidFill>
              </a:rPr>
              <a:t>Intensity-Duration-Frequency (IDF) curves</a:t>
            </a:r>
            <a:r>
              <a:rPr lang="en-US" sz="1800"/>
              <a:t> represent </a:t>
            </a:r>
            <a:r>
              <a:rPr lang="en-US"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how much rain falls, for how long,</a:t>
            </a:r>
            <a:r>
              <a:rPr lang="en-US" sz="1800"/>
              <a:t> and how often it happens. They are used for forecasting flooding and informing water engineering and design. Because the water cycle is changing, we must adjust IDF curves and design specifications to be prepared for more intense and frequent rainfall.</a:t>
            </a:r>
            <a:endParaRPr/>
          </a:p>
        </p:txBody>
      </p:sp>
      <p:grpSp>
        <p:nvGrpSpPr>
          <p:cNvPr id="476" name="Google Shape;476;p11"/>
          <p:cNvGrpSpPr/>
          <p:nvPr/>
        </p:nvGrpSpPr>
        <p:grpSpPr>
          <a:xfrm>
            <a:off x="0" y="4252601"/>
            <a:ext cx="12002358" cy="2031285"/>
            <a:chOff x="0" y="3148323"/>
            <a:chExt cx="12002358" cy="2031285"/>
          </a:xfrm>
        </p:grpSpPr>
        <p:sp>
          <p:nvSpPr>
            <p:cNvPr id="477" name="Google Shape;477;p11"/>
            <p:cNvSpPr/>
            <p:nvPr/>
          </p:nvSpPr>
          <p:spPr>
            <a:xfrm>
              <a:off x="0" y="3191377"/>
              <a:ext cx="3386667" cy="49188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Virginia Beach</a:t>
              </a:r>
              <a:endParaRPr sz="1400" b="0" i="0" u="none" strike="noStrike" cap="none">
                <a:solidFill>
                  <a:srgbClr val="000000"/>
                </a:solidFill>
                <a:latin typeface="Arial"/>
                <a:ea typeface="Arial"/>
                <a:cs typeface="Arial"/>
                <a:sym typeface="Arial"/>
              </a:endParaRPr>
            </a:p>
          </p:txBody>
        </p:sp>
        <p:sp>
          <p:nvSpPr>
            <p:cNvPr id="478" name="Google Shape;478;p11"/>
            <p:cNvSpPr txBox="1"/>
            <p:nvPr/>
          </p:nvSpPr>
          <p:spPr>
            <a:xfrm>
              <a:off x="3601158" y="3148323"/>
              <a:ext cx="84012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The City of Virginia Beach updated its Public Works Design Standards Manual to adjust for increases in precipitation. The City already sees rainfall 10% above the standard projections and anticipates increases over the next 30 years. </a:t>
              </a:r>
              <a:r>
                <a:rPr lang="en-US" sz="1800" b="1" i="0" u="none" strike="noStrike" cap="none">
                  <a:solidFill>
                    <a:srgbClr val="000000"/>
                  </a:solidFill>
                  <a:latin typeface="Century Gothic"/>
                  <a:ea typeface="Century Gothic"/>
                  <a:cs typeface="Century Gothic"/>
                  <a:sym typeface="Century Gothic"/>
                </a:rPr>
                <a:t>The Manual has been updated to increase IDF curve values by 20%</a:t>
              </a:r>
              <a:r>
                <a:rPr lang="en-US" sz="1800" b="0" i="0" u="none" strike="noStrike" cap="none">
                  <a:solidFill>
                    <a:srgbClr val="000000"/>
                  </a:solidFill>
                  <a:latin typeface="Century Gothic"/>
                  <a:ea typeface="Century Gothic"/>
                  <a:cs typeface="Century Gothic"/>
                  <a:sym typeface="Century Gothic"/>
                </a:rPr>
                <a:t>, meaning that infrastructure design will now have to accommodate a larger amount of rainfall. This may increase costs initially, but the investment is in protecting the community.</a:t>
              </a:r>
              <a:endParaRPr sz="1400" b="0" i="0" u="none" strike="noStrike" cap="none">
                <a:solidFill>
                  <a:srgbClr val="000000"/>
                </a:solidFill>
                <a:latin typeface="Arial"/>
                <a:ea typeface="Arial"/>
                <a:cs typeface="Arial"/>
                <a:sym typeface="Arial"/>
              </a:endParaRPr>
            </a:p>
          </p:txBody>
        </p:sp>
      </p:grpSp>
      <p:sp>
        <p:nvSpPr>
          <p:cNvPr id="479" name="Google Shape;479;p11"/>
          <p:cNvSpPr txBox="1"/>
          <p:nvPr/>
        </p:nvSpPr>
        <p:spPr>
          <a:xfrm>
            <a:off x="9503674" y="818404"/>
            <a:ext cx="2688325" cy="3036566"/>
          </a:xfrm>
          <a:prstGeom prst="rect">
            <a:avLst/>
          </a:prstGeom>
          <a:noFill/>
          <a:ln>
            <a:noFill/>
          </a:ln>
        </p:spPr>
        <p:txBody>
          <a:bodyPr spcFirstLastPara="1" wrap="square" lIns="91425" tIns="45700" rIns="91425" bIns="45700" anchor="t" anchorCtr="0">
            <a:noAutofit/>
          </a:bodyPr>
          <a:lstStyle/>
          <a:p>
            <a:pPr marL="50800" marR="0" lvl="0" indent="0" algn="l" rtl="0">
              <a:lnSpc>
                <a:spcPct val="120000"/>
              </a:lnSpc>
              <a:spcBef>
                <a:spcPts val="1000"/>
              </a:spcBef>
              <a:spcAft>
                <a:spcPts val="0"/>
              </a:spcAft>
              <a:buClr>
                <a:schemeClr val="dk1"/>
              </a:buClr>
              <a:buSzPts val="2064"/>
              <a:buFont typeface="Arial"/>
              <a:buNone/>
            </a:pPr>
            <a:r>
              <a:rPr lang="en-US" sz="1600" b="0" i="0" u="none" strike="noStrike" cap="none">
                <a:solidFill>
                  <a:schemeClr val="dk1"/>
                </a:solidFill>
                <a:latin typeface="Century Gothic"/>
                <a:ea typeface="Century Gothic"/>
                <a:cs typeface="Century Gothic"/>
                <a:sym typeface="Century Gothic"/>
              </a:rPr>
              <a:t>The plot to the left for Luzerne County, PA shows the standard IDF curve in red and one that accounts for climate change in blue. Look up your county: </a:t>
            </a:r>
            <a:r>
              <a:rPr lang="en-US" sz="16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https://midatlantic-idf.rcc-acis.org</a:t>
            </a:r>
            <a:r>
              <a:rPr lang="en-US" sz="1600" b="0" i="0" u="none" strike="noStrike" cap="none">
                <a:solidFill>
                  <a:schemeClr val="dk1"/>
                </a:solidFill>
                <a:latin typeface="Century Gothic"/>
                <a:ea typeface="Century Gothic"/>
                <a:cs typeface="Century Gothic"/>
                <a:sym typeface="Century Gothic"/>
              </a:rPr>
              <a:t>.</a:t>
            </a:r>
            <a:endParaRPr sz="1600" b="0" i="0" u="none" strike="noStrike" cap="none">
              <a:solidFill>
                <a:srgbClr val="000000"/>
              </a:solidFill>
              <a:latin typeface="Arial"/>
              <a:ea typeface="Arial"/>
              <a:cs typeface="Arial"/>
              <a:sym typeface="Arial"/>
            </a:endParaRPr>
          </a:p>
        </p:txBody>
      </p:sp>
      <p:sp>
        <p:nvSpPr>
          <p:cNvPr id="480" name="Google Shape;480;p11"/>
          <p:cNvSpPr/>
          <p:nvPr/>
        </p:nvSpPr>
        <p:spPr>
          <a:xfrm>
            <a:off x="3714045" y="6285679"/>
            <a:ext cx="1979045"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Flooding</a:t>
            </a:r>
            <a:endParaRPr sz="1400" b="0" i="0" u="none" strike="noStrike" cap="none">
              <a:solidFill>
                <a:srgbClr val="000000"/>
              </a:solidFill>
              <a:latin typeface="Arial"/>
              <a:ea typeface="Arial"/>
              <a:cs typeface="Arial"/>
              <a:sym typeface="Arial"/>
            </a:endParaRPr>
          </a:p>
        </p:txBody>
      </p:sp>
      <p:grpSp>
        <p:nvGrpSpPr>
          <p:cNvPr id="481" name="Google Shape;481;p11"/>
          <p:cNvGrpSpPr/>
          <p:nvPr/>
        </p:nvGrpSpPr>
        <p:grpSpPr>
          <a:xfrm>
            <a:off x="2" y="6274578"/>
            <a:ext cx="3966518" cy="369332"/>
            <a:chOff x="1" y="6258465"/>
            <a:chExt cx="2379511" cy="369332"/>
          </a:xfrm>
        </p:grpSpPr>
        <p:sp>
          <p:nvSpPr>
            <p:cNvPr id="482" name="Google Shape;482;p11"/>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3" name="Google Shape;483;p11"/>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pic>
        <p:nvPicPr>
          <p:cNvPr id="484" name="Google Shape;484;p11" descr="Chart&#10;&#10;Description automatically generated"/>
          <p:cNvPicPr preferRelativeResize="0"/>
          <p:nvPr/>
        </p:nvPicPr>
        <p:blipFill rotWithShape="1">
          <a:blip r:embed="rId5">
            <a:alphaModFix/>
          </a:blip>
          <a:srcRect/>
          <a:stretch/>
        </p:blipFill>
        <p:spPr>
          <a:xfrm>
            <a:off x="5884929" y="688678"/>
            <a:ext cx="3538459" cy="2932884"/>
          </a:xfrm>
          <a:prstGeom prst="rect">
            <a:avLst/>
          </a:prstGeom>
          <a:noFill/>
          <a:ln>
            <a:noFill/>
          </a:ln>
        </p:spPr>
      </p:pic>
      <p:sp>
        <p:nvSpPr>
          <p:cNvPr id="485" name="Google Shape;485;p11"/>
          <p:cNvSpPr txBox="1"/>
          <p:nvPr/>
        </p:nvSpPr>
        <p:spPr>
          <a:xfrm>
            <a:off x="6860444" y="3650465"/>
            <a:ext cx="158742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Duration of Rain</a:t>
            </a:r>
            <a:endParaRPr/>
          </a:p>
        </p:txBody>
      </p:sp>
      <p:sp>
        <p:nvSpPr>
          <p:cNvPr id="486" name="Google Shape;486;p11"/>
          <p:cNvSpPr txBox="1"/>
          <p:nvPr/>
        </p:nvSpPr>
        <p:spPr>
          <a:xfrm rot="-5400000">
            <a:off x="4882657" y="2141274"/>
            <a:ext cx="15361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Amount of Rain</a:t>
            </a:r>
            <a:endParaRPr/>
          </a:p>
        </p:txBody>
      </p:sp>
      <p:sp>
        <p:nvSpPr>
          <p:cNvPr id="487" name="Google Shape;487;p11"/>
          <p:cNvSpPr txBox="1"/>
          <p:nvPr/>
        </p:nvSpPr>
        <p:spPr>
          <a:xfrm>
            <a:off x="6918066" y="1818108"/>
            <a:ext cx="1472184" cy="95410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1" i="0" u="none" strike="noStrike" cap="none">
                <a:solidFill>
                  <a:srgbClr val="000000"/>
                </a:solidFill>
                <a:latin typeface="Century Gothic"/>
                <a:ea typeface="Century Gothic"/>
                <a:cs typeface="Century Gothic"/>
                <a:sym typeface="Century Gothic"/>
              </a:rPr>
              <a:t>10% more rain </a:t>
            </a:r>
            <a:r>
              <a:rPr lang="en-US" sz="1400" b="0" i="0" u="none" strike="noStrike" cap="none">
                <a:solidFill>
                  <a:srgbClr val="000000"/>
                </a:solidFill>
                <a:latin typeface="Century Gothic"/>
                <a:ea typeface="Century Gothic"/>
                <a:cs typeface="Century Gothic"/>
                <a:sym typeface="Century Gothic"/>
              </a:rPr>
              <a:t>projected for the same duration</a:t>
            </a:r>
            <a:endParaRPr/>
          </a:p>
        </p:txBody>
      </p:sp>
      <p:pic>
        <p:nvPicPr>
          <p:cNvPr id="488" name="Google Shape;488;p11"/>
          <p:cNvPicPr preferRelativeResize="0"/>
          <p:nvPr/>
        </p:nvPicPr>
        <p:blipFill rotWithShape="1">
          <a:blip r:embed="rId6">
            <a:alphaModFix/>
          </a:blip>
          <a:srcRect/>
          <a:stretch/>
        </p:blipFill>
        <p:spPr>
          <a:xfrm>
            <a:off x="11277599" y="40730"/>
            <a:ext cx="914400" cy="91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
          <p:cNvSpPr txBox="1"/>
          <p:nvPr/>
        </p:nvSpPr>
        <p:spPr>
          <a:xfrm>
            <a:off x="396226" y="1967062"/>
            <a:ext cx="547320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Climate Resilience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The climate is changing; is your community ready for the </a:t>
            </a:r>
            <a:r>
              <a:rPr lang="en-US" sz="2800" b="0" i="0" u="none" strike="noStrike" cap="none">
                <a:solidFill>
                  <a:schemeClr val="dk2"/>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impacts</a:t>
            </a:r>
            <a:r>
              <a:rPr lang="en-US" sz="2800" b="0" i="0" u="none" strike="noStrike" cap="none">
                <a:solidFill>
                  <a:schemeClr val="dk2"/>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pic>
        <p:nvPicPr>
          <p:cNvPr id="495" name="Google Shape;495;p6"/>
          <p:cNvPicPr preferRelativeResize="0"/>
          <p:nvPr/>
        </p:nvPicPr>
        <p:blipFill rotWithShape="1">
          <a:blip r:embed="rId3">
            <a:alphaModFix/>
          </a:blip>
          <a:srcRect l="21537" r="24047"/>
          <a:stretch/>
        </p:blipFill>
        <p:spPr>
          <a:xfrm>
            <a:off x="6588690" y="-37336"/>
            <a:ext cx="560331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40" descr="A group of people working in a garden&#10;&#10;Description automatically generated with medium confidence"/>
          <p:cNvPicPr preferRelativeResize="0"/>
          <p:nvPr/>
        </p:nvPicPr>
        <p:blipFill rotWithShape="1">
          <a:blip r:embed="rId3">
            <a:alphaModFix/>
          </a:blip>
          <a:srcRect r="52024"/>
          <a:stretch/>
        </p:blipFill>
        <p:spPr>
          <a:xfrm flipH="1">
            <a:off x="7254312" y="0"/>
            <a:ext cx="4937688" cy="6858000"/>
          </a:xfrm>
          <a:prstGeom prst="rect">
            <a:avLst/>
          </a:prstGeom>
          <a:noFill/>
          <a:ln>
            <a:noFill/>
          </a:ln>
        </p:spPr>
      </p:pic>
      <p:sp>
        <p:nvSpPr>
          <p:cNvPr id="502" name="Google Shape;502;p40"/>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3" name="Google Shape;503;p40"/>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Climate Resilience</a:t>
            </a:r>
            <a:endParaRPr/>
          </a:p>
        </p:txBody>
      </p:sp>
      <p:sp>
        <p:nvSpPr>
          <p:cNvPr id="504" name="Google Shape;504;p40"/>
          <p:cNvSpPr txBox="1">
            <a:spLocks noGrp="1"/>
          </p:cNvSpPr>
          <p:nvPr>
            <p:ph type="body" idx="1"/>
          </p:nvPr>
        </p:nvSpPr>
        <p:spPr>
          <a:xfrm>
            <a:off x="683173" y="757780"/>
            <a:ext cx="6389140" cy="5701236"/>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1800"/>
              <a:buNone/>
            </a:pPr>
            <a:r>
              <a:rPr lang="en-US" sz="2000">
                <a:solidFill>
                  <a:srgbClr val="448A50"/>
                </a:solidFill>
              </a:rPr>
              <a:t>Climate resilience is the ability to anticipate, prepare for, and respond to hazardous events, trends, or disturbances related to climate. </a:t>
            </a:r>
            <a:r>
              <a:rPr lang="en-US" sz="2000">
                <a:solidFill>
                  <a:schemeClr val="dk1"/>
                </a:solidFill>
              </a:rPr>
              <a:t>Being resilient to changes in climate can include:</a:t>
            </a:r>
            <a:endParaRPr/>
          </a:p>
          <a:p>
            <a:pPr marL="0" lvl="0" indent="0" algn="l" rtl="0">
              <a:lnSpc>
                <a:spcPct val="120000"/>
              </a:lnSpc>
              <a:spcBef>
                <a:spcPts val="0"/>
              </a:spcBef>
              <a:spcAft>
                <a:spcPts val="0"/>
              </a:spcAft>
              <a:buClr>
                <a:srgbClr val="458A50"/>
              </a:buClr>
              <a:buSzPts val="1800"/>
              <a:buNone/>
            </a:pPr>
            <a:r>
              <a:rPr lang="en-US" sz="2000">
                <a:solidFill>
                  <a:schemeClr val="dk1"/>
                </a:solidFill>
              </a:rPr>
              <a:t>	</a:t>
            </a:r>
            <a:endParaRPr/>
          </a:p>
          <a:p>
            <a:pPr marL="0" lvl="0" indent="0" algn="l" rtl="0">
              <a:lnSpc>
                <a:spcPct val="130000"/>
              </a:lnSpc>
              <a:spcBef>
                <a:spcPts val="0"/>
              </a:spcBef>
              <a:spcAft>
                <a:spcPts val="0"/>
              </a:spcAft>
              <a:buClr>
                <a:srgbClr val="458A50"/>
              </a:buClr>
              <a:buSzPts val="1800"/>
              <a:buNone/>
            </a:pPr>
            <a:r>
              <a:rPr lang="en-US" sz="2000">
                <a:solidFill>
                  <a:schemeClr val="dk1"/>
                </a:solidFill>
              </a:rPr>
              <a:t>	</a:t>
            </a:r>
            <a:r>
              <a:rPr lang="en-US" sz="1800">
                <a:solidFill>
                  <a:schemeClr val="dk1"/>
                </a:solidFill>
              </a:rPr>
              <a:t>Understanding your community’s exposure.</a:t>
            </a:r>
            <a:endParaRPr sz="1800"/>
          </a:p>
          <a:p>
            <a:pPr marL="0" lvl="0" indent="0" algn="l" rtl="0">
              <a:lnSpc>
                <a:spcPct val="130000"/>
              </a:lnSpc>
              <a:spcBef>
                <a:spcPts val="0"/>
              </a:spcBef>
              <a:spcAft>
                <a:spcPts val="0"/>
              </a:spcAft>
              <a:buClr>
                <a:srgbClr val="458A50"/>
              </a:buClr>
              <a:buSzPts val="1800"/>
              <a:buNone/>
            </a:pPr>
            <a:endParaRPr sz="1800">
              <a:solidFill>
                <a:schemeClr val="dk1"/>
              </a:solidFill>
            </a:endParaRPr>
          </a:p>
          <a:p>
            <a:pPr marL="0" lvl="0" indent="0" algn="l" rtl="0">
              <a:lnSpc>
                <a:spcPct val="130000"/>
              </a:lnSpc>
              <a:spcBef>
                <a:spcPts val="0"/>
              </a:spcBef>
              <a:spcAft>
                <a:spcPts val="0"/>
              </a:spcAft>
              <a:buClr>
                <a:srgbClr val="458A50"/>
              </a:buClr>
              <a:buSzPts val="1800"/>
              <a:buNone/>
            </a:pPr>
            <a:r>
              <a:rPr lang="en-US" sz="1800">
                <a:solidFill>
                  <a:schemeClr val="dk1"/>
                </a:solidFill>
              </a:rPr>
              <a:t>	Assessing your vulnerability and risk.</a:t>
            </a:r>
            <a:endParaRPr sz="1800"/>
          </a:p>
          <a:p>
            <a:pPr marL="0" lvl="0" indent="0" algn="l" rtl="0">
              <a:lnSpc>
                <a:spcPct val="130000"/>
              </a:lnSpc>
              <a:spcBef>
                <a:spcPts val="0"/>
              </a:spcBef>
              <a:spcAft>
                <a:spcPts val="0"/>
              </a:spcAft>
              <a:buClr>
                <a:srgbClr val="458A50"/>
              </a:buClr>
              <a:buSzPts val="1800"/>
              <a:buNone/>
            </a:pPr>
            <a:endParaRPr sz="1800">
              <a:solidFill>
                <a:schemeClr val="dk1"/>
              </a:solidFill>
            </a:endParaRPr>
          </a:p>
          <a:p>
            <a:pPr marL="0" lvl="0" indent="0" algn="l" rtl="0">
              <a:lnSpc>
                <a:spcPct val="130000"/>
              </a:lnSpc>
              <a:spcBef>
                <a:spcPts val="0"/>
              </a:spcBef>
              <a:spcAft>
                <a:spcPts val="0"/>
              </a:spcAft>
              <a:buClr>
                <a:srgbClr val="458A50"/>
              </a:buClr>
              <a:buSzPts val="1800"/>
              <a:buNone/>
            </a:pPr>
            <a:r>
              <a:rPr lang="en-US" sz="1800">
                <a:solidFill>
                  <a:schemeClr val="dk1"/>
                </a:solidFill>
              </a:rPr>
              <a:t>	Investigating your options.</a:t>
            </a:r>
            <a:endParaRPr sz="1800"/>
          </a:p>
          <a:p>
            <a:pPr marL="0" lvl="0" indent="0" algn="l" rtl="0">
              <a:lnSpc>
                <a:spcPct val="130000"/>
              </a:lnSpc>
              <a:spcBef>
                <a:spcPts val="0"/>
              </a:spcBef>
              <a:spcAft>
                <a:spcPts val="0"/>
              </a:spcAft>
              <a:buClr>
                <a:srgbClr val="458A50"/>
              </a:buClr>
              <a:buSzPts val="1800"/>
              <a:buNone/>
            </a:pPr>
            <a:endParaRPr sz="1800">
              <a:solidFill>
                <a:schemeClr val="dk1"/>
              </a:solidFill>
            </a:endParaRPr>
          </a:p>
          <a:p>
            <a:pPr marL="0" lvl="0" indent="0" algn="l" rtl="0">
              <a:lnSpc>
                <a:spcPct val="130000"/>
              </a:lnSpc>
              <a:spcBef>
                <a:spcPts val="0"/>
              </a:spcBef>
              <a:spcAft>
                <a:spcPts val="0"/>
              </a:spcAft>
              <a:buClr>
                <a:srgbClr val="458A50"/>
              </a:buClr>
              <a:buSzPts val="1800"/>
              <a:buNone/>
            </a:pPr>
            <a:r>
              <a:rPr lang="en-US" sz="1800">
                <a:solidFill>
                  <a:schemeClr val="dk1"/>
                </a:solidFill>
              </a:rPr>
              <a:t>	Prioritizing and planning.</a:t>
            </a:r>
            <a:endParaRPr sz="1800"/>
          </a:p>
          <a:p>
            <a:pPr marL="0" lvl="0" indent="0" algn="l" rtl="0">
              <a:lnSpc>
                <a:spcPct val="130000"/>
              </a:lnSpc>
              <a:spcBef>
                <a:spcPts val="0"/>
              </a:spcBef>
              <a:spcAft>
                <a:spcPts val="0"/>
              </a:spcAft>
              <a:buClr>
                <a:srgbClr val="458A50"/>
              </a:buClr>
              <a:buSzPts val="1800"/>
              <a:buNone/>
            </a:pPr>
            <a:endParaRPr sz="1800">
              <a:solidFill>
                <a:schemeClr val="dk1"/>
              </a:solidFill>
            </a:endParaRPr>
          </a:p>
          <a:p>
            <a:pPr marL="0" lvl="0" indent="0" algn="l" rtl="0">
              <a:lnSpc>
                <a:spcPct val="130000"/>
              </a:lnSpc>
              <a:spcBef>
                <a:spcPts val="0"/>
              </a:spcBef>
              <a:spcAft>
                <a:spcPts val="0"/>
              </a:spcAft>
              <a:buClr>
                <a:srgbClr val="458A50"/>
              </a:buClr>
              <a:buSzPts val="1800"/>
              <a:buNone/>
            </a:pPr>
            <a:r>
              <a:rPr lang="en-US" sz="1800">
                <a:solidFill>
                  <a:schemeClr val="dk1"/>
                </a:solidFill>
              </a:rPr>
              <a:t>	Taking action.</a:t>
            </a:r>
            <a:endParaRPr sz="1800">
              <a:solidFill>
                <a:schemeClr val="dk1"/>
              </a:solidFill>
            </a:endParaRPr>
          </a:p>
        </p:txBody>
      </p:sp>
      <p:pic>
        <p:nvPicPr>
          <p:cNvPr id="505" name="Google Shape;505;p40"/>
          <p:cNvPicPr preferRelativeResize="0"/>
          <p:nvPr/>
        </p:nvPicPr>
        <p:blipFill rotWithShape="1">
          <a:blip r:embed="rId4">
            <a:alphaModFix/>
          </a:blip>
          <a:srcRect/>
          <a:stretch/>
        </p:blipFill>
        <p:spPr>
          <a:xfrm>
            <a:off x="791643" y="4637017"/>
            <a:ext cx="679389" cy="679389"/>
          </a:xfrm>
          <a:prstGeom prst="rect">
            <a:avLst/>
          </a:prstGeom>
          <a:noFill/>
          <a:ln>
            <a:noFill/>
          </a:ln>
        </p:spPr>
      </p:pic>
      <p:pic>
        <p:nvPicPr>
          <p:cNvPr id="506" name="Google Shape;506;p40"/>
          <p:cNvPicPr preferRelativeResize="0"/>
          <p:nvPr/>
        </p:nvPicPr>
        <p:blipFill rotWithShape="1">
          <a:blip r:embed="rId5">
            <a:alphaModFix/>
          </a:blip>
          <a:srcRect/>
          <a:stretch/>
        </p:blipFill>
        <p:spPr>
          <a:xfrm>
            <a:off x="792399" y="2457515"/>
            <a:ext cx="684115" cy="684115"/>
          </a:xfrm>
          <a:prstGeom prst="rect">
            <a:avLst/>
          </a:prstGeom>
          <a:noFill/>
          <a:ln>
            <a:noFill/>
          </a:ln>
        </p:spPr>
      </p:pic>
      <p:pic>
        <p:nvPicPr>
          <p:cNvPr id="507" name="Google Shape;507;p40"/>
          <p:cNvPicPr preferRelativeResize="0"/>
          <p:nvPr/>
        </p:nvPicPr>
        <p:blipFill rotWithShape="1">
          <a:blip r:embed="rId6">
            <a:alphaModFix/>
          </a:blip>
          <a:srcRect/>
          <a:stretch/>
        </p:blipFill>
        <p:spPr>
          <a:xfrm rot="-5400000">
            <a:off x="797127" y="3912092"/>
            <a:ext cx="679389" cy="679389"/>
          </a:xfrm>
          <a:prstGeom prst="rect">
            <a:avLst/>
          </a:prstGeom>
          <a:noFill/>
          <a:ln>
            <a:noFill/>
          </a:ln>
        </p:spPr>
      </p:pic>
      <p:pic>
        <p:nvPicPr>
          <p:cNvPr id="508" name="Google Shape;508;p40"/>
          <p:cNvPicPr preferRelativeResize="0"/>
          <p:nvPr/>
        </p:nvPicPr>
        <p:blipFill rotWithShape="1">
          <a:blip r:embed="rId7">
            <a:alphaModFix/>
          </a:blip>
          <a:srcRect/>
          <a:stretch/>
        </p:blipFill>
        <p:spPr>
          <a:xfrm>
            <a:off x="797127" y="3187167"/>
            <a:ext cx="679389" cy="679389"/>
          </a:xfrm>
          <a:prstGeom prst="rect">
            <a:avLst/>
          </a:prstGeom>
          <a:noFill/>
          <a:ln>
            <a:noFill/>
          </a:ln>
        </p:spPr>
      </p:pic>
      <p:pic>
        <p:nvPicPr>
          <p:cNvPr id="509" name="Google Shape;509;p40"/>
          <p:cNvPicPr preferRelativeResize="0"/>
          <p:nvPr/>
        </p:nvPicPr>
        <p:blipFill rotWithShape="1">
          <a:blip r:embed="rId8">
            <a:alphaModFix/>
          </a:blip>
          <a:srcRect/>
          <a:stretch/>
        </p:blipFill>
        <p:spPr>
          <a:xfrm>
            <a:off x="797126" y="5361941"/>
            <a:ext cx="679390" cy="679390"/>
          </a:xfrm>
          <a:prstGeom prst="rect">
            <a:avLst/>
          </a:prstGeom>
          <a:noFill/>
          <a:ln>
            <a:noFill/>
          </a:ln>
        </p:spPr>
      </p:pic>
      <p:sp>
        <p:nvSpPr>
          <p:cNvPr id="510" name="Google Shape;510;p40"/>
          <p:cNvSpPr/>
          <p:nvPr/>
        </p:nvSpPr>
        <p:spPr>
          <a:xfrm>
            <a:off x="3714045" y="6285679"/>
            <a:ext cx="29000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Resilience</a:t>
            </a:r>
            <a:endParaRPr sz="1400" b="0" i="0" u="none" strike="noStrike" cap="none">
              <a:solidFill>
                <a:srgbClr val="000000"/>
              </a:solidFill>
              <a:latin typeface="Arial"/>
              <a:ea typeface="Arial"/>
              <a:cs typeface="Arial"/>
              <a:sym typeface="Arial"/>
            </a:endParaRPr>
          </a:p>
        </p:txBody>
      </p:sp>
      <p:grpSp>
        <p:nvGrpSpPr>
          <p:cNvPr id="511" name="Google Shape;511;p40"/>
          <p:cNvGrpSpPr/>
          <p:nvPr/>
        </p:nvGrpSpPr>
        <p:grpSpPr>
          <a:xfrm>
            <a:off x="2" y="6274578"/>
            <a:ext cx="3966518" cy="369332"/>
            <a:chOff x="1" y="6258465"/>
            <a:chExt cx="2379511" cy="369332"/>
          </a:xfrm>
        </p:grpSpPr>
        <p:sp>
          <p:nvSpPr>
            <p:cNvPr id="512" name="Google Shape;512;p40"/>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3" name="Google Shape;513;p40"/>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7"/>
          <p:cNvSpPr/>
          <p:nvPr/>
        </p:nvSpPr>
        <p:spPr>
          <a:xfrm>
            <a:off x="5277548" y="151277"/>
            <a:ext cx="3466611" cy="491887"/>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sp>
        <p:nvSpPr>
          <p:cNvPr id="520" name="Google Shape;520;p47"/>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1" name="Google Shape;521;p47"/>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Rebuilding Stronger</a:t>
            </a:r>
            <a:endParaRPr/>
          </a:p>
        </p:txBody>
      </p:sp>
      <p:sp>
        <p:nvSpPr>
          <p:cNvPr id="522" name="Google Shape;522;p47"/>
          <p:cNvSpPr txBox="1">
            <a:spLocks noGrp="1"/>
          </p:cNvSpPr>
          <p:nvPr>
            <p:ph type="body" idx="1"/>
          </p:nvPr>
        </p:nvSpPr>
        <p:spPr>
          <a:xfrm>
            <a:off x="683173" y="757780"/>
            <a:ext cx="10489324" cy="2505562"/>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2000"/>
              <a:t>Water conditions in your community are changing. Business as usual in your community will leave you vulnerable to increasing drought and flooding; we can’t keep building for historical conditions and not expect to see increasing damage.</a:t>
            </a:r>
            <a:endParaRPr sz="2000">
              <a:highlight>
                <a:srgbClr val="FFFF00"/>
              </a:highlight>
            </a:endParaRPr>
          </a:p>
          <a:p>
            <a:pPr marL="50800" lvl="0" indent="0" algn="l" rtl="0">
              <a:lnSpc>
                <a:spcPct val="120000"/>
              </a:lnSpc>
              <a:spcBef>
                <a:spcPts val="1000"/>
              </a:spcBef>
              <a:spcAft>
                <a:spcPts val="0"/>
              </a:spcAft>
              <a:buSzPts val="2800"/>
              <a:buNone/>
            </a:pPr>
            <a:r>
              <a:rPr lang="en-US" sz="2000"/>
              <a:t>Avoiding future flood damage to new structures requires a two-part strategy:</a:t>
            </a:r>
            <a:endParaRPr/>
          </a:p>
        </p:txBody>
      </p:sp>
      <p:pic>
        <p:nvPicPr>
          <p:cNvPr id="523" name="Google Shape;523;p47"/>
          <p:cNvPicPr preferRelativeResize="0"/>
          <p:nvPr/>
        </p:nvPicPr>
        <p:blipFill rotWithShape="1">
          <a:blip r:embed="rId3">
            <a:alphaModFix/>
          </a:blip>
          <a:srcRect/>
          <a:stretch/>
        </p:blipFill>
        <p:spPr>
          <a:xfrm>
            <a:off x="11277599" y="40730"/>
            <a:ext cx="914400" cy="914400"/>
          </a:xfrm>
          <a:prstGeom prst="rect">
            <a:avLst/>
          </a:prstGeom>
          <a:noFill/>
          <a:ln>
            <a:noFill/>
          </a:ln>
        </p:spPr>
      </p:pic>
      <p:grpSp>
        <p:nvGrpSpPr>
          <p:cNvPr id="524" name="Google Shape;524;p47"/>
          <p:cNvGrpSpPr/>
          <p:nvPr/>
        </p:nvGrpSpPr>
        <p:grpSpPr>
          <a:xfrm>
            <a:off x="925973" y="2559337"/>
            <a:ext cx="11266026" cy="3603915"/>
            <a:chOff x="575933" y="2559337"/>
            <a:chExt cx="11266026" cy="3603915"/>
          </a:xfrm>
        </p:grpSpPr>
        <p:pic>
          <p:nvPicPr>
            <p:cNvPr id="525" name="Google Shape;525;p47"/>
            <p:cNvPicPr preferRelativeResize="0"/>
            <p:nvPr/>
          </p:nvPicPr>
          <p:blipFill rotWithShape="1">
            <a:blip r:embed="rId4">
              <a:alphaModFix/>
            </a:blip>
            <a:srcRect/>
            <a:stretch/>
          </p:blipFill>
          <p:spPr>
            <a:xfrm>
              <a:off x="1276012" y="2559337"/>
              <a:ext cx="2034116" cy="3134540"/>
            </a:xfrm>
            <a:prstGeom prst="rect">
              <a:avLst/>
            </a:prstGeom>
            <a:noFill/>
            <a:ln>
              <a:noFill/>
            </a:ln>
          </p:spPr>
        </p:pic>
        <p:sp>
          <p:nvSpPr>
            <p:cNvPr id="526" name="Google Shape;526;p47"/>
            <p:cNvSpPr txBox="1"/>
            <p:nvPr/>
          </p:nvSpPr>
          <p:spPr>
            <a:xfrm>
              <a:off x="4762865" y="3263342"/>
              <a:ext cx="85953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0" b="1" i="0" u="none" strike="noStrike" cap="none">
                  <a:solidFill>
                    <a:schemeClr val="accent1"/>
                  </a:solidFill>
                  <a:latin typeface="Century Gothic"/>
                  <a:ea typeface="Century Gothic"/>
                  <a:cs typeface="Century Gothic"/>
                  <a:sym typeface="Century Gothic"/>
                </a:rPr>
                <a:t>1</a:t>
              </a:r>
              <a:endParaRPr/>
            </a:p>
          </p:txBody>
        </p:sp>
        <p:sp>
          <p:nvSpPr>
            <p:cNvPr id="527" name="Google Shape;527;p47"/>
            <p:cNvSpPr txBox="1"/>
            <p:nvPr/>
          </p:nvSpPr>
          <p:spPr>
            <a:xfrm>
              <a:off x="4762983" y="4580610"/>
              <a:ext cx="85953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0" b="1" i="0" u="none" strike="noStrike" cap="none">
                  <a:solidFill>
                    <a:schemeClr val="accent1"/>
                  </a:solidFill>
                  <a:latin typeface="Century Gothic"/>
                  <a:ea typeface="Century Gothic"/>
                  <a:cs typeface="Century Gothic"/>
                  <a:sym typeface="Century Gothic"/>
                </a:rPr>
                <a:t>2</a:t>
              </a:r>
              <a:endParaRPr/>
            </a:p>
          </p:txBody>
        </p:sp>
        <p:pic>
          <p:nvPicPr>
            <p:cNvPr id="528" name="Google Shape;528;p47" descr="Shape&#10;&#10;Description automatically generated with low confidence"/>
            <p:cNvPicPr preferRelativeResize="0"/>
            <p:nvPr/>
          </p:nvPicPr>
          <p:blipFill rotWithShape="1">
            <a:blip r:embed="rId5">
              <a:alphaModFix/>
            </a:blip>
            <a:srcRect/>
            <a:stretch/>
          </p:blipFill>
          <p:spPr>
            <a:xfrm>
              <a:off x="5240613" y="3215929"/>
              <a:ext cx="1110487" cy="1110487"/>
            </a:xfrm>
            <a:prstGeom prst="rect">
              <a:avLst/>
            </a:prstGeom>
            <a:noFill/>
            <a:ln>
              <a:noFill/>
            </a:ln>
          </p:spPr>
        </p:pic>
        <p:grpSp>
          <p:nvGrpSpPr>
            <p:cNvPr id="529" name="Google Shape;529;p47"/>
            <p:cNvGrpSpPr/>
            <p:nvPr/>
          </p:nvGrpSpPr>
          <p:grpSpPr>
            <a:xfrm>
              <a:off x="5517823" y="4680013"/>
              <a:ext cx="721466" cy="721494"/>
              <a:chOff x="6793834" y="5074564"/>
              <a:chExt cx="721466" cy="721494"/>
            </a:xfrm>
          </p:grpSpPr>
          <p:sp>
            <p:nvSpPr>
              <p:cNvPr id="530" name="Google Shape;530;p47"/>
              <p:cNvSpPr/>
              <p:nvPr/>
            </p:nvSpPr>
            <p:spPr>
              <a:xfrm>
                <a:off x="6793834" y="5074564"/>
                <a:ext cx="721466" cy="721494"/>
              </a:xfrm>
              <a:custGeom>
                <a:avLst/>
                <a:gdLst/>
                <a:ahLst/>
                <a:cxnLst/>
                <a:rect l="l" t="t" r="r" b="b"/>
                <a:pathLst>
                  <a:path w="721466" h="721494" extrusionOk="0">
                    <a:moveTo>
                      <a:pt x="238963" y="680502"/>
                    </a:moveTo>
                    <a:cubicBezTo>
                      <a:pt x="168180" y="706544"/>
                      <a:pt x="86767" y="721494"/>
                      <a:pt x="0" y="721494"/>
                    </a:cubicBezTo>
                    <a:lnTo>
                      <a:pt x="0" y="284457"/>
                    </a:lnTo>
                    <a:cubicBezTo>
                      <a:pt x="142214" y="225567"/>
                      <a:pt x="305232" y="293100"/>
                      <a:pt x="364161" y="435266"/>
                    </a:cubicBezTo>
                    <a:lnTo>
                      <a:pt x="364161" y="434540"/>
                    </a:lnTo>
                    <a:cubicBezTo>
                      <a:pt x="412536" y="402189"/>
                      <a:pt x="471808" y="398823"/>
                      <a:pt x="521634" y="420239"/>
                    </a:cubicBezTo>
                    <a:cubicBezTo>
                      <a:pt x="543009" y="345833"/>
                      <a:pt x="540792" y="264152"/>
                      <a:pt x="509933" y="186907"/>
                    </a:cubicBezTo>
                    <a:cubicBezTo>
                      <a:pt x="455823" y="223004"/>
                      <a:pt x="383206" y="225280"/>
                      <a:pt x="325805" y="186925"/>
                    </a:cubicBezTo>
                    <a:lnTo>
                      <a:pt x="325805" y="186907"/>
                    </a:lnTo>
                    <a:cubicBezTo>
                      <a:pt x="312880" y="121822"/>
                      <a:pt x="327526" y="57675"/>
                      <a:pt x="361674" y="6528"/>
                    </a:cubicBezTo>
                    <a:lnTo>
                      <a:pt x="361674" y="6528"/>
                    </a:lnTo>
                    <a:cubicBezTo>
                      <a:pt x="452762" y="-11598"/>
                      <a:pt x="542549" y="8937"/>
                      <a:pt x="614175" y="56776"/>
                    </a:cubicBezTo>
                    <a:lnTo>
                      <a:pt x="614175" y="56107"/>
                    </a:lnTo>
                    <a:cubicBezTo>
                      <a:pt x="614135" y="140330"/>
                      <a:pt x="630042" y="225988"/>
                      <a:pt x="664344" y="308664"/>
                    </a:cubicBezTo>
                    <a:lnTo>
                      <a:pt x="664381" y="308645"/>
                    </a:lnTo>
                    <a:cubicBezTo>
                      <a:pt x="697765" y="389380"/>
                      <a:pt x="714667" y="475304"/>
                      <a:pt x="714667" y="561192"/>
                    </a:cubicBezTo>
                    <a:lnTo>
                      <a:pt x="714629" y="561192"/>
                    </a:lnTo>
                    <a:cubicBezTo>
                      <a:pt x="733559" y="606926"/>
                      <a:pt x="711838" y="659354"/>
                      <a:pt x="666064" y="678245"/>
                    </a:cubicBezTo>
                    <a:lnTo>
                      <a:pt x="666064" y="678245"/>
                    </a:lnTo>
                    <a:cubicBezTo>
                      <a:pt x="523890" y="737172"/>
                      <a:pt x="371427" y="733692"/>
                      <a:pt x="238963" y="680502"/>
                    </a:cubicBezTo>
                    <a:close/>
                  </a:path>
                </a:pathLst>
              </a:custGeom>
              <a:noFill/>
              <a:ln w="2857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1" name="Google Shape;531;p47"/>
              <p:cNvSpPr/>
              <p:nvPr/>
            </p:nvSpPr>
            <p:spPr>
              <a:xfrm>
                <a:off x="7315468" y="5494804"/>
                <a:ext cx="72311" cy="60035"/>
              </a:xfrm>
              <a:custGeom>
                <a:avLst/>
                <a:gdLst/>
                <a:ahLst/>
                <a:cxnLst/>
                <a:rect l="l" t="t" r="r" b="b"/>
                <a:pathLst>
                  <a:path w="72311" h="60035" extrusionOk="0">
                    <a:moveTo>
                      <a:pt x="72312" y="60035"/>
                    </a:moveTo>
                    <a:cubicBezTo>
                      <a:pt x="53841" y="32389"/>
                      <a:pt x="28450" y="12197"/>
                      <a:pt x="0" y="0"/>
                    </a:cubicBezTo>
                    <a:cubicBezTo>
                      <a:pt x="28450" y="12197"/>
                      <a:pt x="53841" y="32387"/>
                      <a:pt x="72312" y="60035"/>
                    </a:cubicBezTo>
                    <a:close/>
                  </a:path>
                </a:pathLst>
              </a:custGeom>
              <a:noFill/>
              <a:ln w="2857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2" name="Google Shape;532;p47"/>
              <p:cNvSpPr/>
              <p:nvPr/>
            </p:nvSpPr>
            <p:spPr>
              <a:xfrm>
                <a:off x="7303767" y="5207360"/>
                <a:ext cx="54110" cy="54110"/>
              </a:xfrm>
              <a:custGeom>
                <a:avLst/>
                <a:gdLst/>
                <a:ahLst/>
                <a:cxnLst/>
                <a:rect l="l" t="t" r="r" b="b"/>
                <a:pathLst>
                  <a:path w="54110" h="54110" extrusionOk="0">
                    <a:moveTo>
                      <a:pt x="0" y="54110"/>
                    </a:moveTo>
                    <a:cubicBezTo>
                      <a:pt x="0" y="24226"/>
                      <a:pt x="24205" y="0"/>
                      <a:pt x="54110" y="0"/>
                    </a:cubicBezTo>
                    <a:cubicBezTo>
                      <a:pt x="24207" y="2"/>
                      <a:pt x="0" y="24226"/>
                      <a:pt x="0" y="54110"/>
                    </a:cubicBezTo>
                    <a:close/>
                  </a:path>
                </a:pathLst>
              </a:custGeom>
              <a:noFill/>
              <a:ln w="2857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3" name="Google Shape;533;p47"/>
              <p:cNvSpPr/>
              <p:nvPr/>
            </p:nvSpPr>
            <p:spPr>
              <a:xfrm>
                <a:off x="7161415" y="5185144"/>
                <a:ext cx="3960" cy="97664"/>
              </a:xfrm>
              <a:custGeom>
                <a:avLst/>
                <a:gdLst/>
                <a:ahLst/>
                <a:cxnLst/>
                <a:rect l="l" t="t" r="r" b="b"/>
                <a:pathLst>
                  <a:path w="3960" h="97664" extrusionOk="0">
                    <a:moveTo>
                      <a:pt x="3960" y="97665"/>
                    </a:moveTo>
                    <a:cubicBezTo>
                      <a:pt x="-1125" y="64512"/>
                      <a:pt x="-1240" y="31739"/>
                      <a:pt x="3196" y="0"/>
                    </a:cubicBezTo>
                    <a:cubicBezTo>
                      <a:pt x="-1240" y="31739"/>
                      <a:pt x="-1125" y="64510"/>
                      <a:pt x="3960" y="97665"/>
                    </a:cubicBezTo>
                    <a:close/>
                  </a:path>
                </a:pathLst>
              </a:custGeom>
              <a:noFill/>
              <a:ln w="2857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4" name="Google Shape;534;p47"/>
              <p:cNvSpPr/>
              <p:nvPr/>
            </p:nvSpPr>
            <p:spPr>
              <a:xfrm>
                <a:off x="7215461" y="5185144"/>
                <a:ext cx="4865" cy="103630"/>
              </a:xfrm>
              <a:custGeom>
                <a:avLst/>
                <a:gdLst/>
                <a:ahLst/>
                <a:cxnLst/>
                <a:rect l="l" t="t" r="r" b="b"/>
                <a:pathLst>
                  <a:path w="4865" h="103630" extrusionOk="0">
                    <a:moveTo>
                      <a:pt x="4866" y="103631"/>
                    </a:moveTo>
                    <a:cubicBezTo>
                      <a:pt x="-1138" y="68451"/>
                      <a:pt x="-1482" y="33651"/>
                      <a:pt x="3260" y="0"/>
                    </a:cubicBezTo>
                    <a:cubicBezTo>
                      <a:pt x="-1482" y="33651"/>
                      <a:pt x="-1138" y="68449"/>
                      <a:pt x="4866" y="103631"/>
                    </a:cubicBezTo>
                    <a:close/>
                  </a:path>
                </a:pathLst>
              </a:custGeom>
              <a:noFill/>
              <a:ln w="2857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5" name="Google Shape;535;p47"/>
              <p:cNvSpPr/>
              <p:nvPr/>
            </p:nvSpPr>
            <p:spPr>
              <a:xfrm>
                <a:off x="7269609" y="5185142"/>
                <a:ext cx="3222" cy="92082"/>
              </a:xfrm>
              <a:custGeom>
                <a:avLst/>
                <a:gdLst/>
                <a:ahLst/>
                <a:cxnLst/>
                <a:rect l="l" t="t" r="r" b="b"/>
                <a:pathLst>
                  <a:path w="3222" h="92082" extrusionOk="0">
                    <a:moveTo>
                      <a:pt x="3146" y="92083"/>
                    </a:moveTo>
                    <a:cubicBezTo>
                      <a:pt x="-1099" y="60840"/>
                      <a:pt x="-1022" y="29942"/>
                      <a:pt x="3223" y="0"/>
                    </a:cubicBezTo>
                    <a:cubicBezTo>
                      <a:pt x="-1023" y="29942"/>
                      <a:pt x="-1099" y="60842"/>
                      <a:pt x="3146" y="92083"/>
                    </a:cubicBezTo>
                    <a:close/>
                  </a:path>
                </a:pathLst>
              </a:custGeom>
              <a:noFill/>
              <a:ln w="2857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36" name="Google Shape;536;p47"/>
            <p:cNvSpPr txBox="1"/>
            <p:nvPr/>
          </p:nvSpPr>
          <p:spPr>
            <a:xfrm>
              <a:off x="6116403" y="3223090"/>
              <a:ext cx="5725556" cy="1103326"/>
            </a:xfrm>
            <a:prstGeom prst="rect">
              <a:avLst/>
            </a:prstGeom>
            <a:noFill/>
            <a:ln>
              <a:noFill/>
            </a:ln>
          </p:spPr>
          <p:txBody>
            <a:bodyPr spcFirstLastPara="1" wrap="square" lIns="91425" tIns="45700" rIns="91425" bIns="45700" anchor="t" anchorCtr="0">
              <a:normAutofit/>
            </a:bodyPr>
            <a:lstStyle/>
            <a:p>
              <a:pPr marL="50800" marR="0" lvl="0" indent="0" algn="l" rtl="0">
                <a:lnSpc>
                  <a:spcPct val="120000"/>
                </a:lnSpc>
                <a:spcBef>
                  <a:spcPts val="1000"/>
                </a:spcBef>
                <a:spcAft>
                  <a:spcPts val="0"/>
                </a:spcAft>
                <a:buClr>
                  <a:schemeClr val="dk1"/>
                </a:buClr>
                <a:buSzPts val="2800"/>
                <a:buFont typeface="Arial"/>
                <a:buNone/>
              </a:pPr>
              <a:r>
                <a:rPr lang="en-US" sz="2000" b="0" i="0" u="none" strike="noStrike" cap="none">
                  <a:solidFill>
                    <a:schemeClr val="dk1"/>
                  </a:solidFill>
                  <a:latin typeface="Century Gothic"/>
                  <a:ea typeface="Century Gothic"/>
                  <a:cs typeface="Century Gothic"/>
                  <a:sym typeface="Century Gothic"/>
                </a:rPr>
                <a:t>New building standards, including keeping development out of the high-risk areas </a:t>
              </a:r>
              <a:endParaRPr sz="2000" b="0" i="0" u="none" strike="noStrike" cap="none">
                <a:solidFill>
                  <a:schemeClr val="dk1"/>
                </a:solidFill>
                <a:highlight>
                  <a:srgbClr val="FFFF00"/>
                </a:highlight>
                <a:latin typeface="Century Gothic"/>
                <a:ea typeface="Century Gothic"/>
                <a:cs typeface="Century Gothic"/>
                <a:sym typeface="Century Gothic"/>
              </a:endParaRPr>
            </a:p>
          </p:txBody>
        </p:sp>
        <p:sp>
          <p:nvSpPr>
            <p:cNvPr id="537" name="Google Shape;537;p47"/>
            <p:cNvSpPr txBox="1"/>
            <p:nvPr/>
          </p:nvSpPr>
          <p:spPr>
            <a:xfrm>
              <a:off x="6351100" y="4689258"/>
              <a:ext cx="4564888" cy="712249"/>
            </a:xfrm>
            <a:prstGeom prst="rect">
              <a:avLst/>
            </a:prstGeom>
            <a:noFill/>
            <a:ln>
              <a:noFill/>
            </a:ln>
          </p:spPr>
          <p:txBody>
            <a:bodyPr spcFirstLastPara="1" wrap="square" lIns="91425" tIns="45700" rIns="91425" bIns="45700" anchor="t" anchorCtr="0">
              <a:normAutofit/>
            </a:bodyPr>
            <a:lstStyle/>
            <a:p>
              <a:pPr marL="50800" marR="0" lvl="0" indent="0" algn="l" rtl="0">
                <a:lnSpc>
                  <a:spcPct val="120000"/>
                </a:lnSpc>
                <a:spcBef>
                  <a:spcPts val="1000"/>
                </a:spcBef>
                <a:spcAft>
                  <a:spcPts val="0"/>
                </a:spcAft>
                <a:buClr>
                  <a:schemeClr val="dk1"/>
                </a:buClr>
                <a:buSzPts val="2800"/>
                <a:buFont typeface="Arial"/>
                <a:buNone/>
              </a:pPr>
              <a:r>
                <a:rPr lang="en-US" sz="2000" b="0" i="0" u="none" strike="noStrike" cap="none">
                  <a:solidFill>
                    <a:schemeClr val="dk1"/>
                  </a:solidFill>
                  <a:latin typeface="Century Gothic"/>
                  <a:ea typeface="Century Gothic"/>
                  <a:cs typeface="Century Gothic"/>
                  <a:sym typeface="Century Gothic"/>
                </a:rPr>
                <a:t>Rebuilding stronger after damage</a:t>
              </a:r>
              <a:endParaRPr sz="2000" b="0" i="0" u="none" strike="noStrike" cap="none">
                <a:solidFill>
                  <a:schemeClr val="dk1"/>
                </a:solidFill>
                <a:highlight>
                  <a:srgbClr val="FFFF00"/>
                </a:highlight>
                <a:latin typeface="Century Gothic"/>
                <a:ea typeface="Century Gothic"/>
                <a:cs typeface="Century Gothic"/>
                <a:sym typeface="Century Gothic"/>
              </a:endParaRPr>
            </a:p>
          </p:txBody>
        </p:sp>
        <p:sp>
          <p:nvSpPr>
            <p:cNvPr id="538" name="Google Shape;538;p47"/>
            <p:cNvSpPr/>
            <p:nvPr/>
          </p:nvSpPr>
          <p:spPr>
            <a:xfrm>
              <a:off x="575933" y="2781948"/>
              <a:ext cx="3381304" cy="3381304"/>
            </a:xfrm>
            <a:prstGeom prst="noSmoking">
              <a:avLst>
                <a:gd name="adj" fmla="val 5469"/>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539" name="Google Shape;539;p47"/>
          <p:cNvSpPr/>
          <p:nvPr/>
        </p:nvSpPr>
        <p:spPr>
          <a:xfrm>
            <a:off x="3714045" y="6285679"/>
            <a:ext cx="29000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Resilience</a:t>
            </a:r>
            <a:endParaRPr sz="1400" b="0" i="0" u="none" strike="noStrike" cap="none">
              <a:solidFill>
                <a:srgbClr val="000000"/>
              </a:solidFill>
              <a:latin typeface="Arial"/>
              <a:ea typeface="Arial"/>
              <a:cs typeface="Arial"/>
              <a:sym typeface="Arial"/>
            </a:endParaRPr>
          </a:p>
        </p:txBody>
      </p:sp>
      <p:grpSp>
        <p:nvGrpSpPr>
          <p:cNvPr id="540" name="Google Shape;540;p47"/>
          <p:cNvGrpSpPr/>
          <p:nvPr/>
        </p:nvGrpSpPr>
        <p:grpSpPr>
          <a:xfrm>
            <a:off x="2" y="6274578"/>
            <a:ext cx="3966518" cy="369332"/>
            <a:chOff x="1" y="6258465"/>
            <a:chExt cx="2379511" cy="369332"/>
          </a:xfrm>
        </p:grpSpPr>
        <p:sp>
          <p:nvSpPr>
            <p:cNvPr id="541" name="Google Shape;541;p47"/>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2" name="Google Shape;542;p47"/>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48" descr="A picture containing sky, outdoor, grass, way&#10;&#10;Description automatically generated"/>
          <p:cNvPicPr preferRelativeResize="0"/>
          <p:nvPr/>
        </p:nvPicPr>
        <p:blipFill rotWithShape="1">
          <a:blip r:embed="rId3">
            <a:alphaModFix/>
          </a:blip>
          <a:srcRect/>
          <a:stretch/>
        </p:blipFill>
        <p:spPr>
          <a:xfrm>
            <a:off x="0" y="4238476"/>
            <a:ext cx="3386667" cy="2258880"/>
          </a:xfrm>
          <a:prstGeom prst="rect">
            <a:avLst/>
          </a:prstGeom>
          <a:noFill/>
          <a:ln>
            <a:noFill/>
          </a:ln>
        </p:spPr>
      </p:pic>
      <p:sp>
        <p:nvSpPr>
          <p:cNvPr id="549" name="Google Shape;549;p48"/>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0" name="Google Shape;550;p48"/>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Funding</a:t>
            </a:r>
            <a:endParaRPr/>
          </a:p>
        </p:txBody>
      </p:sp>
      <p:sp>
        <p:nvSpPr>
          <p:cNvPr id="551" name="Google Shape;551;p48"/>
          <p:cNvSpPr txBox="1">
            <a:spLocks noGrp="1"/>
          </p:cNvSpPr>
          <p:nvPr>
            <p:ph type="body" idx="1"/>
          </p:nvPr>
        </p:nvSpPr>
        <p:spPr>
          <a:xfrm>
            <a:off x="272193" y="766325"/>
            <a:ext cx="6028524" cy="2969528"/>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2000">
                <a:solidFill>
                  <a:srgbClr val="448A50"/>
                </a:solidFill>
              </a:rPr>
              <a:t>There are federal funds for mitigating flood risks, including those listed to the right.</a:t>
            </a:r>
            <a:endParaRPr/>
          </a:p>
          <a:p>
            <a:pPr marL="50800" lvl="0" indent="0" algn="l" rtl="0">
              <a:lnSpc>
                <a:spcPct val="120000"/>
              </a:lnSpc>
              <a:spcBef>
                <a:spcPts val="1000"/>
              </a:spcBef>
              <a:spcAft>
                <a:spcPts val="0"/>
              </a:spcAft>
              <a:buSzPts val="2800"/>
              <a:buNone/>
            </a:pPr>
            <a:r>
              <a:rPr lang="en-US" sz="1800"/>
              <a:t>The 2022 Inflation Reduction Act also included funding for resilience. The </a:t>
            </a:r>
            <a:r>
              <a:rPr lang="en-US" sz="1800" u="sng">
                <a:solidFill>
                  <a:schemeClr val="hlink"/>
                </a:solidFill>
                <a:hlinkClick r:id="rId4"/>
              </a:rPr>
              <a:t>National League of Cities</a:t>
            </a:r>
            <a:r>
              <a:rPr lang="en-US" sz="1800"/>
              <a:t> and the </a:t>
            </a:r>
            <a:r>
              <a:rPr lang="en-US" sz="1800" u="sng">
                <a:solidFill>
                  <a:schemeClr val="hlink"/>
                </a:solidFill>
                <a:hlinkClick r:id="rId5"/>
              </a:rPr>
              <a:t>National Association of Counties </a:t>
            </a:r>
            <a:r>
              <a:rPr lang="en-US" sz="1800"/>
              <a:t>are good resources on how to access resilience funding.</a:t>
            </a:r>
            <a:endParaRPr sz="1800">
              <a:highlight>
                <a:srgbClr val="FFFF00"/>
              </a:highlight>
            </a:endParaRPr>
          </a:p>
        </p:txBody>
      </p:sp>
      <p:pic>
        <p:nvPicPr>
          <p:cNvPr id="552" name="Google Shape;552;p48" descr="A picture containing timeline&#10;&#10;Description automatically generated"/>
          <p:cNvPicPr preferRelativeResize="0"/>
          <p:nvPr/>
        </p:nvPicPr>
        <p:blipFill rotWithShape="1">
          <a:blip r:embed="rId6">
            <a:alphaModFix/>
          </a:blip>
          <a:srcRect t="6828"/>
          <a:stretch/>
        </p:blipFill>
        <p:spPr>
          <a:xfrm>
            <a:off x="6841047" y="33130"/>
            <a:ext cx="5311641" cy="4253251"/>
          </a:xfrm>
          <a:prstGeom prst="rect">
            <a:avLst/>
          </a:prstGeom>
          <a:noFill/>
          <a:ln>
            <a:noFill/>
          </a:ln>
        </p:spPr>
      </p:pic>
      <p:grpSp>
        <p:nvGrpSpPr>
          <p:cNvPr id="553" name="Google Shape;553;p48"/>
          <p:cNvGrpSpPr/>
          <p:nvPr/>
        </p:nvGrpSpPr>
        <p:grpSpPr>
          <a:xfrm>
            <a:off x="0" y="3540611"/>
            <a:ext cx="11919807" cy="2744740"/>
            <a:chOff x="0" y="2749595"/>
            <a:chExt cx="11919807" cy="2744740"/>
          </a:xfrm>
        </p:grpSpPr>
        <p:sp>
          <p:nvSpPr>
            <p:cNvPr id="554" name="Google Shape;554;p48"/>
            <p:cNvSpPr/>
            <p:nvPr/>
          </p:nvSpPr>
          <p:spPr>
            <a:xfrm>
              <a:off x="0" y="2749595"/>
              <a:ext cx="3386667" cy="7458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Community Rating System</a:t>
              </a:r>
              <a:endParaRPr sz="1400" b="0" i="0" u="none" strike="noStrike" cap="none">
                <a:solidFill>
                  <a:srgbClr val="000000"/>
                </a:solidFill>
                <a:latin typeface="Arial"/>
                <a:ea typeface="Arial"/>
                <a:cs typeface="Arial"/>
                <a:sym typeface="Arial"/>
              </a:endParaRPr>
            </a:p>
          </p:txBody>
        </p:sp>
        <p:sp>
          <p:nvSpPr>
            <p:cNvPr id="555" name="Google Shape;555;p48"/>
            <p:cNvSpPr txBox="1"/>
            <p:nvPr/>
          </p:nvSpPr>
          <p:spPr>
            <a:xfrm>
              <a:off x="3518607" y="3555383"/>
              <a:ext cx="840120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FEMA Region 3 (which includes DE, DC, MD, PA, VA, and WV) has over 90 communities participating in </a:t>
              </a:r>
              <a:r>
                <a:rPr lang="en-US" sz="1800" b="0" i="0" u="sng" strike="noStrike" cap="none">
                  <a:solidFill>
                    <a:srgbClr val="000000"/>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FEMA’s Community Rating System</a:t>
              </a:r>
              <a:r>
                <a:rPr lang="en-US" sz="1800" b="0" i="0" u="none" strike="noStrike" cap="none">
                  <a:solidFill>
                    <a:srgbClr val="000000"/>
                  </a:solidFill>
                  <a:latin typeface="Century Gothic"/>
                  <a:ea typeface="Century Gothic"/>
                  <a:cs typeface="Century Gothic"/>
                  <a:sym typeface="Century Gothic"/>
                </a:rPr>
                <a:t>. They earn credits for activities in public information, mapping and regulations, flood damage reduction, and warning and response.</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Through the program, Norfolk, VA earns a </a:t>
              </a:r>
              <a:r>
                <a:rPr lang="en-US" sz="1800" b="1" i="0" u="none" strike="noStrike" cap="none">
                  <a:solidFill>
                    <a:schemeClr val="dk1"/>
                  </a:solidFill>
                  <a:latin typeface="Century Gothic"/>
                  <a:ea typeface="Century Gothic"/>
                  <a:cs typeface="Century Gothic"/>
                  <a:sym typeface="Century Gothic"/>
                </a:rPr>
                <a:t>25% National Flood Insurance Program premium reduction</a:t>
              </a:r>
              <a:r>
                <a:rPr lang="en-US" sz="1800" b="0" i="0" u="none" strike="noStrike" cap="none">
                  <a:solidFill>
                    <a:schemeClr val="dk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grpSp>
      <p:sp>
        <p:nvSpPr>
          <p:cNvPr id="556" name="Google Shape;556;p48"/>
          <p:cNvSpPr txBox="1"/>
          <p:nvPr/>
        </p:nvSpPr>
        <p:spPr>
          <a:xfrm rot="-5400000">
            <a:off x="4820786" y="1931004"/>
            <a:ext cx="370272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Century Gothic"/>
                <a:ea typeface="Century Gothic"/>
                <a:cs typeface="Century Gothic"/>
                <a:sym typeface="Century Gothic"/>
              </a:rPr>
              <a:t>Table from the Environmental and Energy Study Institute</a:t>
            </a:r>
            <a:endParaRPr/>
          </a:p>
        </p:txBody>
      </p:sp>
      <p:pic>
        <p:nvPicPr>
          <p:cNvPr id="557" name="Google Shape;557;p48"/>
          <p:cNvPicPr preferRelativeResize="0"/>
          <p:nvPr/>
        </p:nvPicPr>
        <p:blipFill rotWithShape="1">
          <a:blip r:embed="rId8">
            <a:alphaModFix/>
          </a:blip>
          <a:srcRect/>
          <a:stretch/>
        </p:blipFill>
        <p:spPr>
          <a:xfrm>
            <a:off x="3061407" y="3456333"/>
            <a:ext cx="914400" cy="914400"/>
          </a:xfrm>
          <a:prstGeom prst="rect">
            <a:avLst/>
          </a:prstGeom>
          <a:noFill/>
          <a:ln>
            <a:noFill/>
          </a:ln>
        </p:spPr>
      </p:pic>
      <p:sp>
        <p:nvSpPr>
          <p:cNvPr id="558" name="Google Shape;558;p48"/>
          <p:cNvSpPr/>
          <p:nvPr/>
        </p:nvSpPr>
        <p:spPr>
          <a:xfrm>
            <a:off x="3714045" y="6285679"/>
            <a:ext cx="29000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Resilience</a:t>
            </a:r>
            <a:endParaRPr sz="1400" b="0" i="0" u="none" strike="noStrike" cap="none">
              <a:solidFill>
                <a:srgbClr val="000000"/>
              </a:solidFill>
              <a:latin typeface="Arial"/>
              <a:ea typeface="Arial"/>
              <a:cs typeface="Arial"/>
              <a:sym typeface="Arial"/>
            </a:endParaRPr>
          </a:p>
        </p:txBody>
      </p:sp>
      <p:grpSp>
        <p:nvGrpSpPr>
          <p:cNvPr id="559" name="Google Shape;559;p48"/>
          <p:cNvGrpSpPr/>
          <p:nvPr/>
        </p:nvGrpSpPr>
        <p:grpSpPr>
          <a:xfrm>
            <a:off x="2" y="6274578"/>
            <a:ext cx="3966518" cy="369332"/>
            <a:chOff x="1" y="6258465"/>
            <a:chExt cx="2379511" cy="369332"/>
          </a:xfrm>
        </p:grpSpPr>
        <p:sp>
          <p:nvSpPr>
            <p:cNvPr id="560" name="Google Shape;560;p48"/>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1" name="Google Shape;561;p48"/>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9"/>
          <p:cNvSpPr/>
          <p:nvPr/>
        </p:nvSpPr>
        <p:spPr>
          <a:xfrm>
            <a:off x="5277548" y="151277"/>
            <a:ext cx="3466611" cy="491887"/>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a:solidFill>
                  <a:schemeClr val="lt1"/>
                </a:solidFill>
                <a:latin typeface="Century Gothic"/>
                <a:ea typeface="Century Gothic"/>
                <a:cs typeface="Century Gothic"/>
                <a:sym typeface="Century Gothic"/>
              </a:rPr>
              <a:t>Climate Connection</a:t>
            </a:r>
            <a:endParaRPr sz="2000" b="0" i="0" u="none" strike="noStrike" cap="none">
              <a:solidFill>
                <a:srgbClr val="000000"/>
              </a:solidFill>
              <a:latin typeface="Arial"/>
              <a:ea typeface="Arial"/>
              <a:cs typeface="Arial"/>
              <a:sym typeface="Arial"/>
            </a:endParaRPr>
          </a:p>
        </p:txBody>
      </p:sp>
      <p:pic>
        <p:nvPicPr>
          <p:cNvPr id="568" name="Google Shape;568;p49" descr="A picture containing tree, outdoor&#10;&#10;Description automatically generated"/>
          <p:cNvPicPr preferRelativeResize="0"/>
          <p:nvPr/>
        </p:nvPicPr>
        <p:blipFill rotWithShape="1">
          <a:blip r:embed="rId3">
            <a:alphaModFix/>
          </a:blip>
          <a:srcRect/>
          <a:stretch/>
        </p:blipFill>
        <p:spPr>
          <a:xfrm>
            <a:off x="0" y="4340850"/>
            <a:ext cx="3386667" cy="1940101"/>
          </a:xfrm>
          <a:prstGeom prst="rect">
            <a:avLst/>
          </a:prstGeom>
          <a:noFill/>
          <a:ln>
            <a:noFill/>
          </a:ln>
        </p:spPr>
      </p:pic>
      <p:sp>
        <p:nvSpPr>
          <p:cNvPr id="569" name="Google Shape;569;p49"/>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0" name="Google Shape;570;p49"/>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Tools for Resilience</a:t>
            </a:r>
            <a:endParaRPr/>
          </a:p>
        </p:txBody>
      </p:sp>
      <p:sp>
        <p:nvSpPr>
          <p:cNvPr id="571" name="Google Shape;571;p49"/>
          <p:cNvSpPr txBox="1">
            <a:spLocks noGrp="1"/>
          </p:cNvSpPr>
          <p:nvPr>
            <p:ph type="body" idx="1"/>
          </p:nvPr>
        </p:nvSpPr>
        <p:spPr>
          <a:xfrm>
            <a:off x="683173" y="757780"/>
            <a:ext cx="10489324" cy="3485036"/>
          </a:xfrm>
          <a:prstGeom prst="rect">
            <a:avLst/>
          </a:prstGeom>
          <a:noFill/>
          <a:ln>
            <a:noFill/>
          </a:ln>
        </p:spPr>
        <p:txBody>
          <a:bodyPr spcFirstLastPara="1" wrap="square" lIns="91425" tIns="45700" rIns="91425" bIns="45700" anchor="t" anchorCtr="0">
            <a:normAutofit/>
          </a:bodyPr>
          <a:lstStyle/>
          <a:p>
            <a:pPr marL="508000" lvl="0" indent="-457200" algn="l" rtl="0">
              <a:lnSpc>
                <a:spcPct val="120000"/>
              </a:lnSpc>
              <a:spcBef>
                <a:spcPts val="1000"/>
              </a:spcBef>
              <a:spcAft>
                <a:spcPts val="0"/>
              </a:spcAft>
              <a:buSzPts val="2162"/>
              <a:buFont typeface="Arial"/>
              <a:buAutoNum type="arabicPeriod"/>
            </a:pPr>
            <a:r>
              <a:rPr lang="en-US" sz="2000">
                <a:solidFill>
                  <a:schemeClr val="dk1"/>
                </a:solidFill>
                <a:latin typeface="Century Gothic"/>
                <a:ea typeface="Century Gothic"/>
                <a:cs typeface="Century Gothic"/>
                <a:sym typeface="Century Gothic"/>
              </a:rPr>
              <a:t>Incorporate effects of climate change into water, wastewater, and energy infrastructure planning using </a:t>
            </a:r>
            <a:r>
              <a:rPr lang="en-US" sz="2000" u="sng">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updated IDF curves </a:t>
            </a:r>
            <a:endParaRPr sz="2000"/>
          </a:p>
          <a:p>
            <a:pPr marL="914400" lvl="1" indent="-406400" algn="l" rtl="0">
              <a:lnSpc>
                <a:spcPct val="120000"/>
              </a:lnSpc>
              <a:spcBef>
                <a:spcPts val="1000"/>
              </a:spcBef>
              <a:spcAft>
                <a:spcPts val="0"/>
              </a:spcAft>
              <a:buSzPts val="2162"/>
              <a:buChar char="•"/>
            </a:pPr>
            <a:r>
              <a:rPr lang="en-US" sz="1600" u="sng">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Watch the webinar</a:t>
            </a:r>
            <a:r>
              <a:rPr lang="en-US" sz="1600">
                <a:solidFill>
                  <a:schemeClr val="dk1"/>
                </a:solidFill>
                <a:latin typeface="Century Gothic"/>
                <a:ea typeface="Century Gothic"/>
                <a:cs typeface="Century Gothic"/>
                <a:sym typeface="Century Gothic"/>
              </a:rPr>
              <a:t> for additional information</a:t>
            </a:r>
            <a:endParaRPr sz="1600">
              <a:solidFill>
                <a:schemeClr val="dk1"/>
              </a:solidFill>
            </a:endParaRPr>
          </a:p>
          <a:p>
            <a:pPr marL="508000" lvl="0" indent="-457200" algn="l" rtl="0">
              <a:lnSpc>
                <a:spcPct val="120000"/>
              </a:lnSpc>
              <a:spcBef>
                <a:spcPts val="1000"/>
              </a:spcBef>
              <a:spcAft>
                <a:spcPts val="0"/>
              </a:spcAft>
              <a:buSzPts val="2162"/>
              <a:buFont typeface="Arial"/>
              <a:buAutoNum type="arabicPeriod"/>
            </a:pPr>
            <a:r>
              <a:rPr lang="en-US" sz="2000">
                <a:solidFill>
                  <a:schemeClr val="dk1"/>
                </a:solidFill>
                <a:latin typeface="Century Gothic"/>
                <a:ea typeface="Century Gothic"/>
                <a:cs typeface="Century Gothic"/>
                <a:sym typeface="Century Gothic"/>
              </a:rPr>
              <a:t>Register with the </a:t>
            </a:r>
            <a:r>
              <a:rPr lang="en-US" sz="2000" u="sng">
                <a:solidFill>
                  <a:schemeClr val="dk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Chesapeake Stormwater Network</a:t>
            </a:r>
            <a:r>
              <a:rPr lang="en-US" sz="2000">
                <a:solidFill>
                  <a:schemeClr val="dk1"/>
                </a:solidFill>
                <a:latin typeface="Century Gothic"/>
                <a:ea typeface="Century Gothic"/>
                <a:cs typeface="Century Gothic"/>
                <a:sym typeface="Century Gothic"/>
              </a:rPr>
              <a:t> to view </a:t>
            </a:r>
            <a:r>
              <a:rPr lang="en-US" sz="2000" u="sng">
                <a:solidFill>
                  <a:schemeClr val="dk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climate and stormwater reports</a:t>
            </a:r>
            <a:r>
              <a:rPr lang="en-US" sz="2000">
                <a:solidFill>
                  <a:schemeClr val="dk1"/>
                </a:solidFill>
                <a:latin typeface="Century Gothic"/>
                <a:ea typeface="Century Gothic"/>
                <a:cs typeface="Century Gothic"/>
                <a:sym typeface="Century Gothic"/>
              </a:rPr>
              <a:t> and other resources</a:t>
            </a:r>
            <a:endParaRPr/>
          </a:p>
          <a:p>
            <a:pPr marL="508000" lvl="0" indent="-457200" algn="l" rtl="0">
              <a:lnSpc>
                <a:spcPct val="120000"/>
              </a:lnSpc>
              <a:spcBef>
                <a:spcPts val="1000"/>
              </a:spcBef>
              <a:spcAft>
                <a:spcPts val="0"/>
              </a:spcAft>
              <a:buSzPts val="2162"/>
              <a:buFont typeface="Arial"/>
              <a:buAutoNum type="arabicPeriod"/>
            </a:pPr>
            <a:r>
              <a:rPr lang="en-US" sz="2000"/>
              <a:t>Review the </a:t>
            </a:r>
            <a:r>
              <a:rPr lang="en-US" sz="2000" u="sng">
                <a:solidFill>
                  <a:schemeClr val="hlink"/>
                </a:solidFill>
                <a:hlinkClick r:id="rId8"/>
              </a:rPr>
              <a:t>US Climate Resilience Toolkit</a:t>
            </a:r>
            <a:r>
              <a:rPr lang="en-US" sz="2000"/>
              <a:t> to learn the five steps to resilience and how to achieve them, as well as case studies like the one below</a:t>
            </a:r>
            <a:endParaRPr sz="2000">
              <a:solidFill>
                <a:schemeClr val="dk1"/>
              </a:solidFill>
            </a:endParaRPr>
          </a:p>
        </p:txBody>
      </p:sp>
      <p:sp>
        <p:nvSpPr>
          <p:cNvPr id="572" name="Google Shape;572;p49"/>
          <p:cNvSpPr/>
          <p:nvPr/>
        </p:nvSpPr>
        <p:spPr>
          <a:xfrm>
            <a:off x="0" y="4253917"/>
            <a:ext cx="3386667" cy="48418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Walton, NY</a:t>
            </a:r>
            <a:endParaRPr sz="1400" b="0" i="0" u="none" strike="noStrike" cap="none">
              <a:solidFill>
                <a:srgbClr val="000000"/>
              </a:solidFill>
              <a:latin typeface="Arial"/>
              <a:ea typeface="Arial"/>
              <a:cs typeface="Arial"/>
              <a:sym typeface="Arial"/>
            </a:endParaRPr>
          </a:p>
        </p:txBody>
      </p:sp>
      <p:sp>
        <p:nvSpPr>
          <p:cNvPr id="573" name="Google Shape;573;p49"/>
          <p:cNvSpPr txBox="1"/>
          <p:nvPr/>
        </p:nvSpPr>
        <p:spPr>
          <a:xfrm>
            <a:off x="3564582" y="4253917"/>
            <a:ext cx="84012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entury Gothic"/>
                <a:ea typeface="Century Gothic"/>
                <a:cs typeface="Century Gothic"/>
                <a:sym typeface="Century Gothic"/>
              </a:rPr>
              <a:t>The Walton Flood Commission brought together 25 people from Walton and various state government offices to discuss flooding mitigation.</a:t>
            </a:r>
            <a:endParaRPr/>
          </a:p>
          <a:p>
            <a:pPr marL="0" marR="0" lvl="0" indent="0" algn="l" rtl="0">
              <a:lnSpc>
                <a:spcPct val="100000"/>
              </a:lnSpc>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b="0" i="0" u="none" strike="noStrike" cap="none">
                <a:solidFill>
                  <a:srgbClr val="000000"/>
                </a:solidFill>
                <a:latin typeface="Century Gothic"/>
                <a:ea typeface="Century Gothic"/>
                <a:cs typeface="Century Gothic"/>
                <a:sym typeface="Century Gothic"/>
              </a:rPr>
              <a:t>The flood commission suggested hiring a consultant to model a variety of flood scenarios and past storm events. There were also public meetings to educate and hear feedback. In the end, the village reclaimed the floodplain, reducing flooding and its impacts on the community.</a:t>
            </a:r>
            <a:endParaRPr sz="1800" b="0" i="0" u="none" strike="noStrike" cap="none">
              <a:solidFill>
                <a:srgbClr val="000000"/>
              </a:solidFill>
              <a:latin typeface="Century Gothic"/>
              <a:ea typeface="Century Gothic"/>
              <a:cs typeface="Century Gothic"/>
              <a:sym typeface="Century Gothic"/>
            </a:endParaRPr>
          </a:p>
        </p:txBody>
      </p:sp>
      <p:sp>
        <p:nvSpPr>
          <p:cNvPr id="574" name="Google Shape;574;p49"/>
          <p:cNvSpPr/>
          <p:nvPr/>
        </p:nvSpPr>
        <p:spPr>
          <a:xfrm>
            <a:off x="3714045" y="6285679"/>
            <a:ext cx="29000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Resilience</a:t>
            </a:r>
            <a:endParaRPr sz="1400" b="0" i="0" u="none" strike="noStrike" cap="none">
              <a:solidFill>
                <a:srgbClr val="000000"/>
              </a:solidFill>
              <a:latin typeface="Arial"/>
              <a:ea typeface="Arial"/>
              <a:cs typeface="Arial"/>
              <a:sym typeface="Arial"/>
            </a:endParaRPr>
          </a:p>
        </p:txBody>
      </p:sp>
      <p:grpSp>
        <p:nvGrpSpPr>
          <p:cNvPr id="575" name="Google Shape;575;p49"/>
          <p:cNvGrpSpPr/>
          <p:nvPr/>
        </p:nvGrpSpPr>
        <p:grpSpPr>
          <a:xfrm>
            <a:off x="2" y="6274578"/>
            <a:ext cx="3966518" cy="369332"/>
            <a:chOff x="1" y="6258465"/>
            <a:chExt cx="2379511" cy="369332"/>
          </a:xfrm>
        </p:grpSpPr>
        <p:sp>
          <p:nvSpPr>
            <p:cNvPr id="576" name="Google Shape;576;p49"/>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7" name="Google Shape;577;p49"/>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50"/>
          <p:cNvPicPr preferRelativeResize="0"/>
          <p:nvPr/>
        </p:nvPicPr>
        <p:blipFill rotWithShape="1">
          <a:blip r:embed="rId3">
            <a:alphaModFix/>
          </a:blip>
          <a:srcRect l="31360" t="13169" r="7715" b="46911"/>
          <a:stretch/>
        </p:blipFill>
        <p:spPr>
          <a:xfrm>
            <a:off x="5934075" y="0"/>
            <a:ext cx="6257925" cy="2737680"/>
          </a:xfrm>
          <a:prstGeom prst="rect">
            <a:avLst/>
          </a:prstGeom>
          <a:noFill/>
          <a:ln>
            <a:noFill/>
          </a:ln>
        </p:spPr>
      </p:pic>
      <p:sp>
        <p:nvSpPr>
          <p:cNvPr id="584" name="Google Shape;584;p50"/>
          <p:cNvSpPr/>
          <p:nvPr/>
        </p:nvSpPr>
        <p:spPr>
          <a:xfrm>
            <a:off x="0" y="153040"/>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5" name="Google Shape;585;p50"/>
          <p:cNvSpPr txBox="1">
            <a:spLocks noGrp="1"/>
          </p:cNvSpPr>
          <p:nvPr>
            <p:ph type="title"/>
          </p:nvPr>
        </p:nvSpPr>
        <p:spPr>
          <a:xfrm>
            <a:off x="139838" y="-46300"/>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Partnerships</a:t>
            </a:r>
            <a:endParaRPr/>
          </a:p>
        </p:txBody>
      </p:sp>
      <p:sp>
        <p:nvSpPr>
          <p:cNvPr id="586" name="Google Shape;586;p50"/>
          <p:cNvSpPr txBox="1">
            <a:spLocks noGrp="1"/>
          </p:cNvSpPr>
          <p:nvPr>
            <p:ph type="body" idx="1"/>
          </p:nvPr>
        </p:nvSpPr>
        <p:spPr>
          <a:xfrm>
            <a:off x="683173" y="757780"/>
            <a:ext cx="5145840" cy="5701236"/>
          </a:xfrm>
          <a:prstGeom prst="rect">
            <a:avLst/>
          </a:prstGeom>
          <a:noFill/>
          <a:ln>
            <a:noFill/>
          </a:ln>
        </p:spPr>
        <p:txBody>
          <a:bodyPr spcFirstLastPara="1" wrap="square" lIns="91425" tIns="45700" rIns="91425" bIns="45700" anchor="t" anchorCtr="0">
            <a:normAutofit/>
          </a:bodyPr>
          <a:lstStyle/>
          <a:p>
            <a:pPr marL="50800" lvl="0" indent="0" algn="l" rtl="0">
              <a:lnSpc>
                <a:spcPct val="120000"/>
              </a:lnSpc>
              <a:spcBef>
                <a:spcPts val="1000"/>
              </a:spcBef>
              <a:spcAft>
                <a:spcPts val="0"/>
              </a:spcAft>
              <a:buSzPts val="2800"/>
              <a:buNone/>
            </a:pPr>
            <a:r>
              <a:rPr lang="en-US" sz="2000">
                <a:solidFill>
                  <a:srgbClr val="448A50"/>
                </a:solidFill>
              </a:rPr>
              <a:t>Increase your capacity by partnering with existing collaboratives.</a:t>
            </a:r>
            <a:endParaRPr sz="2000"/>
          </a:p>
          <a:p>
            <a:pPr marL="50800" lvl="0" indent="0" algn="l" rtl="0">
              <a:lnSpc>
                <a:spcPct val="120000"/>
              </a:lnSpc>
              <a:spcBef>
                <a:spcPts val="1000"/>
              </a:spcBef>
              <a:spcAft>
                <a:spcPts val="0"/>
              </a:spcAft>
              <a:buSzPts val="2800"/>
              <a:buNone/>
            </a:pPr>
            <a:r>
              <a:rPr lang="en-US" sz="1800"/>
              <a:t>Potential partners:</a:t>
            </a:r>
            <a:endParaRPr sz="1800"/>
          </a:p>
          <a:p>
            <a:pPr marL="457200" lvl="0" indent="-406400" algn="l" rtl="0">
              <a:lnSpc>
                <a:spcPct val="120000"/>
              </a:lnSpc>
              <a:spcBef>
                <a:spcPts val="1000"/>
              </a:spcBef>
              <a:spcAft>
                <a:spcPts val="0"/>
              </a:spcAft>
              <a:buClr>
                <a:schemeClr val="dk1"/>
              </a:buClr>
              <a:buSzPts val="2800"/>
              <a:buChar char="•"/>
            </a:pPr>
            <a:r>
              <a:rPr lang="en-US" sz="1800"/>
              <a:t>Soil and Water Conservation Districts</a:t>
            </a:r>
            <a:endParaRPr sz="1800"/>
          </a:p>
          <a:p>
            <a:pPr marL="457200" lvl="0" indent="-406400" algn="l" rtl="0">
              <a:lnSpc>
                <a:spcPct val="120000"/>
              </a:lnSpc>
              <a:spcBef>
                <a:spcPts val="1000"/>
              </a:spcBef>
              <a:spcAft>
                <a:spcPts val="0"/>
              </a:spcAft>
              <a:buClr>
                <a:schemeClr val="dk1"/>
              </a:buClr>
              <a:buSzPts val="2800"/>
              <a:buChar char="•"/>
            </a:pPr>
            <a:r>
              <a:rPr lang="en-US" sz="1800"/>
              <a:t>Nonprofits (local, regional, national)</a:t>
            </a:r>
            <a:endParaRPr sz="1800"/>
          </a:p>
          <a:p>
            <a:pPr marL="457200" lvl="0" indent="-406400" algn="l" rtl="0">
              <a:lnSpc>
                <a:spcPct val="120000"/>
              </a:lnSpc>
              <a:spcBef>
                <a:spcPts val="1000"/>
              </a:spcBef>
              <a:spcAft>
                <a:spcPts val="0"/>
              </a:spcAft>
              <a:buClr>
                <a:schemeClr val="dk1"/>
              </a:buClr>
              <a:buSzPts val="2800"/>
              <a:buChar char="•"/>
            </a:pPr>
            <a:r>
              <a:rPr lang="en-US" sz="1800"/>
              <a:t>Technical experts (foresters, engineers, natural resource consultants)</a:t>
            </a:r>
            <a:endParaRPr/>
          </a:p>
          <a:p>
            <a:pPr marL="457200" lvl="0" indent="-406400" algn="l" rtl="0">
              <a:lnSpc>
                <a:spcPct val="120000"/>
              </a:lnSpc>
              <a:spcBef>
                <a:spcPts val="1000"/>
              </a:spcBef>
              <a:spcAft>
                <a:spcPts val="0"/>
              </a:spcAft>
              <a:buClr>
                <a:schemeClr val="dk1"/>
              </a:buClr>
              <a:buSzPts val="2800"/>
              <a:buChar char="•"/>
            </a:pPr>
            <a:r>
              <a:rPr lang="en-US" sz="1800"/>
              <a:t>Schools (see case study)</a:t>
            </a:r>
            <a:endParaRPr sz="2000"/>
          </a:p>
          <a:p>
            <a:pPr marL="50800" lvl="0" indent="0" algn="l" rtl="0">
              <a:lnSpc>
                <a:spcPct val="120000"/>
              </a:lnSpc>
              <a:spcBef>
                <a:spcPts val="1000"/>
              </a:spcBef>
              <a:spcAft>
                <a:spcPts val="0"/>
              </a:spcAft>
              <a:buSzPts val="2800"/>
              <a:buNone/>
            </a:pPr>
            <a:endParaRPr sz="1800"/>
          </a:p>
          <a:p>
            <a:pPr marL="50800" lvl="0" indent="0" algn="l" rtl="0">
              <a:lnSpc>
                <a:spcPct val="120000"/>
              </a:lnSpc>
              <a:spcBef>
                <a:spcPts val="1000"/>
              </a:spcBef>
              <a:spcAft>
                <a:spcPts val="0"/>
              </a:spcAft>
              <a:buSzPts val="2800"/>
              <a:buNone/>
            </a:pPr>
            <a:r>
              <a:rPr lang="en-US" sz="1800"/>
              <a:t>Learn more about connecting with your community in Module 10: Keys to Community Engagement.</a:t>
            </a:r>
            <a:endParaRPr sz="1800"/>
          </a:p>
          <a:p>
            <a:pPr marL="50800" lvl="0" indent="0" algn="l" rtl="0">
              <a:lnSpc>
                <a:spcPct val="120000"/>
              </a:lnSpc>
              <a:spcBef>
                <a:spcPts val="1000"/>
              </a:spcBef>
              <a:spcAft>
                <a:spcPts val="0"/>
              </a:spcAft>
              <a:buSzPts val="2800"/>
              <a:buNone/>
            </a:pPr>
            <a:endParaRPr sz="2000"/>
          </a:p>
        </p:txBody>
      </p:sp>
      <p:sp>
        <p:nvSpPr>
          <p:cNvPr id="587" name="Google Shape;587;p50"/>
          <p:cNvSpPr/>
          <p:nvPr/>
        </p:nvSpPr>
        <p:spPr>
          <a:xfrm>
            <a:off x="3714045" y="6285679"/>
            <a:ext cx="29000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Resilience</a:t>
            </a:r>
            <a:endParaRPr sz="1400" b="0" i="0" u="none" strike="noStrike" cap="none">
              <a:solidFill>
                <a:srgbClr val="000000"/>
              </a:solidFill>
              <a:latin typeface="Arial"/>
              <a:ea typeface="Arial"/>
              <a:cs typeface="Arial"/>
              <a:sym typeface="Arial"/>
            </a:endParaRPr>
          </a:p>
        </p:txBody>
      </p:sp>
      <p:grpSp>
        <p:nvGrpSpPr>
          <p:cNvPr id="588" name="Google Shape;588;p50"/>
          <p:cNvGrpSpPr/>
          <p:nvPr/>
        </p:nvGrpSpPr>
        <p:grpSpPr>
          <a:xfrm>
            <a:off x="2" y="6274578"/>
            <a:ext cx="3966518" cy="369332"/>
            <a:chOff x="1" y="6258465"/>
            <a:chExt cx="2379511" cy="369332"/>
          </a:xfrm>
        </p:grpSpPr>
        <p:sp>
          <p:nvSpPr>
            <p:cNvPr id="589" name="Google Shape;589;p50"/>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0" name="Google Shape;590;p50"/>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pic>
        <p:nvPicPr>
          <p:cNvPr id="591" name="Google Shape;591;p50" descr="A path with trees on the side of a building&#10;&#10;Description automatically generated"/>
          <p:cNvPicPr preferRelativeResize="0"/>
          <p:nvPr/>
        </p:nvPicPr>
        <p:blipFill rotWithShape="1">
          <a:blip r:embed="rId4">
            <a:alphaModFix/>
          </a:blip>
          <a:srcRect l="8504"/>
          <a:stretch/>
        </p:blipFill>
        <p:spPr>
          <a:xfrm>
            <a:off x="5934075" y="4120321"/>
            <a:ext cx="2965339" cy="2160632"/>
          </a:xfrm>
          <a:prstGeom prst="rect">
            <a:avLst/>
          </a:prstGeom>
          <a:noFill/>
          <a:ln>
            <a:noFill/>
          </a:ln>
        </p:spPr>
      </p:pic>
      <p:sp>
        <p:nvSpPr>
          <p:cNvPr id="592" name="Google Shape;592;p50"/>
          <p:cNvSpPr/>
          <p:nvPr/>
        </p:nvSpPr>
        <p:spPr>
          <a:xfrm>
            <a:off x="5934075" y="3677295"/>
            <a:ext cx="2965338" cy="4430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0" i="0" u="none" strike="noStrike" cap="none">
                <a:solidFill>
                  <a:schemeClr val="lt1"/>
                </a:solidFill>
                <a:latin typeface="Century Gothic"/>
                <a:ea typeface="Century Gothic"/>
                <a:cs typeface="Century Gothic"/>
                <a:sym typeface="Century Gothic"/>
              </a:rPr>
              <a:t>Case study: Richmond, VA</a:t>
            </a:r>
            <a:endParaRPr/>
          </a:p>
        </p:txBody>
      </p:sp>
      <p:sp>
        <p:nvSpPr>
          <p:cNvPr id="593" name="Google Shape;593;p50"/>
          <p:cNvSpPr txBox="1"/>
          <p:nvPr/>
        </p:nvSpPr>
        <p:spPr>
          <a:xfrm>
            <a:off x="8968533" y="2938478"/>
            <a:ext cx="3166208" cy="3693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sng" strike="noStrike" cap="none">
                <a:solidFill>
                  <a:srgbClr val="000000"/>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“Taking a School by Storm”</a:t>
            </a:r>
            <a:r>
              <a:rPr lang="en-US" sz="1800" b="0" i="0" u="none" strike="noStrike" cap="none">
                <a:solidFill>
                  <a:srgbClr val="000000"/>
                </a:solidFill>
                <a:latin typeface="Century Gothic"/>
                <a:ea typeface="Century Gothic"/>
                <a:cs typeface="Century Gothic"/>
                <a:sym typeface="Century Gothic"/>
              </a:rPr>
              <a:t> is a runoff reduction effort at Binford Middle School that includes a garden with a rain-harvesting sculpture.</a:t>
            </a:r>
            <a:endParaRPr/>
          </a:p>
          <a:p>
            <a:pPr marL="0" marR="0" lvl="0" indent="0" algn="l" rtl="0">
              <a:lnSpc>
                <a:spcPct val="100000"/>
              </a:lnSpc>
              <a:spcBef>
                <a:spcPts val="0"/>
              </a:spcBef>
              <a:spcAft>
                <a:spcPts val="0"/>
              </a:spcAft>
              <a:buNone/>
            </a:pP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b="0" i="0" u="none" strike="noStrike" cap="none">
                <a:solidFill>
                  <a:srgbClr val="000000"/>
                </a:solidFill>
                <a:latin typeface="Century Gothic"/>
                <a:ea typeface="Century Gothic"/>
                <a:cs typeface="Century Gothic"/>
                <a:sym typeface="Century Gothic"/>
              </a:rPr>
              <a:t>The project was funded with $200,000 awarded by the by National Fish and Wildlife Foundation through an EPA Small Watershed Grant.</a:t>
            </a:r>
            <a:endParaRPr/>
          </a:p>
        </p:txBody>
      </p:sp>
      <p:pic>
        <p:nvPicPr>
          <p:cNvPr id="594" name="Google Shape;594;p50"/>
          <p:cNvPicPr preferRelativeResize="0"/>
          <p:nvPr/>
        </p:nvPicPr>
        <p:blipFill rotWithShape="1">
          <a:blip r:embed="rId6">
            <a:alphaModFix/>
          </a:blip>
          <a:srcRect/>
          <a:stretch/>
        </p:blipFill>
        <p:spPr>
          <a:xfrm>
            <a:off x="6948269" y="2837711"/>
            <a:ext cx="936950" cy="936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5"/>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1" name="Google Shape;601;p25"/>
          <p:cNvSpPr txBox="1">
            <a:spLocks noGrp="1"/>
          </p:cNvSpPr>
          <p:nvPr>
            <p:ph type="title"/>
          </p:nvPr>
        </p:nvSpPr>
        <p:spPr>
          <a:xfrm>
            <a:off x="112642" y="-23150"/>
            <a:ext cx="467881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 Can Do</a:t>
            </a:r>
            <a:endParaRPr/>
          </a:p>
        </p:txBody>
      </p:sp>
      <p:sp>
        <p:nvSpPr>
          <p:cNvPr id="602" name="Google Shape;602;p25"/>
          <p:cNvSpPr txBox="1">
            <a:spLocks noGrp="1"/>
          </p:cNvSpPr>
          <p:nvPr>
            <p:ph type="body" idx="1"/>
          </p:nvPr>
        </p:nvSpPr>
        <p:spPr>
          <a:xfrm>
            <a:off x="2542478" y="969813"/>
            <a:ext cx="9505360" cy="54309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dk1"/>
              </a:buClr>
              <a:buSzPts val="2800"/>
              <a:buNone/>
            </a:pPr>
            <a:r>
              <a:rPr lang="en-US" b="1"/>
              <a:t>Adopt a resilience plan in your community.</a:t>
            </a:r>
            <a:endParaRPr/>
          </a:p>
          <a:p>
            <a:pPr marL="457200" lvl="0" indent="-457200" algn="l" rtl="0">
              <a:lnSpc>
                <a:spcPct val="110000"/>
              </a:lnSpc>
              <a:spcBef>
                <a:spcPts val="0"/>
              </a:spcBef>
              <a:spcAft>
                <a:spcPts val="0"/>
              </a:spcAft>
              <a:buSzPts val="2300"/>
              <a:buChar char="•"/>
            </a:pPr>
            <a:r>
              <a:rPr lang="en-US" sz="2300"/>
              <a:t>View a </a:t>
            </a:r>
            <a:r>
              <a:rPr lang="en-US" sz="2300" u="sng">
                <a:solidFill>
                  <a:schemeClr val="hlink"/>
                </a:solidFill>
                <a:hlinkClick r:id="rId3"/>
              </a:rPr>
              <a:t>list of resources</a:t>
            </a:r>
            <a:r>
              <a:rPr lang="en-US" sz="2300"/>
              <a:t> compiled by the Chesapeake Bay Program Climate Resiliency Workgroup and read </a:t>
            </a:r>
            <a:r>
              <a:rPr lang="en-US" sz="2300" u="sng">
                <a:solidFill>
                  <a:schemeClr val="hlink"/>
                </a:solidFill>
                <a:hlinkClick r:id="rId4"/>
              </a:rPr>
              <a:t>this one-pager</a:t>
            </a:r>
            <a:r>
              <a:rPr lang="en-US" sz="2300"/>
              <a:t> on resilience strategies.</a:t>
            </a:r>
            <a:endParaRPr/>
          </a:p>
          <a:p>
            <a:pPr marL="0" lvl="0" indent="0" algn="l" rtl="0">
              <a:lnSpc>
                <a:spcPct val="110000"/>
              </a:lnSpc>
              <a:spcBef>
                <a:spcPts val="0"/>
              </a:spcBef>
              <a:spcAft>
                <a:spcPts val="0"/>
              </a:spcAft>
              <a:buSzPts val="2800"/>
              <a:buNone/>
            </a:pPr>
            <a:endParaRPr b="1"/>
          </a:p>
          <a:p>
            <a:pPr marL="0" lvl="0" indent="0" algn="l" rtl="0">
              <a:lnSpc>
                <a:spcPct val="110000"/>
              </a:lnSpc>
              <a:spcBef>
                <a:spcPts val="0"/>
              </a:spcBef>
              <a:spcAft>
                <a:spcPts val="0"/>
              </a:spcAft>
              <a:buSzPts val="2800"/>
              <a:buNone/>
            </a:pPr>
            <a:r>
              <a:rPr lang="en-US" b="1"/>
              <a:t>Consider resilience in all future planning. </a:t>
            </a:r>
            <a:r>
              <a:rPr lang="en-US"/>
              <a:t>Make sure that comprehensive plan updates include resilience as a cornerstone.</a:t>
            </a:r>
            <a:endParaRPr/>
          </a:p>
          <a:p>
            <a:pPr marL="0" lvl="0" indent="0" algn="l" rtl="0">
              <a:lnSpc>
                <a:spcPct val="110000"/>
              </a:lnSpc>
              <a:spcBef>
                <a:spcPts val="0"/>
              </a:spcBef>
              <a:spcAft>
                <a:spcPts val="0"/>
              </a:spcAft>
              <a:buSzPts val="2800"/>
              <a:buNone/>
            </a:pPr>
            <a:endParaRPr b="1"/>
          </a:p>
          <a:p>
            <a:pPr marL="0" lvl="0" indent="0" algn="l" rtl="0">
              <a:lnSpc>
                <a:spcPct val="110000"/>
              </a:lnSpc>
              <a:spcBef>
                <a:spcPts val="0"/>
              </a:spcBef>
              <a:spcAft>
                <a:spcPts val="0"/>
              </a:spcAft>
              <a:buSzPts val="2800"/>
              <a:buNone/>
            </a:pPr>
            <a:r>
              <a:rPr lang="en-US" b="1"/>
              <a:t>Start safety and preparedness campaigns </a:t>
            </a:r>
            <a:r>
              <a:rPr lang="en-US"/>
              <a:t>to encourage property owners to get flood insurance and explain the risks of flash flooding.</a:t>
            </a:r>
            <a:endParaRPr b="1"/>
          </a:p>
        </p:txBody>
      </p:sp>
      <p:pic>
        <p:nvPicPr>
          <p:cNvPr id="603" name="Google Shape;603;p25"/>
          <p:cNvPicPr preferRelativeResize="0"/>
          <p:nvPr/>
        </p:nvPicPr>
        <p:blipFill rotWithShape="1">
          <a:blip r:embed="rId5">
            <a:alphaModFix/>
          </a:blip>
          <a:srcRect/>
          <a:stretch/>
        </p:blipFill>
        <p:spPr>
          <a:xfrm>
            <a:off x="617727" y="3075724"/>
            <a:ext cx="1349789" cy="1044480"/>
          </a:xfrm>
          <a:prstGeom prst="rect">
            <a:avLst/>
          </a:prstGeom>
          <a:noFill/>
          <a:ln>
            <a:noFill/>
          </a:ln>
        </p:spPr>
      </p:pic>
      <p:pic>
        <p:nvPicPr>
          <p:cNvPr id="604" name="Google Shape;604;p25" descr="Icon&#10;&#10;Description automatically generated"/>
          <p:cNvPicPr preferRelativeResize="0"/>
          <p:nvPr/>
        </p:nvPicPr>
        <p:blipFill rotWithShape="1">
          <a:blip r:embed="rId6">
            <a:alphaModFix/>
          </a:blip>
          <a:srcRect/>
          <a:stretch/>
        </p:blipFill>
        <p:spPr>
          <a:xfrm>
            <a:off x="489697" y="1015981"/>
            <a:ext cx="1765300" cy="1397000"/>
          </a:xfrm>
          <a:prstGeom prst="rect">
            <a:avLst/>
          </a:prstGeom>
          <a:noFill/>
          <a:ln>
            <a:noFill/>
          </a:ln>
        </p:spPr>
      </p:pic>
      <p:pic>
        <p:nvPicPr>
          <p:cNvPr id="605" name="Google Shape;605;p25"/>
          <p:cNvPicPr preferRelativeResize="0"/>
          <p:nvPr/>
        </p:nvPicPr>
        <p:blipFill rotWithShape="1">
          <a:blip r:embed="rId7">
            <a:alphaModFix/>
          </a:blip>
          <a:srcRect/>
          <a:stretch/>
        </p:blipFill>
        <p:spPr>
          <a:xfrm>
            <a:off x="489697" y="4782947"/>
            <a:ext cx="1628501" cy="9003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26"/>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2" name="Google Shape;612;p26"/>
          <p:cNvSpPr txBox="1">
            <a:spLocks noGrp="1"/>
          </p:cNvSpPr>
          <p:nvPr>
            <p:ph type="title"/>
          </p:nvPr>
        </p:nvSpPr>
        <p:spPr>
          <a:xfrm>
            <a:off x="112642" y="-34725"/>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To Learn More</a:t>
            </a:r>
            <a:endParaRPr/>
          </a:p>
        </p:txBody>
      </p:sp>
      <p:sp>
        <p:nvSpPr>
          <p:cNvPr id="613" name="Google Shape;613;p26"/>
          <p:cNvSpPr txBox="1">
            <a:spLocks noGrp="1"/>
          </p:cNvSpPr>
          <p:nvPr>
            <p:ph type="body" idx="1"/>
          </p:nvPr>
        </p:nvSpPr>
        <p:spPr>
          <a:xfrm>
            <a:off x="112642" y="704502"/>
            <a:ext cx="12079357" cy="6063558"/>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Char char="•"/>
            </a:pPr>
            <a:r>
              <a:rPr lang="en-US" sz="2000" u="sng">
                <a:solidFill>
                  <a:schemeClr val="dk2"/>
                </a:solidFill>
                <a:hlinkClick r:id="rId3">
                  <a:extLst>
                    <a:ext uri="{A12FA001-AC4F-418D-AE19-62706E023703}">
                      <ahyp:hlinkClr xmlns:ahyp="http://schemas.microsoft.com/office/drawing/2018/hyperlinkcolor" val="tx"/>
                    </a:ext>
                  </a:extLst>
                </a:hlinkClick>
              </a:rPr>
              <a:t>US Climate Resilience Toolkit</a:t>
            </a:r>
            <a:endParaRPr sz="2000"/>
          </a:p>
          <a:p>
            <a:pPr marL="685800" lvl="1" indent="-228600" algn="l" rtl="0">
              <a:lnSpc>
                <a:spcPct val="120000"/>
              </a:lnSpc>
              <a:spcBef>
                <a:spcPts val="0"/>
              </a:spcBef>
              <a:spcAft>
                <a:spcPts val="0"/>
              </a:spcAft>
              <a:buSzPts val="1800"/>
              <a:buChar char="•"/>
            </a:pPr>
            <a:r>
              <a:rPr lang="en-US" sz="1800"/>
              <a:t>Find and use tools, information, and subject matter expertise to build climate resilience in your community.</a:t>
            </a:r>
            <a:endParaRPr/>
          </a:p>
          <a:p>
            <a:pPr marL="228600" lvl="0" indent="-228600" algn="l" rtl="0">
              <a:lnSpc>
                <a:spcPct val="120000"/>
              </a:lnSpc>
              <a:spcBef>
                <a:spcPts val="0"/>
              </a:spcBef>
              <a:spcAft>
                <a:spcPts val="0"/>
              </a:spcAft>
              <a:buSzPts val="1800"/>
              <a:buChar char="•"/>
            </a:pPr>
            <a:r>
              <a:rPr lang="en-US" sz="2000" u="sng">
                <a:solidFill>
                  <a:schemeClr val="hlink"/>
                </a:solidFill>
                <a:hlinkClick r:id="rId4"/>
              </a:rPr>
              <a:t>EJ Screen Chesapeake</a:t>
            </a:r>
            <a:endParaRPr sz="2000"/>
          </a:p>
          <a:p>
            <a:pPr marL="685800" lvl="1" indent="-228600" algn="l" rtl="0">
              <a:lnSpc>
                <a:spcPct val="120000"/>
              </a:lnSpc>
              <a:spcBef>
                <a:spcPts val="0"/>
              </a:spcBef>
              <a:spcAft>
                <a:spcPts val="0"/>
              </a:spcAft>
              <a:buSzPts val="1800"/>
              <a:buChar char="•"/>
            </a:pPr>
            <a:r>
              <a:rPr lang="en-US" sz="1800"/>
              <a:t>Discover which portions of your community are most vulnerable to climate impacts.</a:t>
            </a:r>
            <a:endParaRPr/>
          </a:p>
          <a:p>
            <a:pPr marL="228600" lvl="0" indent="-228600" algn="l" rtl="0">
              <a:lnSpc>
                <a:spcPct val="120000"/>
              </a:lnSpc>
              <a:spcBef>
                <a:spcPts val="0"/>
              </a:spcBef>
              <a:spcAft>
                <a:spcPts val="0"/>
              </a:spcAft>
              <a:buSzPts val="1800"/>
              <a:buChar char="•"/>
            </a:pPr>
            <a:r>
              <a:rPr lang="en-US" sz="2000" u="sng">
                <a:solidFill>
                  <a:schemeClr val="hlink"/>
                </a:solidFill>
                <a:hlinkClick r:id="rId5"/>
              </a:rPr>
              <a:t>NOAA Data Snapshots</a:t>
            </a:r>
            <a:endParaRPr sz="2000"/>
          </a:p>
          <a:p>
            <a:pPr marL="685800" lvl="1" indent="-228600" algn="l" rtl="0">
              <a:lnSpc>
                <a:spcPct val="120000"/>
              </a:lnSpc>
              <a:spcBef>
                <a:spcPts val="0"/>
              </a:spcBef>
              <a:spcAft>
                <a:spcPts val="0"/>
              </a:spcAft>
              <a:buSzPts val="1800"/>
              <a:buChar char="•"/>
            </a:pPr>
            <a:r>
              <a:rPr lang="en-US" sz="1800"/>
              <a:t>View and use an up-to-date archive of freely available climate maps – great for websites or presentations.</a:t>
            </a:r>
            <a:endParaRPr/>
          </a:p>
          <a:p>
            <a:pPr marL="228600" lvl="0" indent="-228600" algn="l" rtl="0">
              <a:lnSpc>
                <a:spcPct val="120000"/>
              </a:lnSpc>
              <a:spcBef>
                <a:spcPts val="0"/>
              </a:spcBef>
              <a:spcAft>
                <a:spcPts val="0"/>
              </a:spcAft>
              <a:buSzPts val="1800"/>
              <a:buChar char="•"/>
            </a:pPr>
            <a:r>
              <a:rPr lang="en-US" sz="2000" u="sng">
                <a:solidFill>
                  <a:schemeClr val="hlink"/>
                </a:solidFill>
                <a:hlinkClick r:id="rId6"/>
              </a:rPr>
              <a:t>FEMA</a:t>
            </a:r>
            <a:endParaRPr sz="2000"/>
          </a:p>
          <a:p>
            <a:pPr marL="685800" lvl="1" indent="-228600" algn="l" rtl="0">
              <a:lnSpc>
                <a:spcPct val="120000"/>
              </a:lnSpc>
              <a:spcBef>
                <a:spcPts val="0"/>
              </a:spcBef>
              <a:spcAft>
                <a:spcPts val="0"/>
              </a:spcAft>
              <a:buSzPts val="1800"/>
              <a:buChar char="•"/>
            </a:pPr>
            <a:r>
              <a:rPr lang="en-US" sz="1800"/>
              <a:t>Review the FEMA website for information on flooding and insurance, including the updated Risk Rating 2.0 system used to calculate flood insurance premiums.</a:t>
            </a:r>
            <a:endParaRPr/>
          </a:p>
          <a:p>
            <a:pPr marL="228600" lvl="0" indent="-228600" algn="l" rtl="0">
              <a:lnSpc>
                <a:spcPct val="120000"/>
              </a:lnSpc>
              <a:spcBef>
                <a:spcPts val="0"/>
              </a:spcBef>
              <a:spcAft>
                <a:spcPts val="0"/>
              </a:spcAft>
              <a:buSzPts val="1800"/>
              <a:buChar char="•"/>
            </a:pPr>
            <a:r>
              <a:rPr lang="en-US" sz="2000" u="sng">
                <a:solidFill>
                  <a:schemeClr val="hlink"/>
                </a:solidFill>
                <a:hlinkClick r:id="rId7"/>
              </a:rPr>
              <a:t>Wetlands Watch Sea Level Rise Adaptation Guide</a:t>
            </a:r>
            <a:endParaRPr sz="2000"/>
          </a:p>
          <a:p>
            <a:pPr marL="685800" lvl="1" indent="-228600" algn="l" rtl="0">
              <a:lnSpc>
                <a:spcPct val="120000"/>
              </a:lnSpc>
              <a:spcBef>
                <a:spcPts val="0"/>
              </a:spcBef>
              <a:spcAft>
                <a:spcPts val="0"/>
              </a:spcAft>
              <a:buSzPts val="1800"/>
              <a:buChar char="•"/>
            </a:pPr>
            <a:r>
              <a:rPr lang="en-US" sz="1800"/>
              <a:t>View a Virginia-specific guide of existing programs and authorities that you can use to take action on flooding and sea level rise.</a:t>
            </a:r>
            <a:endParaRPr/>
          </a:p>
          <a:p>
            <a:pPr marL="228600" lvl="0" indent="-228600" algn="l" rtl="0">
              <a:lnSpc>
                <a:spcPct val="120000"/>
              </a:lnSpc>
              <a:spcBef>
                <a:spcPts val="0"/>
              </a:spcBef>
              <a:spcAft>
                <a:spcPts val="0"/>
              </a:spcAft>
              <a:buSzPts val="1800"/>
              <a:buChar char="•"/>
            </a:pPr>
            <a:r>
              <a:rPr lang="en-US" sz="2000" u="sng">
                <a:solidFill>
                  <a:schemeClr val="hlink"/>
                </a:solidFill>
                <a:hlinkClick r:id="rId8"/>
              </a:rPr>
              <a:t>American Flood Coalition’s Resources</a:t>
            </a:r>
            <a:endParaRPr sz="2000"/>
          </a:p>
          <a:p>
            <a:pPr marL="685800" lvl="1" indent="-228600" algn="l" rtl="0">
              <a:lnSpc>
                <a:spcPct val="120000"/>
              </a:lnSpc>
              <a:spcBef>
                <a:spcPts val="0"/>
              </a:spcBef>
              <a:spcAft>
                <a:spcPts val="0"/>
              </a:spcAft>
              <a:buSzPts val="1800"/>
              <a:buChar char="•"/>
            </a:pPr>
            <a:r>
              <a:rPr lang="en-US" sz="1800"/>
              <a:t>Find and use resources like an adaptation guide, disaster handbook, and flood funding finder.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p27"/>
          <p:cNvSpPr txBox="1">
            <a:spLocks noGrp="1"/>
          </p:cNvSpPr>
          <p:nvPr>
            <p:ph type="title"/>
          </p:nvPr>
        </p:nvSpPr>
        <p:spPr>
          <a:xfrm>
            <a:off x="266402" y="-11068"/>
            <a:ext cx="476970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Glossary</a:t>
            </a:r>
            <a:endParaRPr/>
          </a:p>
        </p:txBody>
      </p:sp>
      <p:sp>
        <p:nvSpPr>
          <p:cNvPr id="621" name="Google Shape;621;p27"/>
          <p:cNvSpPr txBox="1"/>
          <p:nvPr/>
        </p:nvSpPr>
        <p:spPr>
          <a:xfrm>
            <a:off x="112642" y="794442"/>
            <a:ext cx="12079357" cy="6063558"/>
          </a:xfrm>
          <a:prstGeom prst="rect">
            <a:avLst/>
          </a:prstGeom>
          <a:noFill/>
          <a:ln>
            <a:noFill/>
          </a:ln>
        </p:spPr>
        <p:txBody>
          <a:bodyPr spcFirstLastPara="1" wrap="square" lIns="91425" tIns="45700" rIns="91425" bIns="45700" anchor="t" anchorCtr="0">
            <a:noAutofit/>
          </a:bodyPr>
          <a:lstStyle/>
          <a:p>
            <a:pPr marL="457200" marR="0" lvl="0" indent="-393700" algn="l" rtl="0">
              <a:lnSpc>
                <a:spcPct val="120000"/>
              </a:lnSpc>
              <a:spcBef>
                <a:spcPts val="1000"/>
              </a:spcBef>
              <a:spcAft>
                <a:spcPts val="0"/>
              </a:spcAft>
              <a:buClr>
                <a:schemeClr val="dk1"/>
              </a:buClr>
              <a:buSzPts val="2600"/>
              <a:buFont typeface="Arial"/>
              <a:buChar char="•"/>
            </a:pPr>
            <a:r>
              <a:rPr lang="en-US" sz="1600" b="0" i="0" u="sng" strike="noStrike" cap="none">
                <a:solidFill>
                  <a:schemeClr val="accent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Climate</a:t>
            </a:r>
            <a:endParaRPr sz="16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ts val="2400"/>
              <a:buFont typeface="Arial"/>
              <a:buNone/>
            </a:pPr>
            <a:r>
              <a:rPr lang="en-US" b="0" i="0" u="none" strike="noStrike" cap="none">
                <a:solidFill>
                  <a:schemeClr val="dk1"/>
                </a:solidFill>
                <a:latin typeface="Century Gothic"/>
                <a:ea typeface="Century Gothic"/>
                <a:cs typeface="Century Gothic"/>
                <a:sym typeface="Century Gothic"/>
              </a:rPr>
              <a:t>The average weather conditions for a particular location and over a long period of time</a:t>
            </a:r>
            <a:endParaRPr sz="1200"/>
          </a:p>
          <a:p>
            <a:pPr marL="457200" marR="0" lvl="0" indent="-393700" algn="l" rtl="0">
              <a:lnSpc>
                <a:spcPct val="120000"/>
              </a:lnSpc>
              <a:spcBef>
                <a:spcPts val="1000"/>
              </a:spcBef>
              <a:spcAft>
                <a:spcPts val="0"/>
              </a:spcAft>
              <a:buClr>
                <a:schemeClr val="dk1"/>
              </a:buClr>
              <a:buSzPts val="2600"/>
              <a:buFont typeface="Arial"/>
              <a:buChar char="•"/>
            </a:pPr>
            <a:r>
              <a:rPr lang="en-US" sz="1600" b="0" i="0" u="sng" strike="noStrike" cap="none">
                <a:solidFill>
                  <a:schemeClr val="accen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Weather</a:t>
            </a:r>
            <a:endParaRPr sz="16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ts val="2400"/>
              <a:buFont typeface="Arial"/>
              <a:buNone/>
            </a:pPr>
            <a:r>
              <a:rPr lang="en-US" b="0" i="0" u="none" strike="noStrike" cap="none">
                <a:solidFill>
                  <a:schemeClr val="dk1"/>
                </a:solidFill>
                <a:latin typeface="Century Gothic"/>
                <a:ea typeface="Century Gothic"/>
                <a:cs typeface="Century Gothic"/>
                <a:sym typeface="Century Gothic"/>
              </a:rPr>
              <a:t>The state of the atmosphere, including temperature, atmospheric pressure, wind, humidity, precipitation, and cloud cover</a:t>
            </a:r>
            <a:endParaRPr sz="1200"/>
          </a:p>
          <a:p>
            <a:pPr marL="457200" marR="0" lvl="0" indent="-393700" algn="l" rtl="0">
              <a:lnSpc>
                <a:spcPct val="120000"/>
              </a:lnSpc>
              <a:spcBef>
                <a:spcPts val="1000"/>
              </a:spcBef>
              <a:spcAft>
                <a:spcPts val="0"/>
              </a:spcAft>
              <a:buClr>
                <a:schemeClr val="dk1"/>
              </a:buClr>
              <a:buSzPts val="2600"/>
              <a:buFont typeface="Arial"/>
              <a:buChar char="•"/>
            </a:pPr>
            <a:r>
              <a:rPr lang="en-US" sz="1600" b="0" i="0" u="sng" strike="noStrike" cap="none">
                <a:solidFill>
                  <a:schemeClr val="accen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Best Management Practices</a:t>
            </a:r>
            <a:endParaRPr sz="16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ts val="2400"/>
              <a:buFont typeface="Arial"/>
              <a:buNone/>
            </a:pPr>
            <a:r>
              <a:rPr lang="en-US" b="0" i="0" u="none" strike="noStrike" cap="none">
                <a:solidFill>
                  <a:schemeClr val="dk1"/>
                </a:solidFill>
                <a:latin typeface="Century Gothic"/>
                <a:ea typeface="Century Gothic"/>
                <a:cs typeface="Century Gothic"/>
                <a:sym typeface="Century Gothic"/>
              </a:rPr>
              <a:t>Actions that people can take to prevent pollution from entering their local waterways</a:t>
            </a:r>
            <a:endParaRPr sz="1200"/>
          </a:p>
          <a:p>
            <a:pPr marL="457200" marR="0" lvl="0" indent="-393700" algn="l" rtl="0">
              <a:lnSpc>
                <a:spcPct val="120000"/>
              </a:lnSpc>
              <a:spcBef>
                <a:spcPts val="1000"/>
              </a:spcBef>
              <a:spcAft>
                <a:spcPts val="0"/>
              </a:spcAft>
              <a:buClr>
                <a:schemeClr val="dk1"/>
              </a:buClr>
              <a:buSzPts val="2600"/>
              <a:buFont typeface="Arial"/>
              <a:buChar char="•"/>
            </a:pPr>
            <a:r>
              <a:rPr lang="en-US" sz="1600" b="0" i="0" u="sng" strike="noStrike" cap="none">
                <a:solidFill>
                  <a:schemeClr val="accen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Floodplains</a:t>
            </a:r>
            <a:endParaRPr sz="16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ts val="2400"/>
              <a:buFont typeface="Arial"/>
              <a:buNone/>
            </a:pPr>
            <a:r>
              <a:rPr lang="en-US" b="0" i="0" u="none" strike="noStrike" cap="none">
                <a:solidFill>
                  <a:schemeClr val="dk1"/>
                </a:solidFill>
                <a:latin typeface="Century Gothic"/>
                <a:ea typeface="Century Gothic"/>
                <a:cs typeface="Century Gothic"/>
                <a:sym typeface="Century Gothic"/>
              </a:rPr>
              <a:t>Areas susceptible to being inundated by floodwaters from any source</a:t>
            </a:r>
            <a:endParaRPr sz="1600" b="0" i="0" u="sng" strike="noStrike" cap="none">
              <a:solidFill>
                <a:srgbClr val="193397"/>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endParaRPr>
          </a:p>
          <a:p>
            <a:pPr marL="457200" marR="0" lvl="0" indent="-393700" algn="l" rtl="0">
              <a:lnSpc>
                <a:spcPct val="120000"/>
              </a:lnSpc>
              <a:spcBef>
                <a:spcPts val="1000"/>
              </a:spcBef>
              <a:spcAft>
                <a:spcPts val="0"/>
              </a:spcAft>
              <a:buClr>
                <a:schemeClr val="dk1"/>
              </a:buClr>
              <a:buSzPts val="2600"/>
              <a:buFont typeface="Arial"/>
              <a:buChar char="•"/>
            </a:pPr>
            <a:r>
              <a:rPr lang="en-US" sz="1600" b="0" i="0" u="sng" strike="noStrike" cap="none">
                <a:solidFill>
                  <a:schemeClr val="accen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Intensity-Duration-Frequency (IDF) curves</a:t>
            </a:r>
            <a:endParaRPr sz="16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ts val="2400"/>
              <a:buFont typeface="Arial"/>
              <a:buNone/>
            </a:pPr>
            <a:r>
              <a:rPr lang="en-US" b="0" i="0" u="none" strike="noStrike" cap="none">
                <a:solidFill>
                  <a:schemeClr val="dk1"/>
                </a:solidFill>
                <a:latin typeface="Century Gothic"/>
                <a:ea typeface="Century Gothic"/>
                <a:cs typeface="Century Gothic"/>
                <a:sym typeface="Century Gothic"/>
              </a:rPr>
              <a:t>Graphical tools that describe the likelihood of a range of extreme rainfall events. They relate rainfall intensity with its duration and frequency of occurrence for the purposes of flood forecasting and civil engineering.</a:t>
            </a:r>
            <a:endParaRPr sz="1200"/>
          </a:p>
          <a:p>
            <a:pPr marL="457200" marR="0" lvl="0" indent="-393700" algn="l" rtl="0">
              <a:lnSpc>
                <a:spcPct val="120000"/>
              </a:lnSpc>
              <a:spcBef>
                <a:spcPts val="1000"/>
              </a:spcBef>
              <a:spcAft>
                <a:spcPts val="0"/>
              </a:spcAft>
              <a:buClr>
                <a:schemeClr val="dk1"/>
              </a:buClr>
              <a:buSzPts val="2600"/>
              <a:buFont typeface="Arial"/>
              <a:buChar char="•"/>
            </a:pPr>
            <a:r>
              <a:rPr lang="en-US" sz="1600" b="0" i="0" u="sng" strike="noStrike" cap="none">
                <a:solidFill>
                  <a:schemeClr val="accent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Climate Resilience</a:t>
            </a:r>
            <a:endParaRPr sz="1600" b="0" i="0" u="none" strike="noStrike" cap="none">
              <a:solidFill>
                <a:schemeClr val="accent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ts val="2400"/>
              <a:buFont typeface="Arial"/>
              <a:buNone/>
            </a:pPr>
            <a:r>
              <a:rPr lang="en-US" b="0" i="0" u="none" strike="noStrike" cap="none">
                <a:solidFill>
                  <a:schemeClr val="dk1"/>
                </a:solidFill>
                <a:latin typeface="Century Gothic"/>
                <a:ea typeface="Century Gothic"/>
                <a:cs typeface="Century Gothic"/>
                <a:sym typeface="Century Gothic"/>
              </a:rPr>
              <a:t>The ability of living resources, habitats, public infrastructure and communities to withstand adverse impacts from changing environmental and climate conditions, like flooding and increased temperatures</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p:nvPr/>
        </p:nvSpPr>
        <p:spPr>
          <a:xfrm>
            <a:off x="7408372" y="7555"/>
            <a:ext cx="4783627" cy="68504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3"/>
          <p:cNvSpPr/>
          <p:nvPr/>
        </p:nvSpPr>
        <p:spPr>
          <a:xfrm>
            <a:off x="3714045"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25" name="Google Shape;125;p3"/>
          <p:cNvGrpSpPr/>
          <p:nvPr/>
        </p:nvGrpSpPr>
        <p:grpSpPr>
          <a:xfrm>
            <a:off x="2" y="6274578"/>
            <a:ext cx="3966518" cy="369332"/>
            <a:chOff x="1" y="6258465"/>
            <a:chExt cx="2379511" cy="369332"/>
          </a:xfrm>
        </p:grpSpPr>
        <p:sp>
          <p:nvSpPr>
            <p:cNvPr id="126" name="Google Shape;126;p3"/>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3"/>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
        <p:nvSpPr>
          <p:cNvPr id="128" name="Google Shape;128;p3"/>
          <p:cNvSpPr txBox="1"/>
          <p:nvPr/>
        </p:nvSpPr>
        <p:spPr>
          <a:xfrm>
            <a:off x="357172" y="1213442"/>
            <a:ext cx="6449982" cy="441371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US" sz="2000" b="0" i="0" u="none" strike="noStrike" cap="none">
                <a:solidFill>
                  <a:srgbClr val="262626"/>
                </a:solidFill>
                <a:latin typeface="Century Gothic"/>
                <a:ea typeface="Century Gothic"/>
                <a:cs typeface="Century Gothic"/>
                <a:sym typeface="Century Gothic"/>
              </a:rPr>
              <a:t>As a local leader, your decisions set the course for your community. Your actions determine the health and vitality of your jurisdiction, as well as that of your local waterways and the Chesapeake Bay. You can achieve win-win outcomes by prioritizing local economic development, infrastructure resiliency, public health, and education while also protecting your environment.</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br>
              <a:rPr lang="en-US" sz="2000" b="0" i="0" u="none" strike="noStrike" cap="none">
                <a:solidFill>
                  <a:srgbClr val="000000"/>
                </a:solidFill>
                <a:latin typeface="Arial"/>
                <a:ea typeface="Arial"/>
                <a:cs typeface="Arial"/>
                <a:sym typeface="Arial"/>
              </a:rPr>
            </a:br>
            <a:r>
              <a:rPr lang="en-US" sz="2000" b="0" i="0" u="none" strike="noStrike" cap="none">
                <a:solidFill>
                  <a:srgbClr val="262626"/>
                </a:solidFill>
                <a:latin typeface="Century Gothic"/>
                <a:ea typeface="Century Gothic"/>
                <a:cs typeface="Century Gothic"/>
                <a:sym typeface="Century Gothic"/>
              </a:rPr>
              <a:t>This module is one in a series created by the Chesapeake Bay Program to support and inform decision making by local officials. We encourage you to examine the full suite of modules listed on the next slide.</a:t>
            </a:r>
            <a:endParaRPr sz="1800" b="0" i="0" u="none" strike="noStrike" cap="none">
              <a:solidFill>
                <a:srgbClr val="000000"/>
              </a:solidFill>
              <a:latin typeface="Arial"/>
              <a:ea typeface="Arial"/>
              <a:cs typeface="Arial"/>
              <a:sym typeface="Arial"/>
            </a:endParaRPr>
          </a:p>
        </p:txBody>
      </p:sp>
      <p:sp>
        <p:nvSpPr>
          <p:cNvPr id="129" name="Google Shape;129;p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grpSp>
        <p:nvGrpSpPr>
          <p:cNvPr id="131" name="Google Shape;131;p3"/>
          <p:cNvGrpSpPr/>
          <p:nvPr/>
        </p:nvGrpSpPr>
        <p:grpSpPr>
          <a:xfrm>
            <a:off x="9023896" y="2722285"/>
            <a:ext cx="2673827" cy="3053918"/>
            <a:chOff x="8692212" y="3386187"/>
            <a:chExt cx="3393903" cy="3049146"/>
          </a:xfrm>
        </p:grpSpPr>
        <p:sp>
          <p:nvSpPr>
            <p:cNvPr id="132" name="Google Shape;132;p3"/>
            <p:cNvSpPr txBox="1"/>
            <p:nvPr/>
          </p:nvSpPr>
          <p:spPr>
            <a:xfrm>
              <a:off x="8692213" y="6097348"/>
              <a:ext cx="1834978"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Education</a:t>
              </a:r>
              <a:endParaRPr sz="1600" b="0" i="0" u="none" strike="noStrike" cap="none">
                <a:solidFill>
                  <a:srgbClr val="000000"/>
                </a:solidFill>
                <a:latin typeface="Arial"/>
                <a:ea typeface="Arial"/>
                <a:cs typeface="Arial"/>
                <a:sym typeface="Arial"/>
              </a:endParaRPr>
            </a:p>
          </p:txBody>
        </p:sp>
        <p:sp>
          <p:nvSpPr>
            <p:cNvPr id="133" name="Google Shape;133;p3"/>
            <p:cNvSpPr txBox="1"/>
            <p:nvPr/>
          </p:nvSpPr>
          <p:spPr>
            <a:xfrm>
              <a:off x="8692212" y="3386187"/>
              <a:ext cx="3258161"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Economic Development</a:t>
              </a:r>
              <a:endParaRPr sz="1600" b="0" i="0" u="none" strike="noStrike" cap="none">
                <a:solidFill>
                  <a:srgbClr val="000000"/>
                </a:solidFill>
                <a:latin typeface="Arial"/>
                <a:ea typeface="Arial"/>
                <a:cs typeface="Arial"/>
                <a:sym typeface="Arial"/>
              </a:endParaRPr>
            </a:p>
          </p:txBody>
        </p:sp>
        <p:sp>
          <p:nvSpPr>
            <p:cNvPr id="134" name="Google Shape;134;p3"/>
            <p:cNvSpPr txBox="1"/>
            <p:nvPr/>
          </p:nvSpPr>
          <p:spPr>
            <a:xfrm>
              <a:off x="8692212" y="4347452"/>
              <a:ext cx="3393903"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Public Health &amp; Safety</a:t>
              </a:r>
              <a:endParaRPr sz="1600" b="0" i="0" u="none" strike="noStrike" cap="none">
                <a:solidFill>
                  <a:srgbClr val="000000"/>
                </a:solidFill>
                <a:latin typeface="Arial"/>
                <a:ea typeface="Arial"/>
                <a:cs typeface="Arial"/>
                <a:sym typeface="Arial"/>
              </a:endParaRPr>
            </a:p>
          </p:txBody>
        </p:sp>
        <p:sp>
          <p:nvSpPr>
            <p:cNvPr id="135" name="Google Shape;135;p3"/>
            <p:cNvSpPr txBox="1"/>
            <p:nvPr/>
          </p:nvSpPr>
          <p:spPr>
            <a:xfrm>
              <a:off x="8692213" y="5076415"/>
              <a:ext cx="3393902" cy="5838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Infrastructure Maintenance &amp; Finance</a:t>
              </a:r>
              <a:endParaRPr sz="1600" b="0" i="0" u="none" strike="noStrike" cap="none">
                <a:solidFill>
                  <a:srgbClr val="000000"/>
                </a:solidFill>
                <a:latin typeface="Arial"/>
                <a:ea typeface="Arial"/>
                <a:cs typeface="Arial"/>
                <a:sym typeface="Arial"/>
              </a:endParaRPr>
            </a:p>
          </p:txBody>
        </p:sp>
      </p:grpSp>
      <p:sp>
        <p:nvSpPr>
          <p:cNvPr id="136" name="Google Shape;136;p3"/>
          <p:cNvSpPr txBox="1"/>
          <p:nvPr/>
        </p:nvSpPr>
        <p:spPr>
          <a:xfrm>
            <a:off x="8252762" y="829361"/>
            <a:ext cx="3094452"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To help local government representatives better understand how the information in the modules aligns with their priorities, look for these icons:</a:t>
            </a:r>
            <a:endParaRPr sz="1600" b="0" i="0" u="none" strike="noStrike" cap="none">
              <a:solidFill>
                <a:srgbClr val="000000"/>
              </a:solidFill>
              <a:latin typeface="Arial"/>
              <a:ea typeface="Arial"/>
              <a:cs typeface="Arial"/>
              <a:sym typeface="Arial"/>
            </a:endParaRPr>
          </a:p>
        </p:txBody>
      </p:sp>
      <p:pic>
        <p:nvPicPr>
          <p:cNvPr id="137" name="Google Shape;137;p3"/>
          <p:cNvPicPr preferRelativeResize="0"/>
          <p:nvPr/>
        </p:nvPicPr>
        <p:blipFill rotWithShape="1">
          <a:blip r:embed="rId3">
            <a:alphaModFix/>
          </a:blip>
          <a:srcRect/>
          <a:stretch/>
        </p:blipFill>
        <p:spPr>
          <a:xfrm>
            <a:off x="8252762" y="2743337"/>
            <a:ext cx="610299" cy="610299"/>
          </a:xfrm>
          <a:prstGeom prst="rect">
            <a:avLst/>
          </a:prstGeom>
          <a:noFill/>
          <a:ln>
            <a:noFill/>
          </a:ln>
        </p:spPr>
      </p:pic>
      <p:pic>
        <p:nvPicPr>
          <p:cNvPr id="138" name="Google Shape;138;p3"/>
          <p:cNvPicPr preferRelativeResize="0"/>
          <p:nvPr/>
        </p:nvPicPr>
        <p:blipFill rotWithShape="1">
          <a:blip r:embed="rId4">
            <a:alphaModFix/>
          </a:blip>
          <a:srcRect/>
          <a:stretch/>
        </p:blipFill>
        <p:spPr>
          <a:xfrm>
            <a:off x="8252762" y="3596032"/>
            <a:ext cx="610299" cy="610299"/>
          </a:xfrm>
          <a:prstGeom prst="rect">
            <a:avLst/>
          </a:prstGeom>
          <a:noFill/>
          <a:ln>
            <a:noFill/>
          </a:ln>
        </p:spPr>
      </p:pic>
      <p:pic>
        <p:nvPicPr>
          <p:cNvPr id="139" name="Google Shape;139;p3"/>
          <p:cNvPicPr preferRelativeResize="0"/>
          <p:nvPr/>
        </p:nvPicPr>
        <p:blipFill rotWithShape="1">
          <a:blip r:embed="rId5">
            <a:alphaModFix/>
          </a:blip>
          <a:srcRect/>
          <a:stretch/>
        </p:blipFill>
        <p:spPr>
          <a:xfrm>
            <a:off x="8252762" y="4448727"/>
            <a:ext cx="647343" cy="647343"/>
          </a:xfrm>
          <a:prstGeom prst="rect">
            <a:avLst/>
          </a:prstGeom>
          <a:noFill/>
          <a:ln>
            <a:noFill/>
          </a:ln>
        </p:spPr>
      </p:pic>
      <p:pic>
        <p:nvPicPr>
          <p:cNvPr id="140" name="Google Shape;140;p3"/>
          <p:cNvPicPr preferRelativeResize="0"/>
          <p:nvPr/>
        </p:nvPicPr>
        <p:blipFill rotWithShape="1">
          <a:blip r:embed="rId6">
            <a:alphaModFix/>
          </a:blip>
          <a:srcRect/>
          <a:stretch/>
        </p:blipFill>
        <p:spPr>
          <a:xfrm>
            <a:off x="8252762" y="5301422"/>
            <a:ext cx="685800" cy="685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2"/>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8" name="Google Shape;628;p12"/>
          <p:cNvSpPr txBox="1">
            <a:spLocks noGrp="1"/>
          </p:cNvSpPr>
          <p:nvPr>
            <p:ph type="title"/>
          </p:nvPr>
        </p:nvSpPr>
        <p:spPr>
          <a:xfrm>
            <a:off x="266402" y="-11068"/>
            <a:ext cx="476970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800"/>
              <a:buFont typeface="Impact"/>
              <a:buNone/>
            </a:pPr>
            <a:r>
              <a:rPr lang="en-US" b="1">
                <a:solidFill>
                  <a:schemeClr val="lt1"/>
                </a:solidFill>
                <a:latin typeface="Arial"/>
                <a:ea typeface="Arial"/>
                <a:cs typeface="Arial"/>
                <a:sym typeface="Arial"/>
              </a:rPr>
              <a:t>Images and Graphics</a:t>
            </a:r>
            <a:endParaRPr/>
          </a:p>
        </p:txBody>
      </p:sp>
      <p:sp>
        <p:nvSpPr>
          <p:cNvPr id="629" name="Google Shape;629;p12"/>
          <p:cNvSpPr txBox="1">
            <a:spLocks noGrp="1"/>
          </p:cNvSpPr>
          <p:nvPr>
            <p:ph type="body" idx="1"/>
          </p:nvPr>
        </p:nvSpPr>
        <p:spPr>
          <a:xfrm>
            <a:off x="112643" y="704502"/>
            <a:ext cx="5983500" cy="6153498"/>
          </a:xfrm>
          <a:prstGeom prst="rect">
            <a:avLst/>
          </a:prstGeom>
          <a:noFill/>
          <a:ln>
            <a:noFill/>
          </a:ln>
        </p:spPr>
        <p:txBody>
          <a:bodyPr spcFirstLastPara="1" wrap="square" lIns="91425" tIns="45700" rIns="91425" bIns="45700" anchor="t" anchorCtr="0">
            <a:normAutofit fontScale="92500" lnSpcReduction="10000"/>
          </a:bodyPr>
          <a:lstStyle/>
          <a:p>
            <a:pPr marL="285750" lvl="0" indent="-273050" algn="l" rtl="0">
              <a:lnSpc>
                <a:spcPct val="120000"/>
              </a:lnSpc>
              <a:spcBef>
                <a:spcPts val="1000"/>
              </a:spcBef>
              <a:spcAft>
                <a:spcPts val="0"/>
              </a:spcAft>
              <a:buClr>
                <a:srgbClr val="6B8B91"/>
              </a:buClr>
              <a:buSzPct val="108108"/>
              <a:buChar char="•"/>
            </a:pPr>
            <a:r>
              <a:rPr lang="en-US" sz="1600">
                <a:solidFill>
                  <a:srgbClr val="6B8B91"/>
                </a:solidFill>
              </a:rPr>
              <a:t>Title Page</a:t>
            </a:r>
            <a:endParaRPr sz="160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ct val="144144"/>
              <a:buNone/>
            </a:pPr>
            <a:r>
              <a:rPr lang="en-US" sz="1200"/>
              <a:t>Photo by W. Parson/Chesapeake Bay Program</a:t>
            </a:r>
            <a:endParaRPr/>
          </a:p>
          <a:p>
            <a:pPr marL="285750" lvl="0" indent="-273050" algn="l" rtl="0">
              <a:lnSpc>
                <a:spcPct val="120000"/>
              </a:lnSpc>
              <a:spcBef>
                <a:spcPts val="1000"/>
              </a:spcBef>
              <a:spcAft>
                <a:spcPts val="0"/>
              </a:spcAft>
              <a:buClr>
                <a:schemeClr val="accent6"/>
              </a:buClr>
              <a:buSzPct val="108108"/>
              <a:buChar char="•"/>
            </a:pPr>
            <a:r>
              <a:rPr lang="en-US" sz="1600">
                <a:solidFill>
                  <a:srgbClr val="6B8B91"/>
                </a:solidFill>
              </a:rPr>
              <a:t>Table of Contents</a:t>
            </a:r>
            <a:endParaRPr sz="1600">
              <a:solidFill>
                <a:schemeClr val="accent6"/>
              </a:solidFill>
            </a:endParaRPr>
          </a:p>
          <a:p>
            <a:pPr marL="457200" lvl="1" indent="0" algn="l" rtl="0">
              <a:lnSpc>
                <a:spcPct val="120000"/>
              </a:lnSpc>
              <a:spcBef>
                <a:spcPts val="500"/>
              </a:spcBef>
              <a:spcAft>
                <a:spcPts val="0"/>
              </a:spcAft>
              <a:buClr>
                <a:schemeClr val="dk1"/>
              </a:buClr>
              <a:buSzPct val="144144"/>
              <a:buNone/>
            </a:pPr>
            <a:r>
              <a:rPr lang="en-US" sz="1200"/>
              <a:t>Photo by W. Parson/Chesapeake Bay Program</a:t>
            </a:r>
            <a:endParaRPr sz="1200"/>
          </a:p>
          <a:p>
            <a:pPr marL="285750" lvl="0" indent="-279400" algn="l" rtl="0">
              <a:lnSpc>
                <a:spcPct val="120000"/>
              </a:lnSpc>
              <a:spcBef>
                <a:spcPts val="1000"/>
              </a:spcBef>
              <a:spcAft>
                <a:spcPts val="0"/>
              </a:spcAft>
              <a:buClr>
                <a:schemeClr val="accent6"/>
              </a:buClr>
              <a:buSzPct val="108108"/>
              <a:buChar char="•"/>
            </a:pPr>
            <a:r>
              <a:rPr lang="en-US" sz="1700">
                <a:solidFill>
                  <a:srgbClr val="6B8B91"/>
                </a:solidFill>
              </a:rPr>
              <a:t>Laying Foundations</a:t>
            </a:r>
            <a:endParaRPr sz="1700">
              <a:solidFill>
                <a:schemeClr val="accent6"/>
              </a:solidFill>
            </a:endParaRPr>
          </a:p>
          <a:p>
            <a:pPr marL="457200" lvl="1" indent="0" algn="l" rtl="0">
              <a:lnSpc>
                <a:spcPct val="120000"/>
              </a:lnSpc>
              <a:spcBef>
                <a:spcPts val="500"/>
              </a:spcBef>
              <a:spcAft>
                <a:spcPts val="0"/>
              </a:spcAft>
              <a:buSzPct val="144144"/>
              <a:buNone/>
            </a:pPr>
            <a:r>
              <a:rPr lang="en-US" sz="1200"/>
              <a:t>Photo from Lawrence Journal-World/LJWorld.com</a:t>
            </a:r>
            <a:endParaRPr sz="1200"/>
          </a:p>
          <a:p>
            <a:pPr marL="285750" lvl="0" indent="-279400" algn="l" rtl="0">
              <a:lnSpc>
                <a:spcPct val="120000"/>
              </a:lnSpc>
              <a:spcBef>
                <a:spcPts val="1000"/>
              </a:spcBef>
              <a:spcAft>
                <a:spcPts val="0"/>
              </a:spcAft>
              <a:buClr>
                <a:schemeClr val="accent6"/>
              </a:buClr>
              <a:buSzPct val="108108"/>
              <a:buChar char="•"/>
            </a:pPr>
            <a:r>
              <a:rPr lang="en-US" sz="1700">
                <a:solidFill>
                  <a:srgbClr val="6B8B91"/>
                </a:solidFill>
              </a:rPr>
              <a:t>What You’ll Learn</a:t>
            </a:r>
            <a:endParaRPr sz="1700">
              <a:solidFill>
                <a:schemeClr val="accent6"/>
              </a:solidFill>
            </a:endParaRPr>
          </a:p>
          <a:p>
            <a:pPr marL="457200" lvl="0" indent="0" algn="l" rtl="0">
              <a:lnSpc>
                <a:spcPct val="90000"/>
              </a:lnSpc>
              <a:spcBef>
                <a:spcPts val="500"/>
              </a:spcBef>
              <a:spcAft>
                <a:spcPts val="0"/>
              </a:spcAft>
              <a:buSzPct val="252252"/>
              <a:buNone/>
            </a:pPr>
            <a:r>
              <a:rPr lang="en-US" sz="1200"/>
              <a:t>Photos by W. Parson/Chesapeake Bay Program</a:t>
            </a:r>
            <a:endParaRPr sz="1200"/>
          </a:p>
          <a:p>
            <a:pPr marL="285750" lvl="0" indent="-273050" algn="l" rtl="0">
              <a:lnSpc>
                <a:spcPct val="120000"/>
              </a:lnSpc>
              <a:spcBef>
                <a:spcPts val="1000"/>
              </a:spcBef>
              <a:spcAft>
                <a:spcPts val="0"/>
              </a:spcAft>
              <a:buClr>
                <a:srgbClr val="6B8B91"/>
              </a:buClr>
              <a:buSzPct val="108108"/>
              <a:buChar char="•"/>
            </a:pPr>
            <a:r>
              <a:rPr lang="en-US" sz="1600">
                <a:solidFill>
                  <a:srgbClr val="6B8B91"/>
                </a:solidFill>
              </a:rPr>
              <a:t>Changing Conditions</a:t>
            </a:r>
            <a:endParaRPr sz="1600">
              <a:solidFill>
                <a:srgbClr val="6B8B91"/>
              </a:solidFill>
            </a:endParaRPr>
          </a:p>
          <a:p>
            <a:pPr marL="457200" lvl="1" indent="0" algn="l" rtl="0">
              <a:lnSpc>
                <a:spcPct val="120000"/>
              </a:lnSpc>
              <a:spcBef>
                <a:spcPts val="500"/>
              </a:spcBef>
              <a:spcAft>
                <a:spcPts val="0"/>
              </a:spcAft>
              <a:buClr>
                <a:srgbClr val="262626"/>
              </a:buClr>
              <a:buSzPct val="144144"/>
              <a:buNone/>
            </a:pPr>
            <a:r>
              <a:rPr lang="en-US" sz="1200"/>
              <a:t>Photo by W. Parson/Chesapeake Bay Program</a:t>
            </a:r>
            <a:endParaRPr sz="1200"/>
          </a:p>
          <a:p>
            <a:pPr marL="285750" lvl="0" indent="-285750" algn="l" rtl="0">
              <a:lnSpc>
                <a:spcPct val="120000"/>
              </a:lnSpc>
              <a:spcBef>
                <a:spcPts val="1000"/>
              </a:spcBef>
              <a:spcAft>
                <a:spcPts val="0"/>
              </a:spcAft>
              <a:buClr>
                <a:schemeClr val="accent1"/>
              </a:buClr>
              <a:buSzPct val="100000"/>
              <a:buChar char="•"/>
            </a:pPr>
            <a:r>
              <a:rPr lang="en-US" sz="1600">
                <a:solidFill>
                  <a:srgbClr val="6B8B91"/>
                </a:solidFill>
              </a:rPr>
              <a:t>Weather Versus Climate</a:t>
            </a:r>
            <a:endParaRPr sz="1600">
              <a:solidFill>
                <a:srgbClr val="6B8B91"/>
              </a:solidFill>
            </a:endParaRPr>
          </a:p>
          <a:p>
            <a:pPr marL="457200" lvl="0" indent="0" algn="l" rtl="0">
              <a:lnSpc>
                <a:spcPct val="90000"/>
              </a:lnSpc>
              <a:spcBef>
                <a:spcPts val="500"/>
              </a:spcBef>
              <a:spcAft>
                <a:spcPts val="0"/>
              </a:spcAft>
              <a:buSzPct val="252252"/>
              <a:buNone/>
            </a:pPr>
            <a:r>
              <a:rPr lang="en-US" sz="1200"/>
              <a:t>Graphics by Green Fin Studio</a:t>
            </a:r>
            <a:endParaRPr sz="1200"/>
          </a:p>
          <a:p>
            <a:pPr marL="285750" lvl="0" indent="-285750" algn="l" rtl="0">
              <a:lnSpc>
                <a:spcPct val="120000"/>
              </a:lnSpc>
              <a:spcBef>
                <a:spcPts val="1000"/>
              </a:spcBef>
              <a:spcAft>
                <a:spcPts val="0"/>
              </a:spcAft>
              <a:buClr>
                <a:schemeClr val="accent1"/>
              </a:buClr>
              <a:buSzPct val="100000"/>
              <a:buChar char="•"/>
            </a:pPr>
            <a:r>
              <a:rPr lang="en-US" sz="1600">
                <a:solidFill>
                  <a:srgbClr val="6B8B91"/>
                </a:solidFill>
              </a:rPr>
              <a:t>The Normal Water Cycle</a:t>
            </a:r>
            <a:endParaRPr sz="1600">
              <a:solidFill>
                <a:srgbClr val="6B8B91"/>
              </a:solidFill>
            </a:endParaRPr>
          </a:p>
          <a:p>
            <a:pPr marL="457200" lvl="0" indent="0" algn="l" rtl="0">
              <a:lnSpc>
                <a:spcPct val="110000"/>
              </a:lnSpc>
              <a:spcBef>
                <a:spcPts val="0"/>
              </a:spcBef>
              <a:spcAft>
                <a:spcPts val="0"/>
              </a:spcAft>
              <a:buSzPct val="252252"/>
              <a:buNone/>
            </a:pPr>
            <a:r>
              <a:rPr lang="en-US" sz="1200"/>
              <a:t>Graphics by Green Fin Studio</a:t>
            </a:r>
            <a:endParaRPr sz="1200"/>
          </a:p>
          <a:p>
            <a:pPr marL="285750" lvl="0" indent="-285750" algn="l" rtl="0">
              <a:lnSpc>
                <a:spcPct val="120000"/>
              </a:lnSpc>
              <a:spcBef>
                <a:spcPts val="1000"/>
              </a:spcBef>
              <a:spcAft>
                <a:spcPts val="0"/>
              </a:spcAft>
              <a:buClr>
                <a:schemeClr val="accent1"/>
              </a:buClr>
              <a:buSzPct val="100000"/>
              <a:buChar char="•"/>
            </a:pPr>
            <a:r>
              <a:rPr lang="en-US" sz="1600">
                <a:solidFill>
                  <a:srgbClr val="6B8B91"/>
                </a:solidFill>
              </a:rPr>
              <a:t>How Climate Change Impacts Water</a:t>
            </a:r>
            <a:endParaRPr sz="1600">
              <a:solidFill>
                <a:srgbClr val="6B8B91"/>
              </a:solidFill>
            </a:endParaRPr>
          </a:p>
          <a:p>
            <a:pPr marL="457200" lvl="0" indent="0" algn="l" rtl="0">
              <a:lnSpc>
                <a:spcPct val="110000"/>
              </a:lnSpc>
              <a:spcBef>
                <a:spcPts val="0"/>
              </a:spcBef>
              <a:spcAft>
                <a:spcPts val="0"/>
              </a:spcAft>
              <a:buSzPct val="252252"/>
              <a:buNone/>
            </a:pPr>
            <a:r>
              <a:rPr lang="en-US" sz="1200"/>
              <a:t>Graphics by Green Fin Studio</a:t>
            </a:r>
            <a:endParaRPr sz="1200"/>
          </a:p>
          <a:p>
            <a:pPr marL="285750" lvl="0" indent="-285750" algn="l" rtl="0">
              <a:lnSpc>
                <a:spcPct val="120000"/>
              </a:lnSpc>
              <a:spcBef>
                <a:spcPts val="1000"/>
              </a:spcBef>
              <a:spcAft>
                <a:spcPts val="0"/>
              </a:spcAft>
              <a:buClr>
                <a:schemeClr val="accent1"/>
              </a:buClr>
              <a:buSzPct val="100000"/>
              <a:buChar char="•"/>
            </a:pPr>
            <a:r>
              <a:rPr lang="en-US" sz="1600">
                <a:solidFill>
                  <a:srgbClr val="6B8B91"/>
                </a:solidFill>
              </a:rPr>
              <a:t>Water Projections</a:t>
            </a:r>
            <a:endParaRPr sz="1600">
              <a:solidFill>
                <a:srgbClr val="6B8B91"/>
              </a:solidFill>
            </a:endParaRPr>
          </a:p>
          <a:p>
            <a:pPr marL="457200" lvl="0" indent="0" algn="l" rtl="0">
              <a:lnSpc>
                <a:spcPct val="110000"/>
              </a:lnSpc>
              <a:spcBef>
                <a:spcPts val="0"/>
              </a:spcBef>
              <a:spcAft>
                <a:spcPts val="0"/>
              </a:spcAft>
              <a:buSzPct val="252252"/>
              <a:buNone/>
            </a:pPr>
            <a:r>
              <a:rPr lang="en-US" sz="1200"/>
              <a:t>Photo by S. Droter/Chesapeake Bay Program</a:t>
            </a:r>
            <a:endParaRPr/>
          </a:p>
          <a:p>
            <a:pPr marL="285750" lvl="0" indent="-273050" algn="l" rtl="0">
              <a:lnSpc>
                <a:spcPct val="120000"/>
              </a:lnSpc>
              <a:spcBef>
                <a:spcPts val="1000"/>
              </a:spcBef>
              <a:spcAft>
                <a:spcPts val="0"/>
              </a:spcAft>
              <a:buClr>
                <a:srgbClr val="6B8B91"/>
              </a:buClr>
              <a:buSzPct val="108108"/>
              <a:buChar char="•"/>
            </a:pPr>
            <a:r>
              <a:rPr lang="en-US" sz="1600">
                <a:solidFill>
                  <a:srgbClr val="6B8B91"/>
                </a:solidFill>
              </a:rPr>
              <a:t>Drought</a:t>
            </a:r>
            <a:endParaRPr/>
          </a:p>
          <a:p>
            <a:pPr marL="457200" lvl="1" indent="0" algn="l" rtl="0">
              <a:lnSpc>
                <a:spcPct val="120000"/>
              </a:lnSpc>
              <a:spcBef>
                <a:spcPts val="500"/>
              </a:spcBef>
              <a:spcAft>
                <a:spcPts val="0"/>
              </a:spcAft>
              <a:buClr>
                <a:srgbClr val="262626"/>
              </a:buClr>
              <a:buSzPct val="144144"/>
              <a:buFont typeface="Arial"/>
              <a:buNone/>
            </a:pPr>
            <a:r>
              <a:rPr lang="en-US" sz="1200"/>
              <a:t>Photo by S. Droter/Chesapeake Bay Program</a:t>
            </a:r>
            <a:endParaRPr/>
          </a:p>
        </p:txBody>
      </p:sp>
      <p:sp>
        <p:nvSpPr>
          <p:cNvPr id="630" name="Google Shape;630;p12"/>
          <p:cNvSpPr txBox="1"/>
          <p:nvPr/>
        </p:nvSpPr>
        <p:spPr>
          <a:xfrm>
            <a:off x="6208500" y="89898"/>
            <a:ext cx="5983500" cy="6678204"/>
          </a:xfrm>
          <a:prstGeom prst="rect">
            <a:avLst/>
          </a:prstGeom>
          <a:noFill/>
          <a:ln>
            <a:noFill/>
          </a:ln>
        </p:spPr>
        <p:txBody>
          <a:bodyPr spcFirstLastPara="1" wrap="square" lIns="91425" tIns="45700" rIns="91425" bIns="45700" anchor="t" anchorCtr="0">
            <a:normAutofit fontScale="92500" lnSpcReduction="20000"/>
          </a:bodyPr>
          <a:lstStyle/>
          <a:p>
            <a:pPr marL="285750" marR="0" lvl="0" indent="-273050" algn="l" rtl="0">
              <a:lnSpc>
                <a:spcPct val="120000"/>
              </a:lnSpc>
              <a:spcBef>
                <a:spcPts val="1000"/>
              </a:spcBef>
              <a:spcAft>
                <a:spcPts val="0"/>
              </a:spcAft>
              <a:buClr>
                <a:schemeClr val="accent6"/>
              </a:buClr>
              <a:buSzPct val="108108"/>
              <a:buFont typeface="Arial"/>
              <a:buChar char="•"/>
            </a:pPr>
            <a:r>
              <a:rPr lang="en-US" sz="1600" b="0" i="0" u="none" strike="noStrike" cap="none">
                <a:solidFill>
                  <a:srgbClr val="6B8B91"/>
                </a:solidFill>
                <a:latin typeface="Century Gothic"/>
                <a:ea typeface="Century Gothic"/>
                <a:cs typeface="Century Gothic"/>
                <a:sym typeface="Century Gothic"/>
              </a:rPr>
              <a:t>Drought Impacts</a:t>
            </a:r>
            <a:endParaRPr sz="1600" b="0" i="0" u="none" strike="noStrike" cap="none">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ct val="144144"/>
              <a:buFont typeface="Arial"/>
              <a:buNone/>
            </a:pPr>
            <a:r>
              <a:rPr lang="en-US" sz="1200" b="0" i="0" u="none" strike="noStrike" cap="none">
                <a:solidFill>
                  <a:schemeClr val="dk1"/>
                </a:solidFill>
                <a:latin typeface="Century Gothic"/>
                <a:ea typeface="Century Gothic"/>
                <a:cs typeface="Century Gothic"/>
                <a:sym typeface="Century Gothic"/>
              </a:rPr>
              <a:t>Photos by W. Parson/Chesapeake Bay Program and NASA</a:t>
            </a:r>
            <a:endParaRPr sz="1700" b="0" i="0" u="none" strike="noStrike" cap="none">
              <a:solidFill>
                <a:srgbClr val="6B8B91"/>
              </a:solidFill>
              <a:latin typeface="Century Gothic"/>
              <a:ea typeface="Century Gothic"/>
              <a:cs typeface="Century Gothic"/>
              <a:sym typeface="Century Gothic"/>
            </a:endParaRPr>
          </a:p>
          <a:p>
            <a:pPr marL="292100" marR="0" lvl="0" indent="-285750" algn="l" rtl="0">
              <a:lnSpc>
                <a:spcPct val="120000"/>
              </a:lnSpc>
              <a:spcBef>
                <a:spcPts val="1000"/>
              </a:spcBef>
              <a:spcAft>
                <a:spcPts val="0"/>
              </a:spcAft>
              <a:buClr>
                <a:schemeClr val="accent6"/>
              </a:buClr>
              <a:buSzPct val="108108"/>
              <a:buFont typeface="Arial"/>
              <a:buChar char="•"/>
            </a:pPr>
            <a:r>
              <a:rPr lang="en-US" sz="1700" b="0" i="0" u="none" strike="noStrike" cap="none">
                <a:solidFill>
                  <a:srgbClr val="6B8B91"/>
                </a:solidFill>
                <a:latin typeface="Century Gothic"/>
                <a:ea typeface="Century Gothic"/>
                <a:cs typeface="Century Gothic"/>
                <a:sym typeface="Century Gothic"/>
              </a:rPr>
              <a:t>Flooding</a:t>
            </a:r>
            <a:endParaRPr sz="1700" b="0" i="0" u="none" strike="noStrike" cap="none">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ct val="144144"/>
              <a:buFont typeface="Arial"/>
              <a:buNone/>
            </a:pPr>
            <a:r>
              <a:rPr lang="en-US" sz="1200" b="0" i="0" u="none" strike="noStrike" cap="none">
                <a:solidFill>
                  <a:schemeClr val="dk1"/>
                </a:solidFill>
                <a:latin typeface="Century Gothic"/>
                <a:ea typeface="Century Gothic"/>
                <a:cs typeface="Century Gothic"/>
                <a:sym typeface="Century Gothic"/>
              </a:rPr>
              <a:t>Photo by W. Parson/Chesapeake Bay Program</a:t>
            </a:r>
            <a:endParaRPr/>
          </a:p>
          <a:p>
            <a:pPr marL="285750" marR="0" lvl="0" indent="-279400" algn="l" rtl="0">
              <a:lnSpc>
                <a:spcPct val="120000"/>
              </a:lnSpc>
              <a:spcBef>
                <a:spcPts val="1000"/>
              </a:spcBef>
              <a:spcAft>
                <a:spcPts val="0"/>
              </a:spcAft>
              <a:buClr>
                <a:schemeClr val="accent6"/>
              </a:buClr>
              <a:buSzPct val="108108"/>
              <a:buFont typeface="Arial"/>
              <a:buChar char="•"/>
            </a:pPr>
            <a:r>
              <a:rPr lang="en-US" sz="1700" b="0" i="0" u="none" strike="noStrike" cap="none">
                <a:solidFill>
                  <a:srgbClr val="6B8B91"/>
                </a:solidFill>
                <a:latin typeface="Century Gothic"/>
                <a:ea typeface="Century Gothic"/>
                <a:cs typeface="Century Gothic"/>
                <a:sym typeface="Century Gothic"/>
              </a:rPr>
              <a:t>Flooding Impacts</a:t>
            </a:r>
            <a:endParaRPr sz="1700" b="0" i="0" u="none" strike="noStrike" cap="none">
              <a:solidFill>
                <a:schemeClr val="accent6"/>
              </a:solidFill>
              <a:latin typeface="Century Gothic"/>
              <a:ea typeface="Century Gothic"/>
              <a:cs typeface="Century Gothic"/>
              <a:sym typeface="Century Gothic"/>
            </a:endParaRPr>
          </a:p>
          <a:p>
            <a:pPr marL="457200" marR="0" lvl="0" indent="0" algn="l" rtl="0">
              <a:lnSpc>
                <a:spcPct val="90000"/>
              </a:lnSpc>
              <a:spcBef>
                <a:spcPts val="50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Photo by M. Land/Chesapeake Bay Program</a:t>
            </a:r>
            <a:endParaRPr/>
          </a:p>
          <a:p>
            <a:pPr marL="285750" marR="0" lvl="0" indent="-273050" algn="l" rtl="0">
              <a:lnSpc>
                <a:spcPct val="120000"/>
              </a:lnSpc>
              <a:spcBef>
                <a:spcPts val="1000"/>
              </a:spcBef>
              <a:spcAft>
                <a:spcPts val="0"/>
              </a:spcAft>
              <a:buClr>
                <a:srgbClr val="6B8B91"/>
              </a:buClr>
              <a:buSzPct val="108108"/>
              <a:buFont typeface="Arial"/>
              <a:buChar char="•"/>
            </a:pPr>
            <a:r>
              <a:rPr lang="en-US" sz="1600" b="0" i="0" u="none" strike="noStrike" cap="none">
                <a:solidFill>
                  <a:srgbClr val="6B8B91"/>
                </a:solidFill>
                <a:latin typeface="Century Gothic"/>
                <a:ea typeface="Century Gothic"/>
                <a:cs typeface="Century Gothic"/>
                <a:sym typeface="Century Gothic"/>
              </a:rPr>
              <a:t>Do You Know Your Flooding Terms? 1</a:t>
            </a:r>
            <a:endParaRPr/>
          </a:p>
          <a:p>
            <a:pPr marL="457200" marR="0" lvl="1" indent="0" algn="l" rtl="0">
              <a:lnSpc>
                <a:spcPct val="120000"/>
              </a:lnSpc>
              <a:spcBef>
                <a:spcPts val="500"/>
              </a:spcBef>
              <a:spcAft>
                <a:spcPts val="0"/>
              </a:spcAft>
              <a:buClr>
                <a:srgbClr val="262626"/>
              </a:buClr>
              <a:buSzPct val="144144"/>
              <a:buFont typeface="Arial"/>
              <a:buNone/>
            </a:pPr>
            <a:r>
              <a:rPr lang="en-US" sz="1200" b="0" i="0" u="none" strike="noStrike" cap="none">
                <a:solidFill>
                  <a:schemeClr val="dk1"/>
                </a:solidFill>
                <a:latin typeface="Century Gothic"/>
                <a:ea typeface="Century Gothic"/>
                <a:cs typeface="Century Gothic"/>
                <a:sym typeface="Century Gothic"/>
              </a:rPr>
              <a:t>Graphics by Green Fin Studio</a:t>
            </a:r>
            <a:endParaRPr/>
          </a:p>
          <a:p>
            <a:pPr marL="285750" marR="0" lvl="0" indent="-273050" algn="l" rtl="0">
              <a:lnSpc>
                <a:spcPct val="120000"/>
              </a:lnSpc>
              <a:spcBef>
                <a:spcPts val="1000"/>
              </a:spcBef>
              <a:spcAft>
                <a:spcPts val="0"/>
              </a:spcAft>
              <a:buClr>
                <a:srgbClr val="6B8B91"/>
              </a:buClr>
              <a:buSzPct val="108108"/>
              <a:buFont typeface="Arial"/>
              <a:buChar char="•"/>
            </a:pPr>
            <a:r>
              <a:rPr lang="en-US" sz="1600" b="0" i="0" u="none" strike="noStrike" cap="none">
                <a:solidFill>
                  <a:srgbClr val="6B8B91"/>
                </a:solidFill>
                <a:latin typeface="Century Gothic"/>
                <a:ea typeface="Century Gothic"/>
                <a:cs typeface="Century Gothic"/>
                <a:sym typeface="Century Gothic"/>
              </a:rPr>
              <a:t>Do You Know Your Flooding Terms? 2</a:t>
            </a:r>
            <a:endParaRPr/>
          </a:p>
          <a:p>
            <a:pPr marL="457200" marR="0" lvl="0" indent="0" algn="l" rtl="0">
              <a:lnSpc>
                <a:spcPct val="90000"/>
              </a:lnSpc>
              <a:spcBef>
                <a:spcPts val="50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Photo by R. Magnien/NOAA</a:t>
            </a:r>
            <a:endParaRPr/>
          </a:p>
          <a:p>
            <a:pPr marL="285750" marR="0" lvl="0" indent="-285750" algn="l" rtl="0">
              <a:lnSpc>
                <a:spcPct val="120000"/>
              </a:lnSpc>
              <a:spcBef>
                <a:spcPts val="1000"/>
              </a:spcBef>
              <a:spcAft>
                <a:spcPts val="0"/>
              </a:spcAft>
              <a:buClr>
                <a:schemeClr val="accent1"/>
              </a:buClr>
              <a:buSzPct val="100000"/>
              <a:buFont typeface="Arial"/>
              <a:buChar char="•"/>
            </a:pPr>
            <a:r>
              <a:rPr lang="en-US" sz="1600" b="0" i="0" u="none" strike="noStrike" cap="none">
                <a:solidFill>
                  <a:srgbClr val="6B8B91"/>
                </a:solidFill>
                <a:latin typeface="Century Gothic"/>
                <a:ea typeface="Century Gothic"/>
                <a:cs typeface="Century Gothic"/>
                <a:sym typeface="Century Gothic"/>
              </a:rPr>
              <a:t>Measuring Rainfall Intensity</a:t>
            </a:r>
            <a:endParaRPr/>
          </a:p>
          <a:p>
            <a:pPr marL="457200" marR="0" lvl="0" indent="0" algn="l" rtl="0">
              <a:lnSpc>
                <a:spcPct val="110000"/>
              </a:lnSpc>
              <a:spcBef>
                <a:spcPts val="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Photo by W. Parson/Chesapeake Bay Program</a:t>
            </a:r>
            <a:endParaRPr/>
          </a:p>
          <a:p>
            <a:pPr marL="285750" marR="0" lvl="0" indent="-285750" algn="l" rtl="0">
              <a:lnSpc>
                <a:spcPct val="120000"/>
              </a:lnSpc>
              <a:spcBef>
                <a:spcPts val="1000"/>
              </a:spcBef>
              <a:spcAft>
                <a:spcPts val="0"/>
              </a:spcAft>
              <a:buClr>
                <a:schemeClr val="accent1"/>
              </a:buClr>
              <a:buSzPct val="100000"/>
              <a:buFont typeface="Arial"/>
              <a:buChar char="•"/>
            </a:pPr>
            <a:r>
              <a:rPr lang="en-US" sz="1600" b="0" i="0" u="none" strike="noStrike" cap="none">
                <a:solidFill>
                  <a:srgbClr val="6B8B91"/>
                </a:solidFill>
                <a:latin typeface="Century Gothic"/>
                <a:ea typeface="Century Gothic"/>
                <a:cs typeface="Century Gothic"/>
                <a:sym typeface="Century Gothic"/>
              </a:rPr>
              <a:t>Climate Resilience 1</a:t>
            </a:r>
            <a:endParaRPr/>
          </a:p>
          <a:p>
            <a:pPr marL="457200" marR="0" lvl="0" indent="0" algn="l" rtl="0">
              <a:lnSpc>
                <a:spcPct val="110000"/>
              </a:lnSpc>
              <a:spcBef>
                <a:spcPts val="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Photo by W. Parson/Chesapeake Bay Program</a:t>
            </a:r>
            <a:endParaRPr/>
          </a:p>
          <a:p>
            <a:pPr marL="285750" marR="0" lvl="0" indent="-285750" algn="l" rtl="0">
              <a:lnSpc>
                <a:spcPct val="120000"/>
              </a:lnSpc>
              <a:spcBef>
                <a:spcPts val="1000"/>
              </a:spcBef>
              <a:spcAft>
                <a:spcPts val="0"/>
              </a:spcAft>
              <a:buClr>
                <a:schemeClr val="accent1"/>
              </a:buClr>
              <a:buSzPct val="100000"/>
              <a:buFont typeface="Arial"/>
              <a:buChar char="•"/>
            </a:pPr>
            <a:r>
              <a:rPr lang="en-US" sz="1600" b="0" i="0" u="none" strike="noStrike" cap="none">
                <a:solidFill>
                  <a:srgbClr val="6B8B91"/>
                </a:solidFill>
                <a:latin typeface="Century Gothic"/>
                <a:ea typeface="Century Gothic"/>
                <a:cs typeface="Century Gothic"/>
                <a:sym typeface="Century Gothic"/>
              </a:rPr>
              <a:t>Climate Resilience 2</a:t>
            </a:r>
            <a:endParaRPr/>
          </a:p>
          <a:p>
            <a:pPr marL="457200" marR="0" lvl="0" indent="0" algn="l" rtl="0">
              <a:lnSpc>
                <a:spcPct val="110000"/>
              </a:lnSpc>
              <a:spcBef>
                <a:spcPts val="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Photo by W. Parson/Chesapeake Bay Program</a:t>
            </a:r>
            <a:endParaRPr/>
          </a:p>
          <a:p>
            <a:pPr marL="285750" marR="0" lvl="0" indent="-273050" algn="l" rtl="0">
              <a:lnSpc>
                <a:spcPct val="120000"/>
              </a:lnSpc>
              <a:spcBef>
                <a:spcPts val="1000"/>
              </a:spcBef>
              <a:spcAft>
                <a:spcPts val="0"/>
              </a:spcAft>
              <a:buClr>
                <a:srgbClr val="6B8B91"/>
              </a:buClr>
              <a:buSzPct val="108108"/>
              <a:buFont typeface="Arial"/>
              <a:buChar char="•"/>
            </a:pPr>
            <a:r>
              <a:rPr lang="en-US" sz="1600" b="0" i="0" u="none" strike="noStrike" cap="none">
                <a:solidFill>
                  <a:srgbClr val="6B8B91"/>
                </a:solidFill>
                <a:latin typeface="Century Gothic"/>
                <a:ea typeface="Century Gothic"/>
                <a:cs typeface="Century Gothic"/>
                <a:sym typeface="Century Gothic"/>
              </a:rPr>
              <a:t>Rebuilding Stronger</a:t>
            </a:r>
            <a:endParaRPr/>
          </a:p>
          <a:p>
            <a:pPr marL="457200" marR="0" lvl="0" indent="0" algn="l" rtl="0">
              <a:lnSpc>
                <a:spcPct val="90000"/>
              </a:lnSpc>
              <a:spcBef>
                <a:spcPts val="50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Graphics by Green Fin Studio</a:t>
            </a:r>
            <a:endParaRPr/>
          </a:p>
          <a:p>
            <a:pPr marL="285750" marR="0" lvl="0" indent="-285750" algn="l" rtl="0">
              <a:lnSpc>
                <a:spcPct val="120000"/>
              </a:lnSpc>
              <a:spcBef>
                <a:spcPts val="1000"/>
              </a:spcBef>
              <a:spcAft>
                <a:spcPts val="0"/>
              </a:spcAft>
              <a:buClr>
                <a:schemeClr val="accent1"/>
              </a:buClr>
              <a:buSzPct val="100000"/>
              <a:buFont typeface="Arial"/>
              <a:buChar char="•"/>
            </a:pPr>
            <a:r>
              <a:rPr lang="en-US" sz="1600" b="0" i="0" u="none" strike="noStrike" cap="none">
                <a:solidFill>
                  <a:srgbClr val="6B8B91"/>
                </a:solidFill>
                <a:latin typeface="Century Gothic"/>
                <a:ea typeface="Century Gothic"/>
                <a:cs typeface="Century Gothic"/>
                <a:sym typeface="Century Gothic"/>
              </a:rPr>
              <a:t>Funding</a:t>
            </a:r>
            <a:endParaRPr/>
          </a:p>
          <a:p>
            <a:pPr marL="457200" marR="0" lvl="0" indent="0" algn="l" rtl="0">
              <a:lnSpc>
                <a:spcPct val="110000"/>
              </a:lnSpc>
              <a:spcBef>
                <a:spcPts val="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Photo by S. Ballard/Chesapeake Bay Program</a:t>
            </a:r>
            <a:endParaRPr/>
          </a:p>
          <a:p>
            <a:pPr marL="285750" marR="0" lvl="0" indent="-285750" algn="l" rtl="0">
              <a:lnSpc>
                <a:spcPct val="120000"/>
              </a:lnSpc>
              <a:spcBef>
                <a:spcPts val="1000"/>
              </a:spcBef>
              <a:spcAft>
                <a:spcPts val="0"/>
              </a:spcAft>
              <a:buClr>
                <a:schemeClr val="accent1"/>
              </a:buClr>
              <a:buSzPct val="100000"/>
              <a:buFont typeface="Arial"/>
              <a:buChar char="•"/>
            </a:pPr>
            <a:r>
              <a:rPr lang="en-US" sz="1600" b="0" i="0" u="none" strike="noStrike" cap="none">
                <a:solidFill>
                  <a:srgbClr val="6B8B91"/>
                </a:solidFill>
                <a:latin typeface="Century Gothic"/>
                <a:ea typeface="Century Gothic"/>
                <a:cs typeface="Century Gothic"/>
                <a:sym typeface="Century Gothic"/>
              </a:rPr>
              <a:t>Tools for Resilience</a:t>
            </a:r>
            <a:endParaRPr/>
          </a:p>
          <a:p>
            <a:pPr marL="457200" marR="0" lvl="0" indent="0" algn="l" rtl="0">
              <a:lnSpc>
                <a:spcPct val="110000"/>
              </a:lnSpc>
              <a:spcBef>
                <a:spcPts val="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Photo by G. Dutcher/Delaware County Soil and Water Conservation District</a:t>
            </a:r>
            <a:endParaRPr/>
          </a:p>
          <a:p>
            <a:pPr marL="285750" marR="0" lvl="0" indent="-285750" algn="l" rtl="0">
              <a:lnSpc>
                <a:spcPct val="120000"/>
              </a:lnSpc>
              <a:spcBef>
                <a:spcPts val="1000"/>
              </a:spcBef>
              <a:spcAft>
                <a:spcPts val="0"/>
              </a:spcAft>
              <a:buClr>
                <a:schemeClr val="accent1"/>
              </a:buClr>
              <a:buSzPct val="100000"/>
              <a:buFont typeface="Arial"/>
              <a:buChar char="•"/>
            </a:pPr>
            <a:r>
              <a:rPr lang="en-US" sz="1600" b="0" i="0" u="none" strike="noStrike" cap="none">
                <a:solidFill>
                  <a:srgbClr val="6B8B91"/>
                </a:solidFill>
                <a:latin typeface="Century Gothic"/>
                <a:ea typeface="Century Gothic"/>
                <a:cs typeface="Century Gothic"/>
                <a:sym typeface="Century Gothic"/>
              </a:rPr>
              <a:t>Partnerships</a:t>
            </a:r>
            <a:endParaRPr/>
          </a:p>
          <a:p>
            <a:pPr marL="457200" marR="0" lvl="0" indent="0" algn="l" rtl="0">
              <a:lnSpc>
                <a:spcPct val="110000"/>
              </a:lnSpc>
              <a:spcBef>
                <a:spcPts val="0"/>
              </a:spcBef>
              <a:spcAft>
                <a:spcPts val="0"/>
              </a:spcAft>
              <a:buClr>
                <a:schemeClr val="dk1"/>
              </a:buClr>
              <a:buSzPct val="252252"/>
              <a:buFont typeface="Arial"/>
              <a:buNone/>
            </a:pPr>
            <a:r>
              <a:rPr lang="en-US" sz="1200" b="0" i="0" u="none" strike="noStrike" cap="none">
                <a:solidFill>
                  <a:schemeClr val="dk1"/>
                </a:solidFill>
                <a:latin typeface="Century Gothic"/>
                <a:ea typeface="Century Gothic"/>
                <a:cs typeface="Century Gothic"/>
                <a:sym typeface="Century Gothic"/>
              </a:rPr>
              <a:t>Photos by W. Parson/Chesapeake Bay Program</a:t>
            </a:r>
            <a:endParaRPr/>
          </a:p>
          <a:p>
            <a:pPr marL="457200" marR="0" lvl="0" indent="0" algn="l" rtl="0">
              <a:lnSpc>
                <a:spcPct val="110000"/>
              </a:lnSpc>
              <a:spcBef>
                <a:spcPts val="0"/>
              </a:spcBef>
              <a:spcAft>
                <a:spcPts val="0"/>
              </a:spcAft>
              <a:buClr>
                <a:schemeClr val="dk1"/>
              </a:buClr>
              <a:buSzPct val="252252"/>
              <a:buFont typeface="Arial"/>
              <a:buNone/>
            </a:pPr>
            <a:endParaRPr sz="1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1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sp>
        <p:nvSpPr>
          <p:cNvPr id="148" name="Google Shape;148;p13"/>
          <p:cNvSpPr txBox="1"/>
          <p:nvPr/>
        </p:nvSpPr>
        <p:spPr>
          <a:xfrm>
            <a:off x="327654" y="1444170"/>
            <a:ext cx="11536689" cy="476023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How Your Watershed Works </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Foundations of Clean Water</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Healthy Water for the Economy</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Capitalizing on the Benefits of Trees</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Preserving Local Character and Landscapes</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Protecting Your Infrastructure Through Stormwater Resiliency</a:t>
            </a: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Building the Workforce of Today </a:t>
            </a:r>
            <a:r>
              <a:rPr lang="en-US" sz="2000" b="0" i="1" u="none" strike="noStrike" cap="none" dirty="0">
                <a:solidFill>
                  <a:schemeClr val="dk1"/>
                </a:solidFill>
                <a:latin typeface="Century Gothic"/>
                <a:ea typeface="Century Gothic"/>
                <a:cs typeface="Century Gothic"/>
                <a:sym typeface="Century Gothic"/>
              </a:rPr>
              <a:t>and </a:t>
            </a:r>
            <a:r>
              <a:rPr lang="en-US" sz="2000" b="0" i="0" u="none" strike="noStrike" cap="none" dirty="0">
                <a:solidFill>
                  <a:schemeClr val="dk1"/>
                </a:solidFill>
                <a:latin typeface="Century Gothic"/>
                <a:ea typeface="Century Gothic"/>
                <a:cs typeface="Century Gothic"/>
                <a:sym typeface="Century Gothic"/>
              </a:rPr>
              <a:t>Tomorrow</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rgbClr val="448A50"/>
              </a:buClr>
              <a:buSzPts val="2000"/>
              <a:buFont typeface="Arial"/>
              <a:buAutoNum type="arabicPeriod"/>
            </a:pPr>
            <a:r>
              <a:rPr lang="en-US" sz="2000" b="1" i="0" u="none" strike="noStrike" cap="none" dirty="0">
                <a:solidFill>
                  <a:srgbClr val="448A50"/>
                </a:solidFill>
                <a:latin typeface="Century Gothic"/>
                <a:ea typeface="Century Gothic"/>
                <a:cs typeface="Century Gothic"/>
                <a:sym typeface="Century Gothic"/>
              </a:rPr>
              <a:t>Preparing Your Community for Water Extremes</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Understanding and Supporting Your Agricultural Allies</a:t>
            </a:r>
            <a:endParaRPr sz="2000" b="0" i="0" u="none" strike="noStrike" cap="none" dirty="0">
              <a:solidFill>
                <a:schemeClr val="dk1"/>
              </a:solidFill>
              <a:latin typeface="Century Gothic"/>
              <a:ea typeface="Century Gothic"/>
              <a:cs typeface="Century Gothic"/>
              <a:sym typeface="Century Gothic"/>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Keys to Community Engagement</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1000"/>
              </a:spcBef>
              <a:spcAft>
                <a:spcPts val="0"/>
              </a:spcAft>
              <a:buClr>
                <a:schemeClr val="dk1"/>
              </a:buClr>
              <a:buSzPts val="2000"/>
              <a:buFont typeface="Arial"/>
              <a:buAutoNum type="arabicPeriod"/>
            </a:pPr>
            <a:r>
              <a:rPr lang="en-US" sz="2000" b="0" i="0" u="none" strike="noStrike" cap="none" dirty="0">
                <a:solidFill>
                  <a:schemeClr val="dk1"/>
                </a:solidFill>
                <a:latin typeface="Century Gothic"/>
                <a:ea typeface="Century Gothic"/>
                <a:cs typeface="Century Gothic"/>
                <a:sym typeface="Century Gothic"/>
              </a:rPr>
              <a:t>Your Health and the Environment</a:t>
            </a:r>
            <a:endParaRPr sz="2000" b="0" i="0" u="none" strike="noStrike" cap="none" dirty="0">
              <a:solidFill>
                <a:schemeClr val="dk1"/>
              </a:solidFill>
              <a:latin typeface="Century Gothic"/>
              <a:ea typeface="Century Gothic"/>
              <a:cs typeface="Century Gothic"/>
              <a:sym typeface="Century Gothic"/>
            </a:endParaRPr>
          </a:p>
        </p:txBody>
      </p:sp>
      <p:sp>
        <p:nvSpPr>
          <p:cNvPr id="149" name="Google Shape;149;p13"/>
          <p:cNvSpPr/>
          <p:nvPr/>
        </p:nvSpPr>
        <p:spPr>
          <a:xfrm>
            <a:off x="3714045"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50" name="Google Shape;150;p13"/>
          <p:cNvGrpSpPr/>
          <p:nvPr/>
        </p:nvGrpSpPr>
        <p:grpSpPr>
          <a:xfrm>
            <a:off x="2" y="6274578"/>
            <a:ext cx="3966518" cy="369332"/>
            <a:chOff x="1" y="6258465"/>
            <a:chExt cx="2379511" cy="369332"/>
          </a:xfrm>
        </p:grpSpPr>
        <p:sp>
          <p:nvSpPr>
            <p:cNvPr id="151" name="Google Shape;151;p13"/>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13"/>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
        <p:nvSpPr>
          <p:cNvPr id="156" name="Google Shape;156;p13"/>
          <p:cNvSpPr txBox="1"/>
          <p:nvPr/>
        </p:nvSpPr>
        <p:spPr>
          <a:xfrm>
            <a:off x="327654" y="997294"/>
            <a:ext cx="61079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Century Gothic"/>
                <a:ea typeface="Century Gothic"/>
                <a:cs typeface="Century Gothic"/>
                <a:sym typeface="Century Gothic"/>
              </a:rPr>
              <a:t>Available Local Government Modules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4"/>
          <p:cNvSpPr txBox="1">
            <a:spLocks noGrp="1"/>
          </p:cNvSpPr>
          <p:nvPr>
            <p:ph type="title"/>
          </p:nvPr>
        </p:nvSpPr>
        <p:spPr>
          <a:xfrm>
            <a:off x="139838" y="-34725"/>
            <a:ext cx="46678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Laying Foundations</a:t>
            </a:r>
            <a:endParaRPr/>
          </a:p>
        </p:txBody>
      </p:sp>
      <p:sp>
        <p:nvSpPr>
          <p:cNvPr id="164" name="Google Shape;164;p4"/>
          <p:cNvSpPr txBox="1">
            <a:spLocks noGrp="1"/>
          </p:cNvSpPr>
          <p:nvPr>
            <p:ph type="body" idx="1"/>
          </p:nvPr>
        </p:nvSpPr>
        <p:spPr>
          <a:xfrm>
            <a:off x="396679" y="920562"/>
            <a:ext cx="7018881" cy="4933696"/>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867"/>
              <a:buNone/>
            </a:pPr>
            <a:r>
              <a:rPr lang="en-US" sz="2000"/>
              <a:t>Flooding is not a new problem in the Chesapeake Bay watershed, but it is one that is intensifying. At the same time, drought is increasing across the region. </a:t>
            </a:r>
            <a:endParaRPr/>
          </a:p>
          <a:p>
            <a:pPr marL="0" lvl="0" indent="0" algn="l" rtl="0">
              <a:lnSpc>
                <a:spcPct val="120000"/>
              </a:lnSpc>
              <a:spcBef>
                <a:spcPts val="0"/>
              </a:spcBef>
              <a:spcAft>
                <a:spcPts val="0"/>
              </a:spcAft>
              <a:buSzPts val="2867"/>
              <a:buNone/>
            </a:pPr>
            <a:endParaRPr sz="2000"/>
          </a:p>
          <a:p>
            <a:pPr marL="285750" lvl="0" indent="-285750" algn="l" rtl="0">
              <a:lnSpc>
                <a:spcPct val="120000"/>
              </a:lnSpc>
              <a:spcBef>
                <a:spcPts val="0"/>
              </a:spcBef>
              <a:spcAft>
                <a:spcPts val="0"/>
              </a:spcAft>
              <a:buSzPts val="2867"/>
              <a:buChar char="•"/>
            </a:pPr>
            <a:r>
              <a:rPr lang="en-US" sz="1800"/>
              <a:t>As the climate </a:t>
            </a:r>
            <a:r>
              <a:rPr lang="en-US"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changes</a:t>
            </a:r>
            <a:r>
              <a:rPr lang="en-US" sz="1800"/>
              <a:t>, local decision makers need public support and resources to prepare for, manage, and reduce local flooding and drought impacts. </a:t>
            </a:r>
            <a:endParaRPr/>
          </a:p>
          <a:p>
            <a:pPr marL="285750" lvl="0" indent="-285750" algn="l" rtl="0">
              <a:lnSpc>
                <a:spcPct val="120000"/>
              </a:lnSpc>
              <a:spcBef>
                <a:spcPts val="0"/>
              </a:spcBef>
              <a:spcAft>
                <a:spcPts val="0"/>
              </a:spcAft>
              <a:buSzPts val="2867"/>
              <a:buChar char="•"/>
            </a:pPr>
            <a:r>
              <a:rPr lang="en-US"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Although climate change impacts everyone, the burden will not be shared equally. Resilience means addressing regional and societal inequities as well as protecting public safety and economic, natural, and infrastructural assets.</a:t>
            </a:r>
            <a:r>
              <a:rPr lang="en-US" sz="1800"/>
              <a:t> </a:t>
            </a:r>
            <a:endParaRPr/>
          </a:p>
          <a:p>
            <a:pPr marL="285750" lvl="0" indent="-285750" algn="l" rtl="0">
              <a:lnSpc>
                <a:spcPct val="120000"/>
              </a:lnSpc>
              <a:spcBef>
                <a:spcPts val="0"/>
              </a:spcBef>
              <a:spcAft>
                <a:spcPts val="0"/>
              </a:spcAft>
              <a:buSzPts val="2867"/>
              <a:buChar char="•"/>
            </a:pPr>
            <a:r>
              <a:rPr lang="en-US" sz="1800"/>
              <a:t>This problem is accelerating and the cost of not acting will only get higher– now is the time to prepare your community.</a:t>
            </a:r>
            <a:endParaRPr sz="1800" b="1"/>
          </a:p>
        </p:txBody>
      </p:sp>
      <p:pic>
        <p:nvPicPr>
          <p:cNvPr id="165" name="Google Shape;165;p4" descr="A picture containing nature, outdoor, mountain, valley&#10;&#10;Description automatically generated"/>
          <p:cNvPicPr preferRelativeResize="0"/>
          <p:nvPr/>
        </p:nvPicPr>
        <p:blipFill rotWithShape="1">
          <a:blip r:embed="rId3">
            <a:alphaModFix/>
          </a:blip>
          <a:srcRect/>
          <a:stretch/>
        </p:blipFill>
        <p:spPr>
          <a:xfrm>
            <a:off x="7641021" y="3894"/>
            <a:ext cx="4550979" cy="6854106"/>
          </a:xfrm>
          <a:prstGeom prst="rect">
            <a:avLst/>
          </a:prstGeom>
          <a:noFill/>
          <a:ln>
            <a:noFill/>
          </a:ln>
        </p:spPr>
      </p:pic>
      <p:sp>
        <p:nvSpPr>
          <p:cNvPr id="166" name="Google Shape;166;p4"/>
          <p:cNvSpPr/>
          <p:nvPr/>
        </p:nvSpPr>
        <p:spPr>
          <a:xfrm>
            <a:off x="3714045" y="6285679"/>
            <a:ext cx="173926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grpSp>
        <p:nvGrpSpPr>
          <p:cNvPr id="167" name="Google Shape;167;p4"/>
          <p:cNvGrpSpPr/>
          <p:nvPr/>
        </p:nvGrpSpPr>
        <p:grpSpPr>
          <a:xfrm>
            <a:off x="2" y="6274578"/>
            <a:ext cx="3966518" cy="369332"/>
            <a:chOff x="1" y="6258465"/>
            <a:chExt cx="2379511" cy="369332"/>
          </a:xfrm>
        </p:grpSpPr>
        <p:sp>
          <p:nvSpPr>
            <p:cNvPr id="168" name="Google Shape;168;p4"/>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p4"/>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5" descr="A picture containing tree, outdoor, plant&#10;&#10;Description automatically generated"/>
          <p:cNvPicPr preferRelativeResize="0"/>
          <p:nvPr/>
        </p:nvPicPr>
        <p:blipFill rotWithShape="1">
          <a:blip r:embed="rId3">
            <a:alphaModFix/>
          </a:blip>
          <a:srcRect l="40107" t="46455" r="94" b="13322"/>
          <a:stretch/>
        </p:blipFill>
        <p:spPr>
          <a:xfrm>
            <a:off x="771448" y="960526"/>
            <a:ext cx="5238113" cy="2346554"/>
          </a:xfrm>
          <a:prstGeom prst="rect">
            <a:avLst/>
          </a:prstGeom>
          <a:noFill/>
          <a:ln>
            <a:noFill/>
          </a:ln>
        </p:spPr>
      </p:pic>
      <p:pic>
        <p:nvPicPr>
          <p:cNvPr id="176" name="Google Shape;176;p5" descr="A train crossing a bridge over a body of water&#10;&#10;Description automatically generated"/>
          <p:cNvPicPr preferRelativeResize="0"/>
          <p:nvPr/>
        </p:nvPicPr>
        <p:blipFill rotWithShape="1">
          <a:blip r:embed="rId4">
            <a:alphaModFix/>
          </a:blip>
          <a:srcRect l="6630" t="27906" r="863" b="10167"/>
          <a:stretch/>
        </p:blipFill>
        <p:spPr>
          <a:xfrm>
            <a:off x="6151136" y="960526"/>
            <a:ext cx="5254482" cy="2345024"/>
          </a:xfrm>
          <a:prstGeom prst="rect">
            <a:avLst/>
          </a:prstGeom>
          <a:noFill/>
          <a:ln>
            <a:noFill/>
          </a:ln>
        </p:spPr>
      </p:pic>
      <p:pic>
        <p:nvPicPr>
          <p:cNvPr id="177" name="Google Shape;177;p5" descr="A view of a city&#10;&#10;Description automatically generated"/>
          <p:cNvPicPr preferRelativeResize="0"/>
          <p:nvPr/>
        </p:nvPicPr>
        <p:blipFill rotWithShape="1">
          <a:blip r:embed="rId5">
            <a:alphaModFix/>
          </a:blip>
          <a:srcRect t="32986"/>
          <a:stretch/>
        </p:blipFill>
        <p:spPr>
          <a:xfrm>
            <a:off x="3466661" y="3561125"/>
            <a:ext cx="5250302" cy="2345023"/>
          </a:xfrm>
          <a:prstGeom prst="rect">
            <a:avLst/>
          </a:prstGeom>
          <a:noFill/>
          <a:ln>
            <a:noFill/>
          </a:ln>
        </p:spPr>
      </p:pic>
      <p:sp>
        <p:nvSpPr>
          <p:cNvPr id="178" name="Google Shape;178;p5"/>
          <p:cNvSpPr/>
          <p:nvPr/>
        </p:nvSpPr>
        <p:spPr>
          <a:xfrm>
            <a:off x="0" y="158531"/>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5"/>
          <p:cNvSpPr txBox="1">
            <a:spLocks noGrp="1"/>
          </p:cNvSpPr>
          <p:nvPr>
            <p:ph type="title"/>
          </p:nvPr>
        </p:nvSpPr>
        <p:spPr>
          <a:xfrm>
            <a:off x="139840" y="26090"/>
            <a:ext cx="4651616" cy="754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What You’ll Learn</a:t>
            </a:r>
            <a:endParaRPr/>
          </a:p>
        </p:txBody>
      </p:sp>
      <p:sp>
        <p:nvSpPr>
          <p:cNvPr id="180" name="Google Shape;180;p5"/>
          <p:cNvSpPr/>
          <p:nvPr/>
        </p:nvSpPr>
        <p:spPr>
          <a:xfrm>
            <a:off x="760848" y="945483"/>
            <a:ext cx="5238113" cy="2360067"/>
          </a:xfrm>
          <a:prstGeom prst="rect">
            <a:avLst/>
          </a:prstGeom>
          <a:solidFill>
            <a:srgbClr val="262626">
              <a:alpha val="3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p5"/>
          <p:cNvSpPr txBox="1"/>
          <p:nvPr/>
        </p:nvSpPr>
        <p:spPr>
          <a:xfrm>
            <a:off x="1147284" y="1586927"/>
            <a:ext cx="446524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Are weather patterns changing?</a:t>
            </a:r>
            <a:endParaRPr sz="1400" b="0" i="0" u="none" strike="noStrike" cap="none">
              <a:solidFill>
                <a:schemeClr val="lt1"/>
              </a:solidFill>
              <a:latin typeface="Arial"/>
              <a:ea typeface="Arial"/>
              <a:cs typeface="Arial"/>
              <a:sym typeface="Arial"/>
            </a:endParaRPr>
          </a:p>
        </p:txBody>
      </p:sp>
      <p:sp>
        <p:nvSpPr>
          <p:cNvPr id="182" name="Google Shape;182;p5"/>
          <p:cNvSpPr/>
          <p:nvPr/>
        </p:nvSpPr>
        <p:spPr>
          <a:xfrm>
            <a:off x="6151136" y="960526"/>
            <a:ext cx="5238113" cy="2360067"/>
          </a:xfrm>
          <a:prstGeom prst="rect">
            <a:avLst/>
          </a:prstGeom>
          <a:solidFill>
            <a:srgbClr val="262626">
              <a:alpha val="3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5"/>
          <p:cNvSpPr txBox="1"/>
          <p:nvPr/>
        </p:nvSpPr>
        <p:spPr>
          <a:xfrm>
            <a:off x="6241209" y="1442294"/>
            <a:ext cx="523845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How do flooding and drought impact </a:t>
            </a:r>
            <a:r>
              <a:rPr lang="en-US" sz="3200" b="1" i="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my</a:t>
            </a:r>
            <a:r>
              <a:rPr lang="en-US" sz="3200" b="1" i="0" u="none" strike="noStrike" cap="none">
                <a:solidFill>
                  <a:schemeClr val="lt1"/>
                </a:solidFill>
                <a:latin typeface="Century Gothic"/>
                <a:ea typeface="Century Gothic"/>
                <a:cs typeface="Century Gothic"/>
                <a:sym typeface="Century Gothic"/>
              </a:rPr>
              <a:t> community?</a:t>
            </a:r>
            <a:endParaRPr sz="1400" b="0" i="0" u="none" strike="noStrike" cap="none">
              <a:solidFill>
                <a:schemeClr val="lt1"/>
              </a:solidFill>
              <a:latin typeface="Arial"/>
              <a:ea typeface="Arial"/>
              <a:cs typeface="Arial"/>
              <a:sym typeface="Arial"/>
            </a:endParaRPr>
          </a:p>
        </p:txBody>
      </p:sp>
      <p:sp>
        <p:nvSpPr>
          <p:cNvPr id="184" name="Google Shape;184;p5"/>
          <p:cNvSpPr/>
          <p:nvPr/>
        </p:nvSpPr>
        <p:spPr>
          <a:xfrm>
            <a:off x="3458285" y="3563544"/>
            <a:ext cx="5238113" cy="2360067"/>
          </a:xfrm>
          <a:prstGeom prst="rect">
            <a:avLst/>
          </a:prstGeom>
          <a:solidFill>
            <a:srgbClr val="262626">
              <a:alpha val="3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5"/>
          <p:cNvSpPr txBox="1"/>
          <p:nvPr/>
        </p:nvSpPr>
        <p:spPr>
          <a:xfrm>
            <a:off x="3466661" y="3909526"/>
            <a:ext cx="525867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Century Gothic"/>
                <a:ea typeface="Century Gothic"/>
                <a:cs typeface="Century Gothic"/>
                <a:sym typeface="Century Gothic"/>
              </a:rPr>
              <a:t>What can I do to prepare for future flooding and drought conditions?</a:t>
            </a:r>
            <a:endParaRPr sz="1400" b="0" i="0" u="none" strike="noStrike" cap="none">
              <a:solidFill>
                <a:schemeClr val="lt1"/>
              </a:solidFill>
              <a:latin typeface="Arial"/>
              <a:ea typeface="Arial"/>
              <a:cs typeface="Arial"/>
              <a:sym typeface="Arial"/>
            </a:endParaRPr>
          </a:p>
        </p:txBody>
      </p:sp>
      <p:sp>
        <p:nvSpPr>
          <p:cNvPr id="186" name="Google Shape;186;p5"/>
          <p:cNvSpPr/>
          <p:nvPr/>
        </p:nvSpPr>
        <p:spPr>
          <a:xfrm>
            <a:off x="3687425" y="6285679"/>
            <a:ext cx="2697370"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 You’ll Learn</a:t>
            </a:r>
            <a:endParaRPr sz="1400" b="0" i="0" u="none" strike="noStrike" cap="none">
              <a:solidFill>
                <a:srgbClr val="000000"/>
              </a:solidFill>
              <a:latin typeface="Arial"/>
              <a:ea typeface="Arial"/>
              <a:cs typeface="Arial"/>
              <a:sym typeface="Arial"/>
            </a:endParaRPr>
          </a:p>
        </p:txBody>
      </p:sp>
      <p:grpSp>
        <p:nvGrpSpPr>
          <p:cNvPr id="187" name="Google Shape;187;p5"/>
          <p:cNvGrpSpPr/>
          <p:nvPr/>
        </p:nvGrpSpPr>
        <p:grpSpPr>
          <a:xfrm>
            <a:off x="2" y="6274578"/>
            <a:ext cx="3941803" cy="369332"/>
            <a:chOff x="1" y="6258465"/>
            <a:chExt cx="2357272" cy="369332"/>
          </a:xfrm>
        </p:grpSpPr>
        <p:sp>
          <p:nvSpPr>
            <p:cNvPr id="188" name="Google Shape;188;p5"/>
            <p:cNvSpPr/>
            <p:nvPr/>
          </p:nvSpPr>
          <p:spPr>
            <a:xfrm>
              <a:off x="1" y="6269566"/>
              <a:ext cx="2357272"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5"/>
            <p:cNvSpPr txBox="1"/>
            <p:nvPr/>
          </p:nvSpPr>
          <p:spPr>
            <a:xfrm>
              <a:off x="163287" y="6258465"/>
              <a:ext cx="206796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p:nvPr/>
        </p:nvSpPr>
        <p:spPr>
          <a:xfrm>
            <a:off x="535710" y="2028617"/>
            <a:ext cx="547320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458A50"/>
                </a:solidFill>
                <a:latin typeface="Arial"/>
                <a:ea typeface="Arial"/>
                <a:cs typeface="Arial"/>
                <a:sym typeface="Arial"/>
              </a:rPr>
              <a:t>Changing Conditions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193397"/>
                </a:solidFill>
                <a:latin typeface="Century Gothic"/>
                <a:ea typeface="Century Gothic"/>
                <a:cs typeface="Century Gothic"/>
                <a:sym typeface="Century Gothic"/>
              </a:rPr>
              <a:t>Long-term weather patterns are changing in ways that impact your community.</a:t>
            </a:r>
            <a:endParaRPr sz="2800" b="0" i="0" u="none" strike="noStrike" cap="none">
              <a:solidFill>
                <a:srgbClr val="000000"/>
              </a:solidFill>
              <a:latin typeface="Arial"/>
              <a:ea typeface="Arial"/>
              <a:cs typeface="Arial"/>
              <a:sym typeface="Arial"/>
            </a:endParaRPr>
          </a:p>
        </p:txBody>
      </p:sp>
      <p:pic>
        <p:nvPicPr>
          <p:cNvPr id="196" name="Google Shape;196;p22" descr="A picture containing grass, outdoor, tree, field&#10;&#10;Description automatically generated"/>
          <p:cNvPicPr preferRelativeResize="0"/>
          <p:nvPr/>
        </p:nvPicPr>
        <p:blipFill rotWithShape="1">
          <a:blip r:embed="rId3">
            <a:alphaModFix/>
          </a:blip>
          <a:srcRect l="5013" r="39211"/>
          <a:stretch/>
        </p:blipFill>
        <p:spPr>
          <a:xfrm>
            <a:off x="6524367" y="0"/>
            <a:ext cx="5736073" cy="6858000"/>
          </a:xfrm>
          <a:prstGeom prst="rect">
            <a:avLst/>
          </a:prstGeom>
          <a:noFill/>
          <a:ln>
            <a:noFill/>
          </a:ln>
        </p:spPr>
      </p:pic>
      <p:pic>
        <p:nvPicPr>
          <p:cNvPr id="197" name="Google Shape;197;p22" descr="A picture containing outdoor, ground, sidewalk, street&#10;&#10;Description automatically generated"/>
          <p:cNvPicPr preferRelativeResize="0"/>
          <p:nvPr/>
        </p:nvPicPr>
        <p:blipFill rotWithShape="1">
          <a:blip r:embed="rId4">
            <a:alphaModFix/>
          </a:blip>
          <a:srcRect t="5130" b="14892"/>
          <a:stretch/>
        </p:blipFill>
        <p:spPr>
          <a:xfrm>
            <a:off x="6524367" y="0"/>
            <a:ext cx="5736073"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7"/>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Weather Versus Climate</a:t>
            </a:r>
            <a:endParaRPr/>
          </a:p>
        </p:txBody>
      </p:sp>
      <p:sp>
        <p:nvSpPr>
          <p:cNvPr id="205" name="Google Shape;205;p7"/>
          <p:cNvSpPr txBox="1"/>
          <p:nvPr/>
        </p:nvSpPr>
        <p:spPr>
          <a:xfrm>
            <a:off x="272193" y="1125893"/>
            <a:ext cx="11401647" cy="274629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458A50"/>
              </a:buClr>
              <a:buSzPts val="2000"/>
              <a:buFont typeface="Arial"/>
              <a:buNone/>
            </a:pPr>
            <a:r>
              <a:rPr lang="en-US" sz="2000" b="0" i="0" u="none" strike="noStrike" cap="none">
                <a:solidFill>
                  <a:srgbClr val="448A50"/>
                </a:solidFill>
                <a:latin typeface="Century Gothic"/>
                <a:ea typeface="Century Gothic"/>
                <a:cs typeface="Century Gothic"/>
                <a:sym typeface="Century Gothic"/>
              </a:rPr>
              <a:t>As the National Oceanic and Atmospheric Administration (NOAA) puts it: Climate is what you expect, weather is what you get.</a:t>
            </a:r>
            <a:endParaRPr sz="2000" b="0" i="0" u="none" strike="noStrike" cap="none">
              <a:solidFill>
                <a:srgbClr val="448A50"/>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458A50"/>
              </a:buClr>
              <a:buSzPts val="2000"/>
              <a:buFont typeface="Arial"/>
              <a:buNone/>
            </a:pP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458A50"/>
              </a:buClr>
              <a:buSzPts val="2000"/>
              <a:buFont typeface="Arial"/>
              <a:buNone/>
            </a:pPr>
            <a:r>
              <a:rPr lang="en-US" sz="1800" b="1" i="0" u="none" strike="noStrike" cap="none">
                <a:solidFill>
                  <a:schemeClr val="accent1"/>
                </a:solidFill>
                <a:latin typeface="Century Gothic"/>
                <a:ea typeface="Century Gothic"/>
                <a:cs typeface="Century Gothic"/>
                <a:sym typeface="Century Gothic"/>
              </a:rPr>
              <a:t>Climate</a:t>
            </a:r>
            <a:r>
              <a:rPr lang="en-US" sz="1800" b="1" i="0" u="none" strike="noStrike" cap="none">
                <a:solidFill>
                  <a:schemeClr val="dk1"/>
                </a:solidFill>
                <a:latin typeface="Century Gothic"/>
                <a:ea typeface="Century Gothic"/>
                <a:cs typeface="Century Gothic"/>
                <a:sym typeface="Century Gothic"/>
              </a:rPr>
              <a:t> </a:t>
            </a:r>
            <a:r>
              <a:rPr lang="en-US" sz="1800" b="0" i="0" u="none" strike="noStrike" cap="none">
                <a:solidFill>
                  <a:schemeClr val="dk1"/>
                </a:solidFill>
                <a:latin typeface="Century Gothic"/>
                <a:ea typeface="Century Gothic"/>
                <a:cs typeface="Century Gothic"/>
                <a:sym typeface="Century Gothic"/>
              </a:rPr>
              <a:t>comes from long-term averages of conditions in a particular area, such as what the typical temperature is, how windy it usually is, and how much rain or snow you can expect. </a:t>
            </a:r>
            <a:r>
              <a:rPr lang="en-US" sz="1800" b="1" i="0" u="none" strike="noStrike" cap="none">
                <a:solidFill>
                  <a:schemeClr val="accent1"/>
                </a:solidFill>
                <a:latin typeface="Century Gothic"/>
                <a:ea typeface="Century Gothic"/>
                <a:cs typeface="Century Gothic"/>
                <a:sym typeface="Century Gothic"/>
              </a:rPr>
              <a:t>Weather</a:t>
            </a:r>
            <a:r>
              <a:rPr lang="en-US" sz="1800" b="0" i="0" u="none" strike="noStrike" cap="none">
                <a:solidFill>
                  <a:schemeClr val="dk1"/>
                </a:solidFill>
                <a:latin typeface="Century Gothic"/>
                <a:ea typeface="Century Gothic"/>
                <a:cs typeface="Century Gothic"/>
                <a:sym typeface="Century Gothic"/>
              </a:rPr>
              <a:t> is the day-to-day conditions of the area, like if it is currently raining or what the temperature is right now. It can change over minutes, hours, days, or weeks.</a:t>
            </a:r>
            <a:endParaRPr sz="1800" b="0" i="0" u="none" strike="noStrike" cap="none">
              <a:solidFill>
                <a:schemeClr val="dk1"/>
              </a:solidFill>
              <a:latin typeface="Century Gothic"/>
              <a:ea typeface="Century Gothic"/>
              <a:cs typeface="Century Gothic"/>
              <a:sym typeface="Century Gothic"/>
            </a:endParaRPr>
          </a:p>
        </p:txBody>
      </p:sp>
      <p:sp>
        <p:nvSpPr>
          <p:cNvPr id="206" name="Google Shape;206;p7"/>
          <p:cNvSpPr/>
          <p:nvPr/>
        </p:nvSpPr>
        <p:spPr>
          <a:xfrm>
            <a:off x="3714045" y="6285679"/>
            <a:ext cx="317023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Changing Conditions</a:t>
            </a:r>
            <a:endParaRPr sz="1400" b="0" i="0" u="none" strike="noStrike" cap="none">
              <a:solidFill>
                <a:srgbClr val="000000"/>
              </a:solidFill>
              <a:latin typeface="Arial"/>
              <a:ea typeface="Arial"/>
              <a:cs typeface="Arial"/>
              <a:sym typeface="Arial"/>
            </a:endParaRPr>
          </a:p>
        </p:txBody>
      </p:sp>
      <p:grpSp>
        <p:nvGrpSpPr>
          <p:cNvPr id="207" name="Google Shape;207;p7"/>
          <p:cNvGrpSpPr/>
          <p:nvPr/>
        </p:nvGrpSpPr>
        <p:grpSpPr>
          <a:xfrm>
            <a:off x="2" y="6274578"/>
            <a:ext cx="3966518" cy="369332"/>
            <a:chOff x="1" y="6258465"/>
            <a:chExt cx="2379511" cy="369332"/>
          </a:xfrm>
        </p:grpSpPr>
        <p:sp>
          <p:nvSpPr>
            <p:cNvPr id="208" name="Google Shape;208;p7"/>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7"/>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
        <p:nvSpPr>
          <p:cNvPr id="210" name="Google Shape;210;p7"/>
          <p:cNvSpPr txBox="1"/>
          <p:nvPr/>
        </p:nvSpPr>
        <p:spPr>
          <a:xfrm>
            <a:off x="285675" y="4136356"/>
            <a:ext cx="50134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entury Gothic"/>
                <a:ea typeface="Century Gothic"/>
                <a:cs typeface="Century Gothic"/>
                <a:sym typeface="Century Gothic"/>
              </a:rPr>
              <a:t>Weather determines what you wear today:</a:t>
            </a:r>
            <a:endParaRPr/>
          </a:p>
        </p:txBody>
      </p:sp>
      <p:sp>
        <p:nvSpPr>
          <p:cNvPr id="211" name="Google Shape;211;p7"/>
          <p:cNvSpPr txBox="1"/>
          <p:nvPr/>
        </p:nvSpPr>
        <p:spPr>
          <a:xfrm>
            <a:off x="7021076" y="4138874"/>
            <a:ext cx="458954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entury Gothic"/>
                <a:ea typeface="Century Gothic"/>
                <a:cs typeface="Century Gothic"/>
                <a:sym typeface="Century Gothic"/>
              </a:rPr>
              <a:t>Climate tells you what you need in your closet over the course of the year:</a:t>
            </a:r>
            <a:endParaRPr/>
          </a:p>
        </p:txBody>
      </p:sp>
      <p:pic>
        <p:nvPicPr>
          <p:cNvPr id="212" name="Google Shape;212;p7" descr="Logo&#10;&#10;Description automatically generated"/>
          <p:cNvPicPr preferRelativeResize="0"/>
          <p:nvPr/>
        </p:nvPicPr>
        <p:blipFill rotWithShape="1">
          <a:blip r:embed="rId3">
            <a:alphaModFix/>
          </a:blip>
          <a:srcRect/>
          <a:stretch/>
        </p:blipFill>
        <p:spPr>
          <a:xfrm>
            <a:off x="3339082" y="4808949"/>
            <a:ext cx="619343" cy="987862"/>
          </a:xfrm>
          <a:prstGeom prst="rect">
            <a:avLst/>
          </a:prstGeom>
          <a:noFill/>
          <a:ln>
            <a:noFill/>
          </a:ln>
        </p:spPr>
      </p:pic>
      <p:pic>
        <p:nvPicPr>
          <p:cNvPr id="213" name="Google Shape;213;p7" descr="Icon&#10;&#10;Description automatically generated"/>
          <p:cNvPicPr preferRelativeResize="0"/>
          <p:nvPr/>
        </p:nvPicPr>
        <p:blipFill rotWithShape="1">
          <a:blip r:embed="rId4">
            <a:alphaModFix/>
          </a:blip>
          <a:srcRect/>
          <a:stretch/>
        </p:blipFill>
        <p:spPr>
          <a:xfrm>
            <a:off x="1193219" y="5028598"/>
            <a:ext cx="632155" cy="558074"/>
          </a:xfrm>
          <a:prstGeom prst="rect">
            <a:avLst/>
          </a:prstGeom>
          <a:noFill/>
          <a:ln>
            <a:noFill/>
          </a:ln>
        </p:spPr>
      </p:pic>
      <p:grpSp>
        <p:nvGrpSpPr>
          <p:cNvPr id="214" name="Google Shape;214;p7"/>
          <p:cNvGrpSpPr/>
          <p:nvPr/>
        </p:nvGrpSpPr>
        <p:grpSpPr>
          <a:xfrm>
            <a:off x="7949762" y="4831206"/>
            <a:ext cx="2732170" cy="1730201"/>
            <a:chOff x="9096416" y="4350536"/>
            <a:chExt cx="2732170" cy="1730201"/>
          </a:xfrm>
        </p:grpSpPr>
        <p:pic>
          <p:nvPicPr>
            <p:cNvPr id="215" name="Google Shape;215;p7" descr="Icon&#10;&#10;Description automatically generated"/>
            <p:cNvPicPr preferRelativeResize="0"/>
            <p:nvPr/>
          </p:nvPicPr>
          <p:blipFill rotWithShape="1">
            <a:blip r:embed="rId5">
              <a:alphaModFix/>
            </a:blip>
            <a:srcRect/>
            <a:stretch/>
          </p:blipFill>
          <p:spPr>
            <a:xfrm>
              <a:off x="9160472" y="4350536"/>
              <a:ext cx="672663" cy="722020"/>
            </a:xfrm>
            <a:prstGeom prst="rect">
              <a:avLst/>
            </a:prstGeom>
            <a:noFill/>
            <a:ln>
              <a:noFill/>
            </a:ln>
          </p:spPr>
        </p:pic>
        <p:pic>
          <p:nvPicPr>
            <p:cNvPr id="216" name="Google Shape;216;p7" descr="Icon&#10;&#10;Description automatically generated"/>
            <p:cNvPicPr preferRelativeResize="0"/>
            <p:nvPr/>
          </p:nvPicPr>
          <p:blipFill rotWithShape="1">
            <a:blip r:embed="rId6">
              <a:alphaModFix/>
            </a:blip>
            <a:srcRect/>
            <a:stretch/>
          </p:blipFill>
          <p:spPr>
            <a:xfrm>
              <a:off x="10112409" y="5258040"/>
              <a:ext cx="682143" cy="764239"/>
            </a:xfrm>
            <a:prstGeom prst="rect">
              <a:avLst/>
            </a:prstGeom>
            <a:noFill/>
            <a:ln>
              <a:noFill/>
            </a:ln>
          </p:spPr>
        </p:pic>
        <p:pic>
          <p:nvPicPr>
            <p:cNvPr id="217" name="Google Shape;217;p7" descr="Icon&#10;&#10;Description automatically generated"/>
            <p:cNvPicPr preferRelativeResize="0"/>
            <p:nvPr/>
          </p:nvPicPr>
          <p:blipFill rotWithShape="1">
            <a:blip r:embed="rId7">
              <a:alphaModFix/>
            </a:blip>
            <a:srcRect/>
            <a:stretch/>
          </p:blipFill>
          <p:spPr>
            <a:xfrm>
              <a:off x="9953921" y="4389825"/>
              <a:ext cx="999121" cy="722020"/>
            </a:xfrm>
            <a:prstGeom prst="rect">
              <a:avLst/>
            </a:prstGeom>
            <a:noFill/>
            <a:ln>
              <a:noFill/>
            </a:ln>
          </p:spPr>
        </p:pic>
        <p:pic>
          <p:nvPicPr>
            <p:cNvPr id="218" name="Google Shape;218;p7" descr="Logo, icon, company name&#10;&#10;Description automatically generated"/>
            <p:cNvPicPr preferRelativeResize="0"/>
            <p:nvPr/>
          </p:nvPicPr>
          <p:blipFill rotWithShape="1">
            <a:blip r:embed="rId8">
              <a:alphaModFix/>
            </a:blip>
            <a:srcRect/>
            <a:stretch/>
          </p:blipFill>
          <p:spPr>
            <a:xfrm>
              <a:off x="9096416" y="5300259"/>
              <a:ext cx="796712" cy="722020"/>
            </a:xfrm>
            <a:prstGeom prst="rect">
              <a:avLst/>
            </a:prstGeom>
            <a:noFill/>
            <a:ln>
              <a:noFill/>
            </a:ln>
          </p:spPr>
        </p:pic>
        <p:pic>
          <p:nvPicPr>
            <p:cNvPr id="219" name="Google Shape;219;p7" descr="Icon&#10;&#10;Description automatically generated"/>
            <p:cNvPicPr preferRelativeResize="0"/>
            <p:nvPr/>
          </p:nvPicPr>
          <p:blipFill rotWithShape="1">
            <a:blip r:embed="rId9">
              <a:alphaModFix/>
            </a:blip>
            <a:srcRect/>
            <a:stretch/>
          </p:blipFill>
          <p:spPr>
            <a:xfrm>
              <a:off x="11103337" y="5126483"/>
              <a:ext cx="682143" cy="954254"/>
            </a:xfrm>
            <a:prstGeom prst="rect">
              <a:avLst/>
            </a:prstGeom>
            <a:noFill/>
            <a:ln>
              <a:noFill/>
            </a:ln>
          </p:spPr>
        </p:pic>
        <p:pic>
          <p:nvPicPr>
            <p:cNvPr id="220" name="Google Shape;220;p7" descr="Icon&#10;&#10;Description automatically generated"/>
            <p:cNvPicPr preferRelativeResize="0"/>
            <p:nvPr/>
          </p:nvPicPr>
          <p:blipFill rotWithShape="1">
            <a:blip r:embed="rId10">
              <a:alphaModFix/>
            </a:blip>
            <a:srcRect/>
            <a:stretch/>
          </p:blipFill>
          <p:spPr>
            <a:xfrm>
              <a:off x="11017503" y="4459670"/>
              <a:ext cx="811083" cy="646332"/>
            </a:xfrm>
            <a:prstGeom prst="rect">
              <a:avLst/>
            </a:prstGeom>
            <a:noFill/>
            <a:ln>
              <a:noFill/>
            </a:ln>
          </p:spPr>
        </p:pic>
      </p:grpSp>
      <p:sp>
        <p:nvSpPr>
          <p:cNvPr id="221" name="Google Shape;221;p7"/>
          <p:cNvSpPr txBox="1"/>
          <p:nvPr/>
        </p:nvSpPr>
        <p:spPr>
          <a:xfrm>
            <a:off x="1843727" y="5078840"/>
            <a:ext cx="147044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entury Gothic"/>
                <a:ea typeface="Century Gothic"/>
                <a:cs typeface="Century Gothic"/>
                <a:sym typeface="Century Gothic"/>
              </a:rPr>
              <a:t>or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4"/>
          <p:cNvPicPr preferRelativeResize="0"/>
          <p:nvPr/>
        </p:nvPicPr>
        <p:blipFill rotWithShape="1">
          <a:blip r:embed="rId3">
            <a:alphaModFix/>
          </a:blip>
          <a:srcRect l="19645" r="994"/>
          <a:stretch/>
        </p:blipFill>
        <p:spPr>
          <a:xfrm>
            <a:off x="0" y="1191535"/>
            <a:ext cx="8147538" cy="5082811"/>
          </a:xfrm>
          <a:prstGeom prst="rect">
            <a:avLst/>
          </a:prstGeom>
          <a:noFill/>
          <a:ln>
            <a:noFill/>
          </a:ln>
        </p:spPr>
      </p:pic>
      <p:sp>
        <p:nvSpPr>
          <p:cNvPr id="228" name="Google Shape;228;p14"/>
          <p:cNvSpPr/>
          <p:nvPr/>
        </p:nvSpPr>
        <p:spPr>
          <a:xfrm>
            <a:off x="0" y="151277"/>
            <a:ext cx="551985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14"/>
          <p:cNvSpPr txBox="1">
            <a:spLocks noGrp="1"/>
          </p:cNvSpPr>
          <p:nvPr>
            <p:ph type="title"/>
          </p:nvPr>
        </p:nvSpPr>
        <p:spPr>
          <a:xfrm>
            <a:off x="139838" y="-34725"/>
            <a:ext cx="514584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The Normal Water Cycle</a:t>
            </a:r>
            <a:endParaRPr/>
          </a:p>
        </p:txBody>
      </p:sp>
      <p:sp>
        <p:nvSpPr>
          <p:cNvPr id="230" name="Google Shape;230;p14"/>
          <p:cNvSpPr txBox="1"/>
          <p:nvPr/>
        </p:nvSpPr>
        <p:spPr>
          <a:xfrm>
            <a:off x="1605260" y="2424197"/>
            <a:ext cx="160011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entury Gothic"/>
                <a:ea typeface="Century Gothic"/>
                <a:cs typeface="Century Gothic"/>
                <a:sym typeface="Century Gothic"/>
              </a:rPr>
              <a:t>Condensation</a:t>
            </a:r>
            <a:endParaRPr sz="1400" b="0" i="0" u="none" strike="noStrike" cap="none">
              <a:solidFill>
                <a:srgbClr val="000000"/>
              </a:solidFill>
              <a:latin typeface="Arial"/>
              <a:ea typeface="Arial"/>
              <a:cs typeface="Arial"/>
              <a:sym typeface="Arial"/>
            </a:endParaRPr>
          </a:p>
        </p:txBody>
      </p:sp>
      <p:sp>
        <p:nvSpPr>
          <p:cNvPr id="231" name="Google Shape;231;p14"/>
          <p:cNvSpPr txBox="1"/>
          <p:nvPr/>
        </p:nvSpPr>
        <p:spPr>
          <a:xfrm>
            <a:off x="1605260" y="4672521"/>
            <a:ext cx="160011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chemeClr val="dk1"/>
                </a:solidFill>
                <a:latin typeface="Century Gothic"/>
                <a:ea typeface="Century Gothic"/>
                <a:cs typeface="Century Gothic"/>
                <a:sym typeface="Century Gothic"/>
              </a:rPr>
              <a:t>Evaporation</a:t>
            </a:r>
            <a:endParaRPr sz="1600" b="1" i="0" u="none" strike="noStrike" cap="none">
              <a:solidFill>
                <a:srgbClr val="000000"/>
              </a:solidFill>
              <a:latin typeface="Arial"/>
              <a:ea typeface="Arial"/>
              <a:cs typeface="Arial"/>
              <a:sym typeface="Arial"/>
            </a:endParaRPr>
          </a:p>
        </p:txBody>
      </p:sp>
      <p:sp>
        <p:nvSpPr>
          <p:cNvPr id="232" name="Google Shape;232;p14"/>
          <p:cNvSpPr txBox="1"/>
          <p:nvPr/>
        </p:nvSpPr>
        <p:spPr>
          <a:xfrm>
            <a:off x="2709380" y="3863979"/>
            <a:ext cx="157927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Precipitation</a:t>
            </a:r>
            <a:endParaRPr sz="1400" b="0" i="0" u="none" strike="noStrike" cap="none">
              <a:solidFill>
                <a:srgbClr val="000000"/>
              </a:solidFill>
              <a:latin typeface="Arial"/>
              <a:ea typeface="Arial"/>
              <a:cs typeface="Arial"/>
              <a:sym typeface="Arial"/>
            </a:endParaRPr>
          </a:p>
        </p:txBody>
      </p:sp>
      <p:sp>
        <p:nvSpPr>
          <p:cNvPr id="233" name="Google Shape;233;p14"/>
          <p:cNvSpPr txBox="1"/>
          <p:nvPr/>
        </p:nvSpPr>
        <p:spPr>
          <a:xfrm>
            <a:off x="4425644" y="5511445"/>
            <a:ext cx="21884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entury Gothic"/>
                <a:ea typeface="Century Gothic"/>
                <a:cs typeface="Century Gothic"/>
                <a:sym typeface="Century Gothic"/>
              </a:rPr>
              <a:t>Stormwater Runoff</a:t>
            </a:r>
            <a:endParaRPr sz="1400" b="0" i="0" u="none" strike="noStrike" cap="none">
              <a:solidFill>
                <a:srgbClr val="000000"/>
              </a:solidFill>
              <a:latin typeface="Arial"/>
              <a:ea typeface="Arial"/>
              <a:cs typeface="Arial"/>
              <a:sym typeface="Arial"/>
            </a:endParaRPr>
          </a:p>
        </p:txBody>
      </p:sp>
      <p:sp>
        <p:nvSpPr>
          <p:cNvPr id="234" name="Google Shape;234;p14"/>
          <p:cNvSpPr txBox="1"/>
          <p:nvPr/>
        </p:nvSpPr>
        <p:spPr>
          <a:xfrm>
            <a:off x="8306793" y="1125893"/>
            <a:ext cx="3367047" cy="466530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458A50"/>
              </a:buClr>
              <a:buSzPts val="2000"/>
              <a:buFont typeface="Arial"/>
              <a:buNone/>
            </a:pPr>
            <a:r>
              <a:rPr lang="en-US" sz="1800" b="0" i="0" u="none" strike="noStrike" cap="none">
                <a:solidFill>
                  <a:schemeClr val="dk1"/>
                </a:solidFill>
                <a:latin typeface="Century Gothic"/>
                <a:ea typeface="Century Gothic"/>
                <a:cs typeface="Century Gothic"/>
                <a:sym typeface="Century Gothic"/>
              </a:rPr>
              <a:t>Flooding can occur when more precipitation falls than can absorb into the ground. The excess water, called stormwater runoff, can cause damage and add pollutants to local waters.</a:t>
            </a:r>
            <a:endParaRPr sz="18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458A50"/>
              </a:buClr>
              <a:buSzPts val="20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458A50"/>
              </a:buClr>
              <a:buSzPts val="2000"/>
              <a:buFont typeface="Arial"/>
              <a:buNone/>
            </a:pPr>
            <a:r>
              <a:rPr lang="en-US" sz="1800" b="0" i="0" u="none" strike="noStrike" cap="none">
                <a:solidFill>
                  <a:schemeClr val="dk1"/>
                </a:solidFill>
                <a:latin typeface="Century Gothic"/>
                <a:ea typeface="Century Gothic"/>
                <a:cs typeface="Century Gothic"/>
                <a:sym typeface="Century Gothic"/>
              </a:rPr>
              <a:t>Drought occurs when there is not enough precipitation to replenish the water consumed by your community and lost to evaporation.</a:t>
            </a:r>
            <a:endParaRPr sz="1800" b="0" i="0" u="none" strike="noStrike" cap="none">
              <a:solidFill>
                <a:schemeClr val="dk1"/>
              </a:solidFill>
              <a:latin typeface="Century Gothic"/>
              <a:ea typeface="Century Gothic"/>
              <a:cs typeface="Century Gothic"/>
              <a:sym typeface="Century Gothic"/>
            </a:endParaRPr>
          </a:p>
        </p:txBody>
      </p:sp>
      <p:sp>
        <p:nvSpPr>
          <p:cNvPr id="235" name="Google Shape;235;p14"/>
          <p:cNvSpPr/>
          <p:nvPr/>
        </p:nvSpPr>
        <p:spPr>
          <a:xfrm>
            <a:off x="3714045" y="6285679"/>
            <a:ext cx="317023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Changing Conditions</a:t>
            </a:r>
            <a:endParaRPr sz="1400" b="0" i="0" u="none" strike="noStrike" cap="none">
              <a:solidFill>
                <a:srgbClr val="000000"/>
              </a:solidFill>
              <a:latin typeface="Arial"/>
              <a:ea typeface="Arial"/>
              <a:cs typeface="Arial"/>
              <a:sym typeface="Arial"/>
            </a:endParaRPr>
          </a:p>
        </p:txBody>
      </p:sp>
      <p:grpSp>
        <p:nvGrpSpPr>
          <p:cNvPr id="236" name="Google Shape;236;p14"/>
          <p:cNvGrpSpPr/>
          <p:nvPr/>
        </p:nvGrpSpPr>
        <p:grpSpPr>
          <a:xfrm>
            <a:off x="2" y="6274578"/>
            <a:ext cx="3966518" cy="369332"/>
            <a:chOff x="1" y="6258465"/>
            <a:chExt cx="2379511" cy="369332"/>
          </a:xfrm>
        </p:grpSpPr>
        <p:sp>
          <p:nvSpPr>
            <p:cNvPr id="237" name="Google Shape;237;p14"/>
            <p:cNvSpPr/>
            <p:nvPr/>
          </p:nvSpPr>
          <p:spPr>
            <a:xfrm>
              <a:off x="1" y="6269566"/>
              <a:ext cx="2379511"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14"/>
            <p:cNvSpPr txBox="1"/>
            <p:nvPr/>
          </p:nvSpPr>
          <p:spPr>
            <a:xfrm>
              <a:off x="163288" y="6258465"/>
              <a:ext cx="2064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Preparing for Water Extremes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Custom 2">
      <a:dk1>
        <a:srgbClr val="262626"/>
      </a:dk1>
      <a:lt1>
        <a:srgbClr val="FFFFFF"/>
      </a:lt1>
      <a:dk2>
        <a:srgbClr val="193397"/>
      </a:dk2>
      <a:lt2>
        <a:srgbClr val="B4C5C8"/>
      </a:lt2>
      <a:accent1>
        <a:srgbClr val="6B8B91"/>
      </a:accent1>
      <a:accent2>
        <a:srgbClr val="E68000"/>
      </a:accent2>
      <a:accent3>
        <a:srgbClr val="6B8B91"/>
      </a:accent3>
      <a:accent4>
        <a:srgbClr val="E68004"/>
      </a:accent4>
      <a:accent5>
        <a:srgbClr val="193397"/>
      </a:accent5>
      <a:accent6>
        <a:srgbClr val="6B8B91"/>
      </a:accent6>
      <a:hlink>
        <a:srgbClr val="193397"/>
      </a:hlink>
      <a:folHlink>
        <a:srgbClr val="1933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3378</Words>
  <Application>Microsoft Macintosh PowerPoint</Application>
  <PresentationFormat>Widescreen</PresentationFormat>
  <Paragraphs>405</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Impact</vt:lpstr>
      <vt:lpstr>Montserrat</vt:lpstr>
      <vt:lpstr>Century Gothic</vt:lpstr>
      <vt:lpstr>Calibri</vt:lpstr>
      <vt:lpstr>Office Theme</vt:lpstr>
      <vt:lpstr>PowerPoint Presentation</vt:lpstr>
      <vt:lpstr>Table of Contents</vt:lpstr>
      <vt:lpstr>A Guide For Local Governments</vt:lpstr>
      <vt:lpstr>A Guide For Local Governments</vt:lpstr>
      <vt:lpstr>Laying Foundations</vt:lpstr>
      <vt:lpstr>What You’ll Learn</vt:lpstr>
      <vt:lpstr>PowerPoint Presentation</vt:lpstr>
      <vt:lpstr>Weather Versus Climate</vt:lpstr>
      <vt:lpstr>The Normal Water Cycle</vt:lpstr>
      <vt:lpstr>How Climate Change Impacts Water</vt:lpstr>
      <vt:lpstr>Water Projections</vt:lpstr>
      <vt:lpstr>PowerPoint Presentation</vt:lpstr>
      <vt:lpstr>Drought</vt:lpstr>
      <vt:lpstr>Drought Impacts</vt:lpstr>
      <vt:lpstr>PowerPoint Presentation</vt:lpstr>
      <vt:lpstr>Flooding Impacts</vt:lpstr>
      <vt:lpstr>Flooding in Your Community</vt:lpstr>
      <vt:lpstr>Do You Know Your Flooding Terms?</vt:lpstr>
      <vt:lpstr>Do You Know Your Flooding Terms?</vt:lpstr>
      <vt:lpstr>Measuring Rainfall Intensity</vt:lpstr>
      <vt:lpstr>PowerPoint Presentation</vt:lpstr>
      <vt:lpstr>Climate Resilience</vt:lpstr>
      <vt:lpstr>Rebuilding Stronger</vt:lpstr>
      <vt:lpstr>Funding</vt:lpstr>
      <vt:lpstr>Tools for Resilience</vt:lpstr>
      <vt:lpstr>Partnerships</vt:lpstr>
      <vt:lpstr>What You Can Do</vt:lpstr>
      <vt:lpstr>To Learn More</vt:lpstr>
      <vt:lpstr>Glossary</vt:lpstr>
      <vt:lpstr>Images and Graphics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Jasinski</dc:creator>
  <cp:lastModifiedBy>Macon Thompson</cp:lastModifiedBy>
  <cp:revision>2</cp:revision>
  <dcterms:created xsi:type="dcterms:W3CDTF">2020-09-04T19:34:10Z</dcterms:created>
  <dcterms:modified xsi:type="dcterms:W3CDTF">2023-09-26T20:02:07Z</dcterms:modified>
</cp:coreProperties>
</file>