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8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Century Gothic" panose="020B0502020202020204" pitchFamily="34" charset="0"/>
      <p:regular r:id="rId36"/>
      <p:bold r:id="rId37"/>
      <p:italic r:id="rId38"/>
      <p:boldItalic r:id="rId39"/>
    </p:embeddedFont>
    <p:embeddedFont>
      <p:font typeface="Impact" panose="020B0806030902050204" pitchFamily="34" charset="0"/>
      <p:regular r:id="rId40"/>
    </p:embeddedFont>
    <p:embeddedFont>
      <p:font typeface="Montserrat" pitchFamily="2" charset="77"/>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jwg1LS536ys/ZTcct5I7wMhcGe5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7"/>
  </p:normalViewPr>
  <p:slideViewPr>
    <p:cSldViewPr snapToGrid="0">
      <p:cViewPr varScale="1">
        <p:scale>
          <a:sx n="108" d="100"/>
          <a:sy n="108" d="100"/>
        </p:scale>
        <p:origin x="73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credit: Nicholas A. Tonelli/Wikimedia Commons, as posted by Penn State University</a:t>
            </a:r>
            <a:endParaRPr/>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Images from NeighborSpace: https://drive.google.com/file/d/1SXw8C4LsiUNd5zH2YGHV5Jmr37Qh1vx7/view and the Chesapeake Conservation Partnership: https://www.chesapeakeconservation.org/wp-content/uploads/2019/07/Narrative-Toolkit-Tools-for-Communicating-Conservation-Messages.pdf</a:t>
            </a:r>
            <a:endParaRPr/>
          </a:p>
        </p:txBody>
      </p:sp>
      <p:sp>
        <p:nvSpPr>
          <p:cNvPr id="246" name="Google Shape;24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Photos by W. Parson, K. Rutowski, and S. Droter (Chesapeake Bay Program)</a:t>
            </a:r>
            <a:endParaRPr/>
          </a:p>
        </p:txBody>
      </p:sp>
      <p:sp>
        <p:nvSpPr>
          <p:cNvPr id="264" name="Google Shape;26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282" name="Google Shape;28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298" name="Google Shape;29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5" name="Google Shape;30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https://extension.psu.edu/the-role-of-trees-and-forests-in-healthy-watersheds</a:t>
            </a:r>
            <a:endParaRPr/>
          </a:p>
          <a:p>
            <a:pPr marL="0" marR="0" lvl="0" indent="0" algn="l" rtl="0">
              <a:lnSpc>
                <a:spcPct val="100000"/>
              </a:lnSpc>
              <a:spcBef>
                <a:spcPts val="0"/>
              </a:spcBef>
              <a:spcAft>
                <a:spcPts val="0"/>
              </a:spcAft>
              <a:buClr>
                <a:schemeClr val="dk1"/>
              </a:buClr>
              <a:buSzPts val="1200"/>
              <a:buFont typeface="Calibri"/>
              <a:buNone/>
            </a:pPr>
            <a:r>
              <a:rPr lang="en-US"/>
              <a:t>Floods drive Binghamton toward sea change of resiliency by Ad Crable, Bay Journal December 2020 https://www.bayjournal.com/eedition/page-16/page_4b7f4d42-7047-509f-a7bc-fae17293d235.html</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Photo by W. Parson/Chesapeake Bay Program</a:t>
            </a:r>
            <a:endParaRPr/>
          </a:p>
        </p:txBody>
      </p:sp>
      <p:sp>
        <p:nvSpPr>
          <p:cNvPr id="323" name="Google Shape;32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Photos from the Chesapeake Bay Program</a:t>
            </a:r>
            <a:endParaRPr/>
          </a:p>
        </p:txBody>
      </p:sp>
      <p:sp>
        <p:nvSpPr>
          <p:cNvPr id="346" name="Google Shape;34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365" name="Google Shape;36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396" name="Google Shape;39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from the Chesapeake Conservation Partnership</a:t>
            </a: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412" name="Google Shape;41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428" name="Google Shape;42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http://www.impactfees.com/publications%20pdf/Maryland_ImpactFees03.pdf</a:t>
            </a:r>
            <a:endParaRPr/>
          </a:p>
          <a:p>
            <a:pPr marL="0" lvl="0" indent="0" algn="l" rtl="0">
              <a:lnSpc>
                <a:spcPct val="100000"/>
              </a:lnSpc>
              <a:spcBef>
                <a:spcPts val="0"/>
              </a:spcBef>
              <a:spcAft>
                <a:spcPts val="0"/>
              </a:spcAft>
              <a:buSzPts val="1400"/>
              <a:buNone/>
            </a:pPr>
            <a:r>
              <a:rPr lang="en-US"/>
              <a:t>Photo by W. Parson/Chesapeake Bay Program</a:t>
            </a:r>
            <a:endParaRPr/>
          </a:p>
        </p:txBody>
      </p:sp>
      <p:sp>
        <p:nvSpPr>
          <p:cNvPr id="443" name="Google Shape;44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https://conservationtools-production.s3.amazonaws.com/library_item_files/1690/1897/20181025_places2040_full-plan-final_small.pdf?AWSAccessKeyId=AKIAIQFJLILYGVDR4AMQ&amp;Expires=1615406307&amp;Signature=nOB1gr5G8K1SIY4HF6rgC5A63zY%3D</a:t>
            </a:r>
            <a:endParaRPr/>
          </a:p>
          <a:p>
            <a:pPr marL="0" lvl="0" indent="0" algn="l" rtl="0">
              <a:lnSpc>
                <a:spcPct val="100000"/>
              </a:lnSpc>
              <a:spcBef>
                <a:spcPts val="0"/>
              </a:spcBef>
              <a:spcAft>
                <a:spcPts val="0"/>
              </a:spcAft>
              <a:buSzPts val="1400"/>
              <a:buNone/>
            </a:pPr>
            <a:r>
              <a:rPr lang="en-US"/>
              <a:t>Photo by A. Pimental/Chesapeake Bay Program</a:t>
            </a:r>
            <a:endParaRPr/>
          </a:p>
        </p:txBody>
      </p:sp>
      <p:sp>
        <p:nvSpPr>
          <p:cNvPr id="458" name="Google Shape;45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474" name="Google Shape;47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491" name="Google Shape;49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6" name="Google Shape;50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7" name="Google Shape;51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25" name="Google Shape;525;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142" name="Google Shape;14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Photos by W. Parson and S. Droter (Chesapeake Bay Program)</a:t>
            </a:r>
            <a:endParaRPr/>
          </a:p>
        </p:txBody>
      </p:sp>
      <p:sp>
        <p:nvSpPr>
          <p:cNvPr id="157" name="Google Shape;15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A. Pimental/Chesapeake Bay Program</a:t>
            </a:r>
            <a:endParaRPr/>
          </a:p>
        </p:txBody>
      </p:sp>
      <p:sp>
        <p:nvSpPr>
          <p:cNvPr id="175" name="Google Shape;17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V. P. Magnini, The Economic and Fiscal Impacts of Agritourism In Virginia https://www.vatc.org/wp-content/uploads/2017/06/TheEconomicAndFiscalImpactsOfAgritourismInVirginia.pdf</a:t>
            </a:r>
            <a:endParaRPr/>
          </a:p>
        </p:txBody>
      </p:sp>
      <p:sp>
        <p:nvSpPr>
          <p:cNvPr id="183" name="Google Shape;18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u="sng"/>
              <a:t>Public Health</a:t>
            </a:r>
            <a:endParaRPr/>
          </a:p>
          <a:p>
            <a:pPr marL="0" marR="0" lvl="0" indent="0" algn="l" rtl="0">
              <a:lnSpc>
                <a:spcPct val="100000"/>
              </a:lnSpc>
              <a:spcBef>
                <a:spcPts val="0"/>
              </a:spcBef>
              <a:spcAft>
                <a:spcPts val="0"/>
              </a:spcAft>
              <a:buClr>
                <a:schemeClr val="dk1"/>
              </a:buClr>
              <a:buSzPts val="1200"/>
              <a:buFont typeface="Calibri"/>
              <a:buNone/>
            </a:pPr>
            <a:r>
              <a:rPr lang="en-US"/>
              <a:t>https://www.chesapeakebay.net/channel_files/26661/tree_canopy_wip_temaplate_11.30.18_kw.pdf</a:t>
            </a:r>
            <a:endParaRPr/>
          </a:p>
          <a:p>
            <a:pPr marL="0" marR="0" lvl="0" indent="0" algn="l" rtl="0">
              <a:lnSpc>
                <a:spcPct val="100000"/>
              </a:lnSpc>
              <a:spcBef>
                <a:spcPts val="0"/>
              </a:spcBef>
              <a:spcAft>
                <a:spcPts val="0"/>
              </a:spcAft>
              <a:buClr>
                <a:schemeClr val="dk1"/>
              </a:buClr>
              <a:buSzPts val="1200"/>
              <a:buFont typeface="Calibri"/>
              <a:buNone/>
            </a:pPr>
            <a:r>
              <a:rPr lang="en-US"/>
              <a:t>https://www.mdpi.com/2225-1154/8/1/12/htm</a:t>
            </a:r>
            <a:endParaRPr/>
          </a:p>
          <a:p>
            <a:pPr marL="0" marR="0" lvl="0" indent="0" algn="l" rtl="0">
              <a:lnSpc>
                <a:spcPct val="100000"/>
              </a:lnSpc>
              <a:spcBef>
                <a:spcPts val="0"/>
              </a:spcBef>
              <a:spcAft>
                <a:spcPts val="0"/>
              </a:spcAft>
              <a:buClr>
                <a:schemeClr val="dk1"/>
              </a:buClr>
              <a:buSzPts val="1200"/>
              <a:buFont typeface="Calibri"/>
              <a:buNone/>
            </a:pPr>
            <a:r>
              <a:rPr lang="en-US"/>
              <a:t>The Impact of Green Space on Violent Crime in Urban Environments: An Evidence Synthesis, M. Shepley et al. 2019 https://www.mdpi.com/1660-4601/16/24/5119</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t>Economics</a:t>
            </a:r>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Shoup, L., &amp; Ewing, R. (2010). The economic benefits of open space, recreation facilities and walkable community design. </a:t>
            </a:r>
            <a:r>
              <a:rPr lang="en-US" sz="1200" b="0" i="1" u="none" strike="noStrike">
                <a:solidFill>
                  <a:schemeClr val="dk1"/>
                </a:solidFill>
                <a:latin typeface="Calibri"/>
                <a:ea typeface="Calibri"/>
                <a:cs typeface="Calibri"/>
                <a:sym typeface="Calibri"/>
              </a:rPr>
              <a:t>A Research Synthesis. Princeton, NJ, Active Living Research, a National Program of the Robert Wood Johnson Foundation</a:t>
            </a:r>
            <a:r>
              <a:rPr lang="en-US" sz="1200" b="0" i="0" u="none" strike="noStrike">
                <a:solidFill>
                  <a:schemeClr val="dk1"/>
                </a:solidFill>
                <a:latin typeface="Calibri"/>
                <a:ea typeface="Calibri"/>
                <a:cs typeface="Calibri"/>
                <a:sym typeface="Calibri"/>
              </a:rPr>
              <a:t>.</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sng" strike="noStrike">
                <a:solidFill>
                  <a:schemeClr val="dk1"/>
                </a:solidFill>
                <a:latin typeface="Calibri"/>
                <a:ea typeface="Calibri"/>
                <a:cs typeface="Calibri"/>
                <a:sym typeface="Calibri"/>
              </a:rPr>
              <a:t>Infrastructure</a:t>
            </a:r>
            <a:endParaRPr/>
          </a:p>
          <a:p>
            <a:pPr marL="0" marR="0" lvl="0" indent="0" algn="l" rtl="0">
              <a:lnSpc>
                <a:spcPct val="100000"/>
              </a:lnSpc>
              <a:spcBef>
                <a:spcPts val="0"/>
              </a:spcBef>
              <a:spcAft>
                <a:spcPts val="0"/>
              </a:spcAft>
              <a:buClr>
                <a:schemeClr val="dk1"/>
              </a:buClr>
              <a:buSzPts val="1200"/>
              <a:buFont typeface="Calibri"/>
              <a:buNone/>
            </a:pPr>
            <a:r>
              <a:rPr lang="en-US"/>
              <a:t>The Economic Benefits of Protecting Healthy Watersheds, EPA, https://www.epa.gov/sites/production/files/2015-10/documents/economic_benefits_factsheet3.pdf</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sng" strike="noStrike">
                <a:solidFill>
                  <a:schemeClr val="dk1"/>
                </a:solidFill>
                <a:latin typeface="Calibri"/>
                <a:ea typeface="Calibri"/>
                <a:cs typeface="Calibri"/>
                <a:sym typeface="Calibri"/>
              </a:rPr>
              <a:t>Education</a:t>
            </a:r>
            <a:endParaRPr/>
          </a:p>
          <a:p>
            <a:pPr marL="0" marR="0" lvl="0" indent="0" algn="l" rtl="0">
              <a:lnSpc>
                <a:spcPct val="100000"/>
              </a:lnSpc>
              <a:spcBef>
                <a:spcPts val="0"/>
              </a:spcBef>
              <a:spcAft>
                <a:spcPts val="0"/>
              </a:spcAft>
              <a:buClr>
                <a:schemeClr val="dk1"/>
              </a:buClr>
              <a:buSzPts val="1200"/>
              <a:buFont typeface="Calibri"/>
              <a:buNone/>
            </a:pPr>
            <a:r>
              <a:rPr lang="en-US" sz="1200" b="0" i="0">
                <a:solidFill>
                  <a:schemeClr val="dk1"/>
                </a:solidFill>
                <a:latin typeface="Calibri"/>
                <a:ea typeface="Calibri"/>
                <a:cs typeface="Calibri"/>
                <a:sym typeface="Calibri"/>
              </a:rPr>
              <a:t>The link between school environments and student academic performance. B. S. Kweon et al. </a:t>
            </a:r>
            <a:r>
              <a:rPr lang="en-US"/>
              <a:t>https://www.sciencedirect.com/science/article/abs/pii/S1618866716300140</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Photo by L.L. Kern, Unsplash</a:t>
            </a: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u="sng"/>
          </a:p>
        </p:txBody>
      </p:sp>
      <p:sp>
        <p:nvSpPr>
          <p:cNvPr id="198" name="Google Shape;19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ChesapeakeProgress - https://www.chesapeakeprogress.com/map/public-access-sites-in-the-chesapeake-bay-watershed</a:t>
            </a:r>
            <a:endParaRPr/>
          </a:p>
          <a:p>
            <a:pPr marL="0" lvl="0" indent="0" algn="l" rtl="0">
              <a:lnSpc>
                <a:spcPct val="100000"/>
              </a:lnSpc>
              <a:spcBef>
                <a:spcPts val="0"/>
              </a:spcBef>
              <a:spcAft>
                <a:spcPts val="0"/>
              </a:spcAft>
              <a:buSzPts val="1400"/>
              <a:buNone/>
            </a:pPr>
            <a:r>
              <a:rPr lang="en-US"/>
              <a:t>The Bureau of Economic Analysis https://www.bea.gov/data/special-topics/outdoor-recreation</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sz="1200" i="0">
                <a:solidFill>
                  <a:schemeClr val="dk1"/>
                </a:solidFill>
                <a:latin typeface="Calibri"/>
                <a:ea typeface="Calibri"/>
                <a:cs typeface="Calibri"/>
                <a:sym typeface="Calibri"/>
              </a:rPr>
              <a:t>Photo from the Appalachian Trail Conservancy </a:t>
            </a:r>
            <a:endParaRPr i="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Map from https://www.chesapeakeprogress.com/map/public-access-sites-in-the-chesapeake-bay-watershed</a:t>
            </a:r>
            <a:endParaRPr/>
          </a:p>
        </p:txBody>
      </p:sp>
      <p:sp>
        <p:nvSpPr>
          <p:cNvPr id="219" name="Google Shape;21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Montserrat"/>
              <a:buNone/>
              <a:defRPr sz="600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1000"/>
              </a:spcBef>
              <a:spcAft>
                <a:spcPts val="0"/>
              </a:spcAft>
              <a:buClr>
                <a:schemeClr val="lt1"/>
              </a:buClr>
              <a:buSzPts val="2400"/>
              <a:buNone/>
              <a:defRPr sz="2400">
                <a:latin typeface="Montserrat"/>
                <a:ea typeface="Montserrat"/>
                <a:cs typeface="Montserrat"/>
                <a:sym typeface="Montserrat"/>
              </a:defRPr>
            </a:lvl1pPr>
            <a:lvl2pPr lvl="1" algn="ctr">
              <a:lnSpc>
                <a:spcPct val="120000"/>
              </a:lnSpc>
              <a:spcBef>
                <a:spcPts val="500"/>
              </a:spcBef>
              <a:spcAft>
                <a:spcPts val="0"/>
              </a:spcAft>
              <a:buClr>
                <a:schemeClr val="lt1"/>
              </a:buClr>
              <a:buSzPts val="2000"/>
              <a:buNone/>
              <a:defRPr sz="2000"/>
            </a:lvl2pPr>
            <a:lvl3pPr lvl="2" algn="ctr">
              <a:lnSpc>
                <a:spcPct val="120000"/>
              </a:lnSpc>
              <a:spcBef>
                <a:spcPts val="500"/>
              </a:spcBef>
              <a:spcAft>
                <a:spcPts val="0"/>
              </a:spcAft>
              <a:buClr>
                <a:schemeClr val="lt1"/>
              </a:buClr>
              <a:buSzPts val="1800"/>
              <a:buNone/>
              <a:defRPr sz="1800"/>
            </a:lvl3pPr>
            <a:lvl4pPr lvl="3" algn="ctr">
              <a:lnSpc>
                <a:spcPct val="120000"/>
              </a:lnSpc>
              <a:spcBef>
                <a:spcPts val="500"/>
              </a:spcBef>
              <a:spcAft>
                <a:spcPts val="0"/>
              </a:spcAft>
              <a:buClr>
                <a:schemeClr val="lt1"/>
              </a:buClr>
              <a:buSzPts val="1600"/>
              <a:buNone/>
              <a:defRPr sz="1600"/>
            </a:lvl4pPr>
            <a:lvl5pPr lvl="4" algn="ctr">
              <a:lnSpc>
                <a:spcPct val="12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39"/>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9"/>
          <p:cNvSpPr txBox="1">
            <a:spLocks noGrp="1"/>
          </p:cNvSpPr>
          <p:nvPr>
            <p:ph type="body" idx="1"/>
          </p:nvPr>
        </p:nvSpPr>
        <p:spPr>
          <a:xfrm rot="5400000">
            <a:off x="3678929" y="-1497908"/>
            <a:ext cx="4834142"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22"/>
        <p:cNvGrpSpPr/>
        <p:nvPr/>
      </p:nvGrpSpPr>
      <p:grpSpPr>
        <a:xfrm>
          <a:off x="0" y="0"/>
          <a:ext cx="0" cy="0"/>
          <a:chOff x="0" y="0"/>
          <a:chExt cx="0" cy="0"/>
        </a:xfrm>
      </p:grpSpPr>
      <p:sp>
        <p:nvSpPr>
          <p:cNvPr id="23" name="Google Shape;23;p31"/>
          <p:cNvSpPr txBox="1">
            <a:spLocks noGrp="1"/>
          </p:cNvSpPr>
          <p:nvPr>
            <p:ph type="body" idx="1"/>
          </p:nvPr>
        </p:nvSpPr>
        <p:spPr>
          <a:xfrm>
            <a:off x="112643" y="1011929"/>
            <a:ext cx="10515600" cy="4834142"/>
          </a:xfrm>
          <a:prstGeom prst="rect">
            <a:avLst/>
          </a:prstGeom>
          <a:noFill/>
          <a:ln>
            <a:noFill/>
          </a:ln>
        </p:spPr>
        <p:txBody>
          <a:bodyPr spcFirstLastPara="1" wrap="square" lIns="91425" tIns="45700" rIns="91425" bIns="45700" anchor="t" anchorCtr="0">
            <a:normAutofit/>
          </a:bodyPr>
          <a:lstStyle>
            <a:lvl1pPr marL="457200" lvl="0" indent="-406400" algn="l">
              <a:lnSpc>
                <a:spcPct val="120000"/>
              </a:lnSpc>
              <a:spcBef>
                <a:spcPts val="1000"/>
              </a:spcBef>
              <a:spcAft>
                <a:spcPts val="0"/>
              </a:spcAft>
              <a:buClr>
                <a:schemeClr val="dk1"/>
              </a:buClr>
              <a:buSzPts val="2800"/>
              <a:buChar char="•"/>
              <a:defRPr>
                <a:solidFill>
                  <a:schemeClr val="dk1"/>
                </a:solidFill>
                <a:latin typeface="Century Gothic"/>
                <a:ea typeface="Century Gothic"/>
                <a:cs typeface="Century Gothic"/>
                <a:sym typeface="Century Gothic"/>
              </a:defRPr>
            </a:lvl1pPr>
            <a:lvl2pPr marL="914400" lvl="1" indent="-381000" algn="l">
              <a:lnSpc>
                <a:spcPct val="120000"/>
              </a:lnSpc>
              <a:spcBef>
                <a:spcPts val="500"/>
              </a:spcBef>
              <a:spcAft>
                <a:spcPts val="0"/>
              </a:spcAft>
              <a:buClr>
                <a:schemeClr val="dk1"/>
              </a:buClr>
              <a:buSzPts val="2400"/>
              <a:buChar char="•"/>
              <a:defRPr>
                <a:solidFill>
                  <a:schemeClr val="dk1"/>
                </a:solidFill>
                <a:latin typeface="Century Gothic"/>
                <a:ea typeface="Century Gothic"/>
                <a:cs typeface="Century Gothic"/>
                <a:sym typeface="Century Gothic"/>
              </a:defRPr>
            </a:lvl2pPr>
            <a:lvl3pPr marL="1371600" lvl="2" indent="-355600" algn="l">
              <a:lnSpc>
                <a:spcPct val="120000"/>
              </a:lnSpc>
              <a:spcBef>
                <a:spcPts val="500"/>
              </a:spcBef>
              <a:spcAft>
                <a:spcPts val="0"/>
              </a:spcAft>
              <a:buClr>
                <a:schemeClr val="dk1"/>
              </a:buClr>
              <a:buSzPts val="2000"/>
              <a:buChar char="•"/>
              <a:defRPr>
                <a:solidFill>
                  <a:schemeClr val="dk1"/>
                </a:solidFill>
                <a:latin typeface="Century Gothic"/>
                <a:ea typeface="Century Gothic"/>
                <a:cs typeface="Century Gothic"/>
                <a:sym typeface="Century Gothic"/>
              </a:defRPr>
            </a:lvl3pPr>
            <a:lvl4pPr marL="1828800" lvl="3" indent="-342900" algn="l">
              <a:lnSpc>
                <a:spcPct val="120000"/>
              </a:lnSpc>
              <a:spcBef>
                <a:spcPts val="500"/>
              </a:spcBef>
              <a:spcAft>
                <a:spcPts val="0"/>
              </a:spcAft>
              <a:buClr>
                <a:schemeClr val="dk1"/>
              </a:buClr>
              <a:buSzPts val="1800"/>
              <a:buChar char="•"/>
              <a:defRPr>
                <a:solidFill>
                  <a:schemeClr val="dk1"/>
                </a:solidFill>
                <a:latin typeface="Century Gothic"/>
                <a:ea typeface="Century Gothic"/>
                <a:cs typeface="Century Gothic"/>
                <a:sym typeface="Century Gothic"/>
              </a:defRPr>
            </a:lvl4pPr>
            <a:lvl5pPr marL="2286000" lvl="4" indent="-342900" algn="l">
              <a:lnSpc>
                <a:spcPct val="120000"/>
              </a:lnSpc>
              <a:spcBef>
                <a:spcPts val="500"/>
              </a:spcBef>
              <a:spcAft>
                <a:spcPts val="0"/>
              </a:spcAft>
              <a:buClr>
                <a:schemeClr val="dk1"/>
              </a:buClr>
              <a:buSzPts val="1800"/>
              <a:buChar char="•"/>
              <a:defRPr>
                <a:solidFill>
                  <a:schemeClr val="dk1"/>
                </a:solidFill>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31"/>
          <p:cNvSpPr txBox="1">
            <a:spLocks noGrp="1"/>
          </p:cNvSpPr>
          <p:nvPr>
            <p:ph type="title"/>
          </p:nvPr>
        </p:nvSpPr>
        <p:spPr>
          <a:xfrm>
            <a:off x="329838" y="0"/>
            <a:ext cx="6375762" cy="86470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2800"/>
              <a:buFont typeface="Impact"/>
              <a:buNone/>
              <a:defRPr sz="2800" b="0">
                <a:solidFill>
                  <a:schemeClr val="dk2"/>
                </a:solidFill>
                <a:latin typeface="Impact"/>
                <a:ea typeface="Impact"/>
                <a:cs typeface="Impact"/>
                <a:sym typeface="Impac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3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rgbClr val="8B8B8B"/>
              </a:buClr>
              <a:buSzPts val="2400"/>
              <a:buNone/>
              <a:defRPr sz="2400">
                <a:solidFill>
                  <a:srgbClr val="8B8B8B"/>
                </a:solidFill>
              </a:defRPr>
            </a:lvl1pPr>
            <a:lvl2pPr marL="914400" lvl="1" indent="-228600" algn="l">
              <a:lnSpc>
                <a:spcPct val="120000"/>
              </a:lnSpc>
              <a:spcBef>
                <a:spcPts val="500"/>
              </a:spcBef>
              <a:spcAft>
                <a:spcPts val="0"/>
              </a:spcAft>
              <a:buClr>
                <a:srgbClr val="8B8B8B"/>
              </a:buClr>
              <a:buSzPts val="2000"/>
              <a:buNone/>
              <a:defRPr sz="2000">
                <a:solidFill>
                  <a:srgbClr val="8B8B8B"/>
                </a:solidFill>
              </a:defRPr>
            </a:lvl2pPr>
            <a:lvl3pPr marL="1371600" lvl="2" indent="-228600" algn="l">
              <a:lnSpc>
                <a:spcPct val="120000"/>
              </a:lnSpc>
              <a:spcBef>
                <a:spcPts val="500"/>
              </a:spcBef>
              <a:spcAft>
                <a:spcPts val="0"/>
              </a:spcAft>
              <a:buClr>
                <a:srgbClr val="8B8B8B"/>
              </a:buClr>
              <a:buSzPts val="1800"/>
              <a:buNone/>
              <a:defRPr sz="1800">
                <a:solidFill>
                  <a:srgbClr val="8B8B8B"/>
                </a:solidFill>
              </a:defRPr>
            </a:lvl3pPr>
            <a:lvl4pPr marL="1828800" lvl="3" indent="-228600" algn="l">
              <a:lnSpc>
                <a:spcPct val="120000"/>
              </a:lnSpc>
              <a:spcBef>
                <a:spcPts val="500"/>
              </a:spcBef>
              <a:spcAft>
                <a:spcPts val="0"/>
              </a:spcAft>
              <a:buClr>
                <a:srgbClr val="8B8B8B"/>
              </a:buClr>
              <a:buSzPts val="1600"/>
              <a:buNone/>
              <a:defRPr sz="1600">
                <a:solidFill>
                  <a:srgbClr val="8B8B8B"/>
                </a:solidFill>
              </a:defRPr>
            </a:lvl4pPr>
            <a:lvl5pPr marL="2286000" lvl="4" indent="-228600" algn="l">
              <a:lnSpc>
                <a:spcPct val="120000"/>
              </a:lnSpc>
              <a:spcBef>
                <a:spcPts val="500"/>
              </a:spcBef>
              <a:spcAft>
                <a:spcPts val="0"/>
              </a:spcAft>
              <a:buClr>
                <a:srgbClr val="8B8B8B"/>
              </a:buClr>
              <a:buSzPts val="1600"/>
              <a:buNone/>
              <a:defRPr sz="1600">
                <a:solidFill>
                  <a:srgbClr val="8B8B8B"/>
                </a:solidFill>
              </a:defRPr>
            </a:lvl5pPr>
            <a:lvl6pPr marL="2743200" lvl="5" indent="-228600" algn="l">
              <a:lnSpc>
                <a:spcPct val="90000"/>
              </a:lnSpc>
              <a:spcBef>
                <a:spcPts val="500"/>
              </a:spcBef>
              <a:spcAft>
                <a:spcPts val="0"/>
              </a:spcAft>
              <a:buClr>
                <a:srgbClr val="8B8B8B"/>
              </a:buClr>
              <a:buSzPts val="1600"/>
              <a:buNone/>
              <a:defRPr sz="1600">
                <a:solidFill>
                  <a:srgbClr val="8B8B8B"/>
                </a:solidFill>
              </a:defRPr>
            </a:lvl6pPr>
            <a:lvl7pPr marL="3200400" lvl="6" indent="-228600" algn="l">
              <a:lnSpc>
                <a:spcPct val="90000"/>
              </a:lnSpc>
              <a:spcBef>
                <a:spcPts val="500"/>
              </a:spcBef>
              <a:spcAft>
                <a:spcPts val="0"/>
              </a:spcAft>
              <a:buClr>
                <a:srgbClr val="8B8B8B"/>
              </a:buClr>
              <a:buSzPts val="1600"/>
              <a:buNone/>
              <a:defRPr sz="1600">
                <a:solidFill>
                  <a:srgbClr val="8B8B8B"/>
                </a:solidFill>
              </a:defRPr>
            </a:lvl7pPr>
            <a:lvl8pPr marL="3657600" lvl="7" indent="-228600" algn="l">
              <a:lnSpc>
                <a:spcPct val="90000"/>
              </a:lnSpc>
              <a:spcBef>
                <a:spcPts val="500"/>
              </a:spcBef>
              <a:spcAft>
                <a:spcPts val="0"/>
              </a:spcAft>
              <a:buClr>
                <a:srgbClr val="8B8B8B"/>
              </a:buClr>
              <a:buSzPts val="1600"/>
              <a:buNone/>
              <a:defRPr sz="1600">
                <a:solidFill>
                  <a:srgbClr val="8B8B8B"/>
                </a:solidFill>
              </a:defRPr>
            </a:lvl8pPr>
            <a:lvl9pPr marL="4114800" lvl="8" indent="-228600" algn="l">
              <a:lnSpc>
                <a:spcPct val="90000"/>
              </a:lnSpc>
              <a:spcBef>
                <a:spcPts val="500"/>
              </a:spcBef>
              <a:spcAft>
                <a:spcPts val="0"/>
              </a:spcAft>
              <a:buClr>
                <a:srgbClr val="8B8B8B"/>
              </a:buClr>
              <a:buSzPts val="1600"/>
              <a:buNone/>
              <a:defRPr sz="1600">
                <a:solidFill>
                  <a:srgbClr val="8B8B8B"/>
                </a:solidFill>
              </a:defRPr>
            </a:lvl9pPr>
          </a:lstStyle>
          <a:p>
            <a:endParaRPr/>
          </a:p>
        </p:txBody>
      </p:sp>
      <p:sp>
        <p:nvSpPr>
          <p:cNvPr id="35" name="Google Shape;3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34"/>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lt1"/>
              </a:buClr>
              <a:buSzPts val="2400"/>
              <a:buNone/>
              <a:defRPr sz="2400" b="1"/>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lt1"/>
              </a:buClr>
              <a:buSzPts val="2400"/>
              <a:buNone/>
              <a:defRPr sz="2400" b="1"/>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36"/>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20000"/>
              </a:lnSpc>
              <a:spcBef>
                <a:spcPts val="1000"/>
              </a:spcBef>
              <a:spcAft>
                <a:spcPts val="0"/>
              </a:spcAft>
              <a:buClr>
                <a:schemeClr val="lt1"/>
              </a:buClr>
              <a:buSzPts val="3200"/>
              <a:buChar char="•"/>
              <a:defRPr sz="3200"/>
            </a:lvl1pPr>
            <a:lvl2pPr marL="914400" lvl="1" indent="-406400" algn="l">
              <a:lnSpc>
                <a:spcPct val="120000"/>
              </a:lnSpc>
              <a:spcBef>
                <a:spcPts val="500"/>
              </a:spcBef>
              <a:spcAft>
                <a:spcPts val="0"/>
              </a:spcAft>
              <a:buClr>
                <a:schemeClr val="lt1"/>
              </a:buClr>
              <a:buSzPts val="2800"/>
              <a:buChar char="•"/>
              <a:defRPr sz="2800"/>
            </a:lvl2pPr>
            <a:lvl3pPr marL="1371600" lvl="2" indent="-381000" algn="l">
              <a:lnSpc>
                <a:spcPct val="120000"/>
              </a:lnSpc>
              <a:spcBef>
                <a:spcPts val="500"/>
              </a:spcBef>
              <a:spcAft>
                <a:spcPts val="0"/>
              </a:spcAft>
              <a:buClr>
                <a:schemeClr val="lt1"/>
              </a:buClr>
              <a:buSzPts val="2400"/>
              <a:buChar char="•"/>
              <a:defRPr sz="2400"/>
            </a:lvl3pPr>
            <a:lvl4pPr marL="1828800" lvl="3" indent="-355600" algn="l">
              <a:lnSpc>
                <a:spcPct val="120000"/>
              </a:lnSpc>
              <a:spcBef>
                <a:spcPts val="500"/>
              </a:spcBef>
              <a:spcAft>
                <a:spcPts val="0"/>
              </a:spcAft>
              <a:buClr>
                <a:schemeClr val="lt1"/>
              </a:buClr>
              <a:buSzPts val="2000"/>
              <a:buChar char="•"/>
              <a:defRPr sz="2000"/>
            </a:lvl4pPr>
            <a:lvl5pPr marL="2286000" lvl="4" indent="-355600" algn="l">
              <a:lnSpc>
                <a:spcPct val="12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8"/>
          <p:cNvSpPr>
            <a:spLocks noGrp="1"/>
          </p:cNvSpPr>
          <p:nvPr>
            <p:ph type="pic" idx="2"/>
          </p:nvPr>
        </p:nvSpPr>
        <p:spPr>
          <a:xfrm>
            <a:off x="5183188" y="987425"/>
            <a:ext cx="6172200" cy="4873625"/>
          </a:xfrm>
          <a:prstGeom prst="rect">
            <a:avLst/>
          </a:prstGeom>
          <a:noFill/>
          <a:ln>
            <a:noFill/>
          </a:ln>
        </p:spPr>
      </p:sp>
      <p:sp>
        <p:nvSpPr>
          <p:cNvPr id="69" name="Google Shape;69;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9"/>
          <p:cNvSpPr txBox="1">
            <a:spLocks noGrp="1"/>
          </p:cNvSpPr>
          <p:nvPr>
            <p:ph type="body" idx="1"/>
          </p:nvPr>
        </p:nvSpPr>
        <p:spPr>
          <a:xfrm>
            <a:off x="838200" y="1342821"/>
            <a:ext cx="10515600" cy="483414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20000"/>
              </a:lnSpc>
              <a:spcBef>
                <a:spcPts val="1000"/>
              </a:spcBef>
              <a:spcAft>
                <a:spcPts val="0"/>
              </a:spcAft>
              <a:buClr>
                <a:schemeClr val="lt1"/>
              </a:buClr>
              <a:buSzPts val="2800"/>
              <a:buFont typeface="Arial"/>
              <a:buChar char="•"/>
              <a:defRPr sz="2800" b="0" i="0" u="none" strike="noStrike" cap="none">
                <a:solidFill>
                  <a:schemeClr val="lt1"/>
                </a:solidFill>
                <a:latin typeface="Montserrat"/>
                <a:ea typeface="Montserrat"/>
                <a:cs typeface="Montserrat"/>
                <a:sym typeface="Montserrat"/>
              </a:defRPr>
            </a:lvl1pPr>
            <a:lvl2pPr marL="914400" marR="0" lvl="1" indent="-381000" algn="l" rtl="0">
              <a:lnSpc>
                <a:spcPct val="120000"/>
              </a:lnSpc>
              <a:spcBef>
                <a:spcPts val="500"/>
              </a:spcBef>
              <a:spcAft>
                <a:spcPts val="0"/>
              </a:spcAft>
              <a:buClr>
                <a:schemeClr val="lt1"/>
              </a:buClr>
              <a:buSzPts val="2400"/>
              <a:buFont typeface="Arial"/>
              <a:buChar char="•"/>
              <a:defRPr sz="2400" b="0" i="0" u="none" strike="noStrike" cap="none">
                <a:solidFill>
                  <a:schemeClr val="lt1"/>
                </a:solidFill>
                <a:latin typeface="Montserrat"/>
                <a:ea typeface="Montserrat"/>
                <a:cs typeface="Montserrat"/>
                <a:sym typeface="Montserrat"/>
              </a:defRPr>
            </a:lvl2pPr>
            <a:lvl3pPr marL="1371600" marR="0" lvl="2" indent="-355600" algn="l" rtl="0">
              <a:lnSpc>
                <a:spcPct val="120000"/>
              </a:lnSpc>
              <a:spcBef>
                <a:spcPts val="500"/>
              </a:spcBef>
              <a:spcAft>
                <a:spcPts val="0"/>
              </a:spcAft>
              <a:buClr>
                <a:schemeClr val="lt1"/>
              </a:buClr>
              <a:buSzPts val="2000"/>
              <a:buFont typeface="Arial"/>
              <a:buChar char="•"/>
              <a:defRPr sz="2000" b="0" i="0" u="none" strike="noStrike" cap="none">
                <a:solidFill>
                  <a:schemeClr val="lt1"/>
                </a:solidFill>
                <a:latin typeface="Montserrat"/>
                <a:ea typeface="Montserrat"/>
                <a:cs typeface="Montserrat"/>
                <a:sym typeface="Montserrat"/>
              </a:defRPr>
            </a:lvl3pPr>
            <a:lvl4pPr marL="1828800" marR="0" lvl="3" indent="-342900" algn="l" rtl="0">
              <a:lnSpc>
                <a:spcPct val="12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4pPr>
            <a:lvl5pPr marL="2286000" marR="0" lvl="4" indent="-342900" algn="l" rtl="0">
              <a:lnSpc>
                <a:spcPct val="12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B8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B8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29"/>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chesapeakebay.net/action/visit"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neighborspacebaltimorecounty.org/"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hyperlink" Target="https://www.arcgis.com/apps/MapJournal/index.html?appid=a1e201633cdf44dbbadd1a43eef4ffa7" TargetMode="External"/><Relationship Id="rId4" Type="http://schemas.openxmlformats.org/officeDocument/2006/relationships/hyperlink" Target="https://www.epa.gov/ejscree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4.jpg"/><Relationship Id="rId7" Type="http://schemas.openxmlformats.org/officeDocument/2006/relationships/hyperlink" Target="http://elibrary.dcnr.pa.gov/GetDocument?docId=1743756&amp;DocName=Multifunctional%20Stream%20Buffer%20Program.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bayjournal.com/news/growth_conservation/multifunction-stream-buffers-offer-food-for-thought-for-pa-farms/article_006606ae-c0d0-5883-b1db-8ff27b7a6513.html" TargetMode="External"/><Relationship Id="rId5" Type="http://schemas.openxmlformats.org/officeDocument/2006/relationships/hyperlink" Target="http://www.stormwater.allianceforthebay.org/binford" TargetMode="Externa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slide" Target="slide25.xml"/><Relationship Id="rId3" Type="http://schemas.openxmlformats.org/officeDocument/2006/relationships/slide" Target="slide20.xml"/><Relationship Id="rId7" Type="http://schemas.openxmlformats.org/officeDocument/2006/relationships/slide" Target="slide24.xml"/><Relationship Id="rId12"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slide" Target="slide23.xml"/><Relationship Id="rId11" Type="http://schemas.openxmlformats.org/officeDocument/2006/relationships/image" Target="../media/image40.png"/><Relationship Id="rId5" Type="http://schemas.openxmlformats.org/officeDocument/2006/relationships/slide" Target="slide22.xml"/><Relationship Id="rId10" Type="http://schemas.openxmlformats.org/officeDocument/2006/relationships/image" Target="../media/image39.png"/><Relationship Id="rId4" Type="http://schemas.openxmlformats.org/officeDocument/2006/relationships/slide" Target="slide21.xml"/><Relationship Id="rId9" Type="http://schemas.openxmlformats.org/officeDocument/2006/relationships/image" Target="../media/image38.png"/><Relationship Id="rId14" Type="http://schemas.openxmlformats.org/officeDocument/2006/relationships/slide" Target="slide2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protectlocalwaterways.org/" TargetMode="Externa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hyperlink" Target="https://www.chesapeakebay.net/channel_files/25323/chesapeake_land_use_policy_report_final_5-31-2017.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chesapeakebay.net/channel_files/25323/chesapeake_land_use_policy_report_final_5-31-2017.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chesapeakebay.net/channel_files/25323/chesapeake_land_use_policy_report_final_5-31-2017.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chesapeakebay.net/channel_files/25323/chesapeake_land_use_policy_report_final_5-31-2017.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s://www.chesapeakebay.net/channel_files/25323/chesapeake_land_use_policy_report_final_5-31-2017.pdf"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dnr.maryland.gov/land/Pages/RuralLegacy/home.aspx" TargetMode="External"/><Relationship Id="rId13" Type="http://schemas.openxmlformats.org/officeDocument/2006/relationships/hyperlink" Target="https://www.dcnr.pa.gov/Communities/Grants/Pages/default.aspx" TargetMode="External"/><Relationship Id="rId18" Type="http://schemas.openxmlformats.org/officeDocument/2006/relationships/hyperlink" Target="https://www.vdacs.virginia.gov/conservation-and-environmental-farmland-preservation-tools.shtml" TargetMode="External"/><Relationship Id="rId3" Type="http://schemas.openxmlformats.org/officeDocument/2006/relationships/image" Target="../media/image48.jpg"/><Relationship Id="rId7" Type="http://schemas.openxmlformats.org/officeDocument/2006/relationships/hyperlink" Target="https://dnr.maryland.gov/land/Pages/ProgramOpenSpace/Program-Open-Space-101.aspx" TargetMode="External"/><Relationship Id="rId12" Type="http://schemas.openxmlformats.org/officeDocument/2006/relationships/hyperlink" Target="https://www.tax.ny.gov/research/property/assess/valuation/ag_overview.htm" TargetMode="External"/><Relationship Id="rId17" Type="http://schemas.openxmlformats.org/officeDocument/2006/relationships/hyperlink" Target="https://www.dcr.virginia.gov/virginia-land-conservation-foundation/" TargetMode="External"/><Relationship Id="rId2" Type="http://schemas.openxmlformats.org/officeDocument/2006/relationships/notesSlide" Target="../notesSlides/notesSlide24.xml"/><Relationship Id="rId16" Type="http://schemas.openxmlformats.org/officeDocument/2006/relationships/hyperlink" Target="https://www.agriculture.pa.gov/Plants_Land_Water/farmland/Easement/Pages/default.aspx" TargetMode="External"/><Relationship Id="rId20" Type="http://schemas.openxmlformats.org/officeDocument/2006/relationships/hyperlink" Target="https://wvfp.org/" TargetMode="External"/><Relationship Id="rId1" Type="http://schemas.openxmlformats.org/officeDocument/2006/relationships/slideLayout" Target="../slideLayouts/slideLayout2.xml"/><Relationship Id="rId6" Type="http://schemas.openxmlformats.org/officeDocument/2006/relationships/hyperlink" Target="https://agriculture.delaware.gov/forest-service/forest-conservation-programs/" TargetMode="External"/><Relationship Id="rId11" Type="http://schemas.openxmlformats.org/officeDocument/2006/relationships/hyperlink" Target="https://www.dec.ny.gov/about/92815.html" TargetMode="External"/><Relationship Id="rId5" Type="http://schemas.openxmlformats.org/officeDocument/2006/relationships/hyperlink" Target="https://agriculture.delaware.gov/agland-preservation-planning/the-preservation-program/" TargetMode="External"/><Relationship Id="rId15" Type="http://schemas.openxmlformats.org/officeDocument/2006/relationships/hyperlink" Target="https://www.dcnr.pa.gov/Conservation/Water/RiversConservation/Pages/default.aspx" TargetMode="External"/><Relationship Id="rId10" Type="http://schemas.openxmlformats.org/officeDocument/2006/relationships/hyperlink" Target="https://dnr.maryland.gov/met/pages/land_conservation.aspx" TargetMode="External"/><Relationship Id="rId19" Type="http://schemas.openxmlformats.org/officeDocument/2006/relationships/hyperlink" Target="https://www.vof.org/protect/easements/new-easements/" TargetMode="External"/><Relationship Id="rId4" Type="http://schemas.openxmlformats.org/officeDocument/2006/relationships/hyperlink" Target="https://www.chesapeakebay.net/channel_files/25323/chesapeake_land_use_policy_report_final_5-31-2017.pdf" TargetMode="External"/><Relationship Id="rId9" Type="http://schemas.openxmlformats.org/officeDocument/2006/relationships/hyperlink" Target="https://mda.maryland.gov/malpf/Pages/default.aspx" TargetMode="External"/><Relationship Id="rId14" Type="http://schemas.openxmlformats.org/officeDocument/2006/relationships/hyperlink" Target="https://www.dcnr.pa.gov/Communities/Grants/RiversConservationandRiparianBufferGrants/Pages/default.aspx"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chesapeakebay.net/channel_files/25323/chesapeake_land_use_policy_report_final_5-31-2017.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hyperlink" Target="https://gis.chesapeakebay.net/wip/dashboard/" TargetMode="External"/><Relationship Id="rId3" Type="http://schemas.openxmlformats.org/officeDocument/2006/relationships/hyperlink" Target="https://drive.google.com/file/d/1MgLuyGNN5uw3ZGZt0pFGblsjZBEQiWqX/view?usp=sharing" TargetMode="External"/><Relationship Id="rId7" Type="http://schemas.openxmlformats.org/officeDocument/2006/relationships/hyperlink" Target="https://www.epa.gov/enviroatla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chesapeake.usgs.gov/phase6/map/#map=7/-8582732.74/4851421.17/0.0/0,4" TargetMode="External"/><Relationship Id="rId5" Type="http://schemas.openxmlformats.org/officeDocument/2006/relationships/hyperlink" Target="https://www.chesapeakebay.net/documents/CBP_Accounting_for_Growth_Fact_Sheet_2019.pdf" TargetMode="External"/><Relationship Id="rId4" Type="http://schemas.openxmlformats.org/officeDocument/2006/relationships/hyperlink" Target="https://s30428.pcdn.co/wp-content/uploads/sites/2/2020/09/AFT_FUT_StateoftheStates_rev.pdf"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chesapeakebay.net/news/blog/seeing_green_in_infrastructure" TargetMode="External"/><Relationship Id="rId3" Type="http://schemas.openxmlformats.org/officeDocument/2006/relationships/hyperlink" Target="https://www.ers.usda.gov/amber-waves/2019/november/agritourism-allows-farms-to-diversify-and-has-potential-benefits-for-rural-communities/" TargetMode="External"/><Relationship Id="rId7" Type="http://schemas.openxmlformats.org/officeDocument/2006/relationships/hyperlink" Target="https://www.fisheries.noaa.gov/insight/understanding-living-shoreline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epa.gov/environmentaljustice" TargetMode="External"/><Relationship Id="rId5" Type="http://schemas.openxmlformats.org/officeDocument/2006/relationships/hyperlink" Target="https://www.chesapeakebay.net/issues/stormwater_runoff/" TargetMode="External"/><Relationship Id="rId4" Type="http://schemas.openxmlformats.org/officeDocument/2006/relationships/hyperlink" Target="https://www.epa.gov/heatislands" TargetMode="External"/><Relationship Id="rId9" Type="http://schemas.openxmlformats.org/officeDocument/2006/relationships/hyperlink" Target="https://www.chesapeakebay.net/issues/forest_buffers"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4.png"/><Relationship Id="rId7" Type="http://schemas.openxmlformats.org/officeDocument/2006/relationships/slide" Target="slide1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slide" Target="slide7.xml"/><Relationship Id="rId4" Type="http://schemas.openxmlformats.org/officeDocument/2006/relationships/slide" Target="slide6.xml"/><Relationship Id="rId9" Type="http://schemas.openxmlformats.org/officeDocument/2006/relationships/slide" Target="slide2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hyperlink" Target="https://youtu.be/iFrPm-Z_KNA"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
          <p:cNvPicPr preferRelativeResize="0"/>
          <p:nvPr/>
        </p:nvPicPr>
        <p:blipFill rotWithShape="1">
          <a:blip r:embed="rId3">
            <a:alphaModFix/>
          </a:blip>
          <a:srcRect t="4411" b="4411"/>
          <a:stretch/>
        </p:blipFill>
        <p:spPr>
          <a:xfrm>
            <a:off x="0" y="0"/>
            <a:ext cx="12192000" cy="6858001"/>
          </a:xfrm>
          <a:prstGeom prst="rect">
            <a:avLst/>
          </a:prstGeom>
          <a:noFill/>
          <a:ln>
            <a:noFill/>
          </a:ln>
        </p:spPr>
      </p:pic>
      <p:sp>
        <p:nvSpPr>
          <p:cNvPr id="91" name="Google Shape;91;p1"/>
          <p:cNvSpPr/>
          <p:nvPr/>
        </p:nvSpPr>
        <p:spPr>
          <a:xfrm>
            <a:off x="0" y="0"/>
            <a:ext cx="12192000" cy="2657345"/>
          </a:xfrm>
          <a:prstGeom prst="rect">
            <a:avLst/>
          </a:prstGeom>
          <a:gradFill>
            <a:gsLst>
              <a:gs pos="0">
                <a:srgbClr val="193397">
                  <a:alpha val="49411"/>
                </a:srgbClr>
              </a:gs>
              <a:gs pos="17000">
                <a:srgbClr val="193397">
                  <a:alpha val="49411"/>
                </a:srgbClr>
              </a:gs>
              <a:gs pos="100000">
                <a:srgbClr val="193397">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1"/>
          <p:cNvSpPr/>
          <p:nvPr/>
        </p:nvSpPr>
        <p:spPr>
          <a:xfrm>
            <a:off x="0" y="2183505"/>
            <a:ext cx="11603421"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a:spLocks noGrp="1"/>
          </p:cNvSpPr>
          <p:nvPr>
            <p:ph type="ctrTitle"/>
          </p:nvPr>
        </p:nvSpPr>
        <p:spPr>
          <a:xfrm>
            <a:off x="399392" y="-287999"/>
            <a:ext cx="9687583" cy="248955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2"/>
              </a:buClr>
              <a:buSzPts val="5400"/>
              <a:buFont typeface="Century Gothic"/>
              <a:buNone/>
            </a:pPr>
            <a:r>
              <a:rPr lang="en-US" sz="5400" b="1">
                <a:solidFill>
                  <a:schemeClr val="lt2"/>
                </a:solidFill>
                <a:latin typeface="Century Gothic"/>
                <a:ea typeface="Century Gothic"/>
                <a:cs typeface="Century Gothic"/>
                <a:sym typeface="Century Gothic"/>
              </a:rPr>
              <a:t>A Local Government Guide to the Chesapeake Bay</a:t>
            </a:r>
            <a:endParaRPr/>
          </a:p>
        </p:txBody>
      </p:sp>
      <p:sp>
        <p:nvSpPr>
          <p:cNvPr id="94" name="Google Shape;94;p1"/>
          <p:cNvSpPr txBox="1"/>
          <p:nvPr/>
        </p:nvSpPr>
        <p:spPr>
          <a:xfrm>
            <a:off x="399392" y="2085664"/>
            <a:ext cx="11792608" cy="809834"/>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Module 5: Preserving Local Character and Landscapes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9" descr="A group of people standing next to a fence&#10;&#10;Description automatically generated"/>
          <p:cNvPicPr preferRelativeResize="0"/>
          <p:nvPr/>
        </p:nvPicPr>
        <p:blipFill rotWithShape="1">
          <a:blip r:embed="rId3">
            <a:alphaModFix/>
          </a:blip>
          <a:srcRect l="14809" t="4756" r="19590" b="-994"/>
          <a:stretch/>
        </p:blipFill>
        <p:spPr>
          <a:xfrm>
            <a:off x="0" y="393539"/>
            <a:ext cx="6345405" cy="5988706"/>
          </a:xfrm>
          <a:prstGeom prst="rect">
            <a:avLst/>
          </a:prstGeom>
          <a:noFill/>
          <a:ln>
            <a:noFill/>
          </a:ln>
        </p:spPr>
      </p:pic>
      <p:sp>
        <p:nvSpPr>
          <p:cNvPr id="222" name="Google Shape;222;p9"/>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3" name="Google Shape;223;p9"/>
          <p:cNvSpPr txBox="1">
            <a:spLocks noGrp="1"/>
          </p:cNvSpPr>
          <p:nvPr>
            <p:ph type="title"/>
          </p:nvPr>
        </p:nvSpPr>
        <p:spPr>
          <a:xfrm>
            <a:off x="139838" y="0"/>
            <a:ext cx="4639551"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Outdoor Recreation</a:t>
            </a:r>
            <a:endParaRPr/>
          </a:p>
        </p:txBody>
      </p:sp>
      <p:sp>
        <p:nvSpPr>
          <p:cNvPr id="224" name="Google Shape;224;p9"/>
          <p:cNvSpPr txBox="1">
            <a:spLocks noGrp="1"/>
          </p:cNvSpPr>
          <p:nvPr>
            <p:ph type="body" idx="1"/>
          </p:nvPr>
        </p:nvSpPr>
        <p:spPr>
          <a:xfrm>
            <a:off x="6507220" y="394854"/>
            <a:ext cx="5684780" cy="4588855"/>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1800"/>
              <a:buNone/>
            </a:pPr>
            <a:r>
              <a:rPr lang="en-US" sz="1800">
                <a:solidFill>
                  <a:srgbClr val="458A50"/>
                </a:solidFill>
              </a:rPr>
              <a:t>There is increasingly high demand for access to outdoor recreation. </a:t>
            </a:r>
            <a:r>
              <a:rPr lang="en-US" sz="1800"/>
              <a:t>From walking to fishing and birdwatching to kayaking, access to natural open space and waterways can improve public health and quality of life. To learn more about public access (specifically to water) in your community, visit the </a:t>
            </a:r>
            <a:r>
              <a:rPr lang="en-US" sz="1800" u="sng">
                <a:solidFill>
                  <a:schemeClr val="hlink"/>
                </a:solidFill>
                <a:hlinkClick r:id="rId4"/>
              </a:rPr>
              <a:t>Chesapeake Bay Program Public Access searchable map</a:t>
            </a:r>
            <a:r>
              <a:rPr lang="en-US" sz="1800"/>
              <a:t>. </a:t>
            </a:r>
            <a:endParaRPr/>
          </a:p>
          <a:p>
            <a:pPr marL="0" lvl="0" indent="0" algn="l" rtl="0">
              <a:lnSpc>
                <a:spcPct val="120000"/>
              </a:lnSpc>
              <a:spcBef>
                <a:spcPts val="1000"/>
              </a:spcBef>
              <a:spcAft>
                <a:spcPts val="0"/>
              </a:spcAft>
              <a:buClr>
                <a:schemeClr val="dk1"/>
              </a:buClr>
              <a:buSzPts val="1800"/>
              <a:buNone/>
            </a:pPr>
            <a:r>
              <a:rPr lang="en-US" sz="1800"/>
              <a:t>The numbers below show the 2019 value of the outdoor recreation economy in the watershed states, which relies on conserved natural spaces.</a:t>
            </a:r>
            <a:endParaRPr sz="1800">
              <a:solidFill>
                <a:srgbClr val="458A50"/>
              </a:solidFill>
            </a:endParaRPr>
          </a:p>
        </p:txBody>
      </p:sp>
      <p:grpSp>
        <p:nvGrpSpPr>
          <p:cNvPr id="225" name="Google Shape;225;p9"/>
          <p:cNvGrpSpPr/>
          <p:nvPr/>
        </p:nvGrpSpPr>
        <p:grpSpPr>
          <a:xfrm>
            <a:off x="6662106" y="4672132"/>
            <a:ext cx="3662998" cy="703031"/>
            <a:chOff x="3114398" y="2174286"/>
            <a:chExt cx="3662998" cy="703031"/>
          </a:xfrm>
        </p:grpSpPr>
        <p:sp>
          <p:nvSpPr>
            <p:cNvPr id="226" name="Google Shape;226;p9"/>
            <p:cNvSpPr txBox="1"/>
            <p:nvPr/>
          </p:nvSpPr>
          <p:spPr>
            <a:xfrm>
              <a:off x="3861236" y="2175315"/>
              <a:ext cx="291616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entury Gothic"/>
                  <a:ea typeface="Century Gothic"/>
                  <a:cs typeface="Century Gothic"/>
                  <a:sym typeface="Century Gothic"/>
                </a:rPr>
                <a:t>732,645</a:t>
              </a:r>
              <a:endParaRPr sz="1400" b="0" i="0" u="none" strike="noStrike" cap="none">
                <a:solidFill>
                  <a:srgbClr val="000000"/>
                </a:solidFill>
                <a:latin typeface="Arial"/>
                <a:ea typeface="Arial"/>
                <a:cs typeface="Arial"/>
                <a:sym typeface="Arial"/>
              </a:endParaRPr>
            </a:p>
          </p:txBody>
        </p:sp>
        <p:sp>
          <p:nvSpPr>
            <p:cNvPr id="227" name="Google Shape;227;p9"/>
            <p:cNvSpPr txBox="1"/>
            <p:nvPr/>
          </p:nvSpPr>
          <p:spPr>
            <a:xfrm>
              <a:off x="3865354" y="2569540"/>
              <a:ext cx="226807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American jobs</a:t>
              </a:r>
              <a:endParaRPr sz="1400" b="0" i="0" u="none" strike="noStrike" cap="none">
                <a:solidFill>
                  <a:srgbClr val="000000"/>
                </a:solidFill>
                <a:latin typeface="Arial"/>
                <a:ea typeface="Arial"/>
                <a:cs typeface="Arial"/>
                <a:sym typeface="Arial"/>
              </a:endParaRPr>
            </a:p>
          </p:txBody>
        </p:sp>
        <p:pic>
          <p:nvPicPr>
            <p:cNvPr id="228" name="Google Shape;228;p9"/>
            <p:cNvPicPr preferRelativeResize="0"/>
            <p:nvPr/>
          </p:nvPicPr>
          <p:blipFill rotWithShape="1">
            <a:blip r:embed="rId5">
              <a:alphaModFix/>
            </a:blip>
            <a:srcRect/>
            <a:stretch/>
          </p:blipFill>
          <p:spPr>
            <a:xfrm>
              <a:off x="3114398" y="2174286"/>
              <a:ext cx="659522" cy="583156"/>
            </a:xfrm>
            <a:prstGeom prst="rect">
              <a:avLst/>
            </a:prstGeom>
            <a:noFill/>
            <a:ln>
              <a:noFill/>
            </a:ln>
          </p:spPr>
        </p:pic>
      </p:grpSp>
      <p:grpSp>
        <p:nvGrpSpPr>
          <p:cNvPr id="229" name="Google Shape;229;p9"/>
          <p:cNvGrpSpPr/>
          <p:nvPr/>
        </p:nvGrpSpPr>
        <p:grpSpPr>
          <a:xfrm>
            <a:off x="8361192" y="5582293"/>
            <a:ext cx="3950971" cy="726460"/>
            <a:chOff x="522948" y="3345047"/>
            <a:chExt cx="3950971" cy="726460"/>
          </a:xfrm>
        </p:grpSpPr>
        <p:sp>
          <p:nvSpPr>
            <p:cNvPr id="230" name="Google Shape;230;p9"/>
            <p:cNvSpPr txBox="1"/>
            <p:nvPr/>
          </p:nvSpPr>
          <p:spPr>
            <a:xfrm>
              <a:off x="1529598" y="3368500"/>
              <a:ext cx="294432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entury Gothic"/>
                  <a:ea typeface="Century Gothic"/>
                  <a:cs typeface="Century Gothic"/>
                  <a:sym typeface="Century Gothic"/>
                </a:rPr>
                <a:t>$63.2 BILLION</a:t>
              </a:r>
              <a:endParaRPr sz="1400" b="0" i="0" u="none" strike="noStrike" cap="none">
                <a:solidFill>
                  <a:srgbClr val="000000"/>
                </a:solidFill>
                <a:latin typeface="Arial"/>
                <a:ea typeface="Arial"/>
                <a:cs typeface="Arial"/>
                <a:sym typeface="Arial"/>
              </a:endParaRPr>
            </a:p>
          </p:txBody>
        </p:sp>
        <p:grpSp>
          <p:nvGrpSpPr>
            <p:cNvPr id="231" name="Google Shape;231;p9"/>
            <p:cNvGrpSpPr/>
            <p:nvPr/>
          </p:nvGrpSpPr>
          <p:grpSpPr>
            <a:xfrm>
              <a:off x="522948" y="3345047"/>
              <a:ext cx="976254" cy="718277"/>
              <a:chOff x="1095033" y="1467350"/>
              <a:chExt cx="1204750" cy="886390"/>
            </a:xfrm>
          </p:grpSpPr>
          <p:grpSp>
            <p:nvGrpSpPr>
              <p:cNvPr id="232" name="Google Shape;232;p9"/>
              <p:cNvGrpSpPr/>
              <p:nvPr/>
            </p:nvGrpSpPr>
            <p:grpSpPr>
              <a:xfrm rot="2138067">
                <a:off x="1593826" y="1907426"/>
                <a:ext cx="692110" cy="269975"/>
                <a:chOff x="2423079" y="1592957"/>
                <a:chExt cx="692110" cy="269975"/>
              </a:xfrm>
            </p:grpSpPr>
            <p:sp>
              <p:nvSpPr>
                <p:cNvPr id="233" name="Google Shape;233;p9"/>
                <p:cNvSpPr/>
                <p:nvPr/>
              </p:nvSpPr>
              <p:spPr>
                <a:xfrm>
                  <a:off x="2548406" y="1592957"/>
                  <a:ext cx="423953" cy="263576"/>
                </a:xfrm>
                <a:prstGeom prst="rect">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4" name="Google Shape;234;p9"/>
                <p:cNvSpPr/>
                <p:nvPr/>
              </p:nvSpPr>
              <p:spPr>
                <a:xfrm>
                  <a:off x="2586820" y="1674015"/>
                  <a:ext cx="85445" cy="4752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5" name="Google Shape;235;p9"/>
                <p:cNvSpPr txBox="1"/>
                <p:nvPr/>
              </p:nvSpPr>
              <p:spPr>
                <a:xfrm>
                  <a:off x="2423079" y="1692017"/>
                  <a:ext cx="692110" cy="1709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
                    <a:buFont typeface="Arial"/>
                    <a:buNone/>
                  </a:pPr>
                  <a:r>
                    <a:rPr lang="en-US" sz="300" b="0" i="0" u="none" strike="noStrike" cap="none">
                      <a:solidFill>
                        <a:schemeClr val="lt2"/>
                      </a:solidFill>
                      <a:latin typeface="Century Gothic"/>
                      <a:ea typeface="Century Gothic"/>
                      <a:cs typeface="Century Gothic"/>
                      <a:sym typeface="Century Gothic"/>
                    </a:rPr>
                    <a:t>1234 5678 8765 4321</a:t>
                  </a:r>
                  <a:endParaRPr sz="1400" b="0" i="0" u="none" strike="noStrike" cap="none">
                    <a:solidFill>
                      <a:srgbClr val="000000"/>
                    </a:solidFill>
                    <a:latin typeface="Arial"/>
                    <a:ea typeface="Arial"/>
                    <a:cs typeface="Arial"/>
                    <a:sym typeface="Arial"/>
                  </a:endParaRPr>
                </a:p>
              </p:txBody>
            </p:sp>
          </p:grpSp>
          <p:pic>
            <p:nvPicPr>
              <p:cNvPr id="236" name="Google Shape;236;p9"/>
              <p:cNvPicPr preferRelativeResize="0"/>
              <p:nvPr/>
            </p:nvPicPr>
            <p:blipFill rotWithShape="1">
              <a:blip r:embed="rId6">
                <a:alphaModFix/>
              </a:blip>
              <a:srcRect/>
              <a:stretch/>
            </p:blipFill>
            <p:spPr>
              <a:xfrm>
                <a:off x="1095033" y="1467350"/>
                <a:ext cx="594814" cy="743517"/>
              </a:xfrm>
              <a:prstGeom prst="rect">
                <a:avLst/>
              </a:prstGeom>
              <a:noFill/>
              <a:ln>
                <a:noFill/>
              </a:ln>
            </p:spPr>
          </p:pic>
        </p:grpSp>
        <p:sp>
          <p:nvSpPr>
            <p:cNvPr id="237" name="Google Shape;237;p9"/>
            <p:cNvSpPr txBox="1"/>
            <p:nvPr/>
          </p:nvSpPr>
          <p:spPr>
            <a:xfrm>
              <a:off x="1584364" y="3763730"/>
              <a:ext cx="279671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value added </a:t>
              </a:r>
              <a:endParaRPr sz="1400" b="0" i="0" u="none" strike="noStrike" cap="none">
                <a:solidFill>
                  <a:srgbClr val="000000"/>
                </a:solidFill>
                <a:latin typeface="Arial"/>
                <a:ea typeface="Arial"/>
                <a:cs typeface="Arial"/>
                <a:sym typeface="Arial"/>
              </a:endParaRPr>
            </a:p>
          </p:txBody>
        </p:sp>
      </p:grpSp>
      <p:grpSp>
        <p:nvGrpSpPr>
          <p:cNvPr id="238" name="Google Shape;238;p9"/>
          <p:cNvGrpSpPr/>
          <p:nvPr/>
        </p:nvGrpSpPr>
        <p:grpSpPr>
          <a:xfrm>
            <a:off x="0" y="6258465"/>
            <a:ext cx="8095785" cy="369332"/>
            <a:chOff x="0" y="6258465"/>
            <a:chExt cx="9453372" cy="369332"/>
          </a:xfrm>
        </p:grpSpPr>
        <p:sp>
          <p:nvSpPr>
            <p:cNvPr id="239" name="Google Shape;239;p9"/>
            <p:cNvSpPr/>
            <p:nvPr/>
          </p:nvSpPr>
          <p:spPr>
            <a:xfrm>
              <a:off x="6153023" y="6269566"/>
              <a:ext cx="330034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Collective Impacts</a:t>
              </a:r>
              <a:endParaRPr sz="1400" b="0" i="0" u="none" strike="noStrike" cap="none">
                <a:solidFill>
                  <a:srgbClr val="000000"/>
                </a:solidFill>
                <a:latin typeface="Arial"/>
                <a:ea typeface="Arial"/>
                <a:cs typeface="Arial"/>
                <a:sym typeface="Arial"/>
              </a:endParaRPr>
            </a:p>
          </p:txBody>
        </p:sp>
        <p:sp>
          <p:nvSpPr>
            <p:cNvPr id="240" name="Google Shape;240;p9"/>
            <p:cNvSpPr/>
            <p:nvPr/>
          </p:nvSpPr>
          <p:spPr>
            <a:xfrm>
              <a:off x="0" y="6269566"/>
              <a:ext cx="6393399"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1" name="Google Shape;241;p9"/>
            <p:cNvSpPr txBox="1"/>
            <p:nvPr/>
          </p:nvSpPr>
          <p:spPr>
            <a:xfrm>
              <a:off x="163289" y="6258465"/>
              <a:ext cx="59857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Preserving Local Character and Landscapes</a:t>
              </a:r>
              <a:endParaRPr sz="1400" b="0" i="0" u="none" strike="noStrike" cap="none">
                <a:solidFill>
                  <a:srgbClr val="000000"/>
                </a:solidFill>
                <a:latin typeface="Arial"/>
                <a:ea typeface="Arial"/>
                <a:cs typeface="Arial"/>
                <a:sym typeface="Arial"/>
              </a:endParaRPr>
            </a:p>
          </p:txBody>
        </p:sp>
      </p:grpSp>
      <p:pic>
        <p:nvPicPr>
          <p:cNvPr id="242" name="Google Shape;242;p9"/>
          <p:cNvPicPr preferRelativeResize="0"/>
          <p:nvPr/>
        </p:nvPicPr>
        <p:blipFill rotWithShape="1">
          <a:blip r:embed="rId7">
            <a:alphaModFix/>
          </a:blip>
          <a:srcRect/>
          <a:stretch/>
        </p:blipFill>
        <p:spPr>
          <a:xfrm>
            <a:off x="11142386" y="4281981"/>
            <a:ext cx="914400" cy="914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10" descr="Logo, company name&#10;&#10;Description automatically generated"/>
          <p:cNvPicPr preferRelativeResize="0"/>
          <p:nvPr/>
        </p:nvPicPr>
        <p:blipFill rotWithShape="1">
          <a:blip r:embed="rId3">
            <a:alphaModFix/>
          </a:blip>
          <a:srcRect/>
          <a:stretch/>
        </p:blipFill>
        <p:spPr>
          <a:xfrm>
            <a:off x="55094" y="5697384"/>
            <a:ext cx="1311699" cy="491887"/>
          </a:xfrm>
          <a:prstGeom prst="rect">
            <a:avLst/>
          </a:prstGeom>
          <a:noFill/>
          <a:ln>
            <a:noFill/>
          </a:ln>
        </p:spPr>
      </p:pic>
      <p:pic>
        <p:nvPicPr>
          <p:cNvPr id="249" name="Google Shape;249;p10"/>
          <p:cNvPicPr preferRelativeResize="0"/>
          <p:nvPr/>
        </p:nvPicPr>
        <p:blipFill rotWithShape="1">
          <a:blip r:embed="rId4">
            <a:alphaModFix/>
          </a:blip>
          <a:srcRect/>
          <a:stretch/>
        </p:blipFill>
        <p:spPr>
          <a:xfrm>
            <a:off x="61545" y="664720"/>
            <a:ext cx="5524551" cy="5524551"/>
          </a:xfrm>
          <a:prstGeom prst="rect">
            <a:avLst/>
          </a:prstGeom>
          <a:noFill/>
          <a:ln>
            <a:noFill/>
          </a:ln>
        </p:spPr>
      </p:pic>
      <p:pic>
        <p:nvPicPr>
          <p:cNvPr id="250" name="Google Shape;250;p10" descr="A group of people in a garden&#10;&#10;Description automatically generated"/>
          <p:cNvPicPr preferRelativeResize="0"/>
          <p:nvPr/>
        </p:nvPicPr>
        <p:blipFill rotWithShape="1">
          <a:blip r:embed="rId5">
            <a:alphaModFix/>
          </a:blip>
          <a:srcRect l="32415" t="28029" r="6256" b="11618"/>
          <a:stretch/>
        </p:blipFill>
        <p:spPr>
          <a:xfrm>
            <a:off x="6061991" y="432352"/>
            <a:ext cx="3146089" cy="2065737"/>
          </a:xfrm>
          <a:prstGeom prst="rect">
            <a:avLst/>
          </a:prstGeom>
          <a:noFill/>
          <a:ln>
            <a:noFill/>
          </a:ln>
        </p:spPr>
      </p:pic>
      <p:sp>
        <p:nvSpPr>
          <p:cNvPr id="251" name="Google Shape;251;p10"/>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2" name="Google Shape;252;p10"/>
          <p:cNvSpPr txBox="1">
            <a:spLocks noGrp="1"/>
          </p:cNvSpPr>
          <p:nvPr>
            <p:ph type="title"/>
          </p:nvPr>
        </p:nvSpPr>
        <p:spPr>
          <a:xfrm>
            <a:off x="139838" y="0"/>
            <a:ext cx="4639551"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Increasing Open Space</a:t>
            </a:r>
            <a:endParaRPr/>
          </a:p>
        </p:txBody>
      </p:sp>
      <p:sp>
        <p:nvSpPr>
          <p:cNvPr id="253" name="Google Shape;253;p10"/>
          <p:cNvSpPr/>
          <p:nvPr/>
        </p:nvSpPr>
        <p:spPr>
          <a:xfrm>
            <a:off x="6061990" y="9399"/>
            <a:ext cx="6130009" cy="45105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Baltimore County, MD</a:t>
            </a:r>
            <a:endParaRPr sz="1400" b="0" i="0" u="none" strike="noStrike" cap="none">
              <a:solidFill>
                <a:srgbClr val="000000"/>
              </a:solidFill>
              <a:latin typeface="Arial"/>
              <a:ea typeface="Arial"/>
              <a:cs typeface="Arial"/>
              <a:sym typeface="Arial"/>
            </a:endParaRPr>
          </a:p>
        </p:txBody>
      </p:sp>
      <p:sp>
        <p:nvSpPr>
          <p:cNvPr id="254" name="Google Shape;254;p10"/>
          <p:cNvSpPr txBox="1"/>
          <p:nvPr/>
        </p:nvSpPr>
        <p:spPr>
          <a:xfrm>
            <a:off x="5969911" y="2695001"/>
            <a:ext cx="6196662" cy="35394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entury Gothic"/>
                <a:ea typeface="Century Gothic"/>
                <a:cs typeface="Century Gothic"/>
                <a:sym typeface="Century Gothic"/>
              </a:rPr>
              <a:t>Baltimore County’s Urban Rural Demarcation Line (URDL) prohibited public utilities outside its boundaries to protect open spaces from development. However, </a:t>
            </a:r>
            <a:r>
              <a:rPr lang="en-US" sz="1600" b="0" i="0" u="none" strike="noStrike" cap="none">
                <a:solidFill>
                  <a:srgbClr val="458A50"/>
                </a:solidFill>
                <a:latin typeface="Century Gothic"/>
                <a:ea typeface="Century Gothic"/>
                <a:cs typeface="Century Gothic"/>
                <a:sym typeface="Century Gothic"/>
              </a:rPr>
              <a:t>the planning did not account for access to parks and open space, and as a result, over half of the residents within the URDL lack access to open space, affecting their quality of life.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chemeClr val="dk1"/>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NeighborSpace</a:t>
            </a:r>
            <a:r>
              <a:rPr lang="en-US" sz="1600" b="0" i="0" u="none" strike="noStrike" cap="none">
                <a:solidFill>
                  <a:schemeClr val="dk1"/>
                </a:solidFill>
                <a:latin typeface="Century Gothic"/>
                <a:ea typeface="Century Gothic"/>
                <a:cs typeface="Century Gothic"/>
                <a:sym typeface="Century Gothic"/>
              </a:rPr>
              <a:t> works with communities within the URDL to protect &amp; improve open space. Their work reduces runoff, buffers streams, and increases recreational opportunities and property values. They have conserved </a:t>
            </a:r>
            <a:r>
              <a:rPr lang="en-US" sz="1600" b="1" i="0" u="none" strike="noStrike" cap="none">
                <a:solidFill>
                  <a:schemeClr val="dk1"/>
                </a:solidFill>
                <a:latin typeface="Century Gothic"/>
                <a:ea typeface="Century Gothic"/>
                <a:cs typeface="Century Gothic"/>
                <a:sym typeface="Century Gothic"/>
              </a:rPr>
              <a:t>21 sites </a:t>
            </a:r>
            <a:r>
              <a:rPr lang="en-US" sz="1600" b="0" i="0" u="none" strike="noStrike" cap="none">
                <a:solidFill>
                  <a:schemeClr val="dk1"/>
                </a:solidFill>
                <a:latin typeface="Century Gothic"/>
                <a:ea typeface="Century Gothic"/>
                <a:cs typeface="Century Gothic"/>
                <a:sym typeface="Century Gothic"/>
              </a:rPr>
              <a:t>totaling </a:t>
            </a:r>
            <a:r>
              <a:rPr lang="en-US" sz="1600" b="1" i="0" u="none" strike="noStrike" cap="none">
                <a:solidFill>
                  <a:schemeClr val="dk1"/>
                </a:solidFill>
                <a:latin typeface="Century Gothic"/>
                <a:ea typeface="Century Gothic"/>
                <a:cs typeface="Century Gothic"/>
                <a:sym typeface="Century Gothic"/>
              </a:rPr>
              <a:t>99 acres </a:t>
            </a:r>
            <a:r>
              <a:rPr lang="en-US" sz="1600" b="0" i="0" u="none" strike="noStrike" cap="none">
                <a:solidFill>
                  <a:schemeClr val="dk1"/>
                </a:solidFill>
                <a:latin typeface="Century Gothic"/>
                <a:ea typeface="Century Gothic"/>
                <a:cs typeface="Century Gothic"/>
                <a:sym typeface="Century Gothic"/>
              </a:rPr>
              <a:t>including historical heritage trails, gardens, forest trails, and pocket parks. They are funded by donations, grants, and incentives, like open-space waiver fee funds.</a:t>
            </a:r>
            <a:endParaRPr sz="1400" b="0" i="0" u="none" strike="noStrike" cap="none">
              <a:solidFill>
                <a:srgbClr val="000000"/>
              </a:solidFill>
              <a:latin typeface="Arial"/>
              <a:ea typeface="Arial"/>
              <a:cs typeface="Arial"/>
              <a:sym typeface="Arial"/>
            </a:endParaRPr>
          </a:p>
        </p:txBody>
      </p:sp>
      <p:pic>
        <p:nvPicPr>
          <p:cNvPr id="255" name="Google Shape;255;p10" descr="Map&#10;&#10;Description automatically generated"/>
          <p:cNvPicPr preferRelativeResize="0"/>
          <p:nvPr/>
        </p:nvPicPr>
        <p:blipFill rotWithShape="1">
          <a:blip r:embed="rId7">
            <a:alphaModFix/>
          </a:blip>
          <a:srcRect/>
          <a:stretch/>
        </p:blipFill>
        <p:spPr>
          <a:xfrm>
            <a:off x="9407381" y="460458"/>
            <a:ext cx="2361590" cy="2239859"/>
          </a:xfrm>
          <a:prstGeom prst="rect">
            <a:avLst/>
          </a:prstGeom>
          <a:noFill/>
          <a:ln>
            <a:noFill/>
          </a:ln>
        </p:spPr>
      </p:pic>
      <p:grpSp>
        <p:nvGrpSpPr>
          <p:cNvPr id="256" name="Google Shape;256;p10"/>
          <p:cNvGrpSpPr/>
          <p:nvPr/>
        </p:nvGrpSpPr>
        <p:grpSpPr>
          <a:xfrm>
            <a:off x="0" y="6258465"/>
            <a:ext cx="8095785" cy="369332"/>
            <a:chOff x="0" y="6258465"/>
            <a:chExt cx="9453372" cy="369332"/>
          </a:xfrm>
        </p:grpSpPr>
        <p:sp>
          <p:nvSpPr>
            <p:cNvPr id="257" name="Google Shape;257;p10"/>
            <p:cNvSpPr/>
            <p:nvPr/>
          </p:nvSpPr>
          <p:spPr>
            <a:xfrm>
              <a:off x="6153023" y="6269566"/>
              <a:ext cx="330034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Collective Impacts</a:t>
              </a:r>
              <a:endParaRPr sz="1400" b="0" i="0" u="none" strike="noStrike" cap="none">
                <a:solidFill>
                  <a:srgbClr val="000000"/>
                </a:solidFill>
                <a:latin typeface="Arial"/>
                <a:ea typeface="Arial"/>
                <a:cs typeface="Arial"/>
                <a:sym typeface="Arial"/>
              </a:endParaRPr>
            </a:p>
          </p:txBody>
        </p:sp>
        <p:sp>
          <p:nvSpPr>
            <p:cNvPr id="258" name="Google Shape;258;p10"/>
            <p:cNvSpPr/>
            <p:nvPr/>
          </p:nvSpPr>
          <p:spPr>
            <a:xfrm>
              <a:off x="0" y="6269566"/>
              <a:ext cx="6393399"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9" name="Google Shape;259;p10"/>
            <p:cNvSpPr txBox="1"/>
            <p:nvPr/>
          </p:nvSpPr>
          <p:spPr>
            <a:xfrm>
              <a:off x="163289" y="6258465"/>
              <a:ext cx="59857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Preserving Local Character and Landscapes</a:t>
              </a:r>
              <a:endParaRPr sz="1400" b="0" i="0" u="none" strike="noStrike" cap="none">
                <a:solidFill>
                  <a:srgbClr val="000000"/>
                </a:solidFill>
                <a:latin typeface="Arial"/>
                <a:ea typeface="Arial"/>
                <a:cs typeface="Arial"/>
                <a:sym typeface="Arial"/>
              </a:endParaRPr>
            </a:p>
          </p:txBody>
        </p:sp>
      </p:grpSp>
      <p:pic>
        <p:nvPicPr>
          <p:cNvPr id="260" name="Google Shape;260;p10"/>
          <p:cNvPicPr preferRelativeResize="0"/>
          <p:nvPr/>
        </p:nvPicPr>
        <p:blipFill rotWithShape="1">
          <a:blip r:embed="rId8">
            <a:alphaModFix/>
          </a:blip>
          <a:srcRect/>
          <a:stretch/>
        </p:blipFill>
        <p:spPr>
          <a:xfrm>
            <a:off x="5075050" y="9399"/>
            <a:ext cx="914400" cy="914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1"/>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7" name="Google Shape;267;p11"/>
          <p:cNvSpPr txBox="1">
            <a:spLocks noGrp="1"/>
          </p:cNvSpPr>
          <p:nvPr>
            <p:ph type="title"/>
          </p:nvPr>
        </p:nvSpPr>
        <p:spPr>
          <a:xfrm>
            <a:off x="139838" y="0"/>
            <a:ext cx="4639551"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Targeted Actions</a:t>
            </a:r>
            <a:endParaRPr/>
          </a:p>
        </p:txBody>
      </p:sp>
      <p:sp>
        <p:nvSpPr>
          <p:cNvPr id="268" name="Google Shape;268;p11"/>
          <p:cNvSpPr txBox="1">
            <a:spLocks noGrp="1"/>
          </p:cNvSpPr>
          <p:nvPr>
            <p:ph type="body" idx="1"/>
          </p:nvPr>
        </p:nvSpPr>
        <p:spPr>
          <a:xfrm>
            <a:off x="4370857" y="985320"/>
            <a:ext cx="7818119" cy="257027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2000"/>
              <a:buNone/>
            </a:pPr>
            <a:r>
              <a:rPr lang="en-US" sz="2000">
                <a:solidFill>
                  <a:srgbClr val="458A50"/>
                </a:solidFill>
              </a:rPr>
              <a:t>You can increase the effectiveness of your conservation investments through collaboration and place-based action. </a:t>
            </a:r>
            <a:endParaRPr/>
          </a:p>
          <a:p>
            <a:pPr marL="0" lvl="0" indent="0" algn="l" rtl="0">
              <a:lnSpc>
                <a:spcPct val="120000"/>
              </a:lnSpc>
              <a:spcBef>
                <a:spcPts val="1000"/>
              </a:spcBef>
              <a:spcAft>
                <a:spcPts val="0"/>
              </a:spcAft>
              <a:buClr>
                <a:schemeClr val="dk1"/>
              </a:buClr>
              <a:buSzPts val="2000"/>
              <a:buNone/>
            </a:pPr>
            <a:r>
              <a:rPr lang="en-US" sz="2000"/>
              <a:t>Land conservation should be targeted and intentional, protecting lands that are facing multiple threats to make the biggest positive impact. Consider the value of land conservation options through several lenses, like:</a:t>
            </a:r>
            <a:endParaRPr/>
          </a:p>
        </p:txBody>
      </p:sp>
      <p:pic>
        <p:nvPicPr>
          <p:cNvPr id="269" name="Google Shape;269;p11" descr="A picture containing outdoor, sky, grass, tree&#10;&#10;Description automatically generated"/>
          <p:cNvPicPr preferRelativeResize="0"/>
          <p:nvPr/>
        </p:nvPicPr>
        <p:blipFill rotWithShape="1">
          <a:blip r:embed="rId3">
            <a:alphaModFix/>
          </a:blip>
          <a:srcRect l="10902" t="17191" r="46744"/>
          <a:stretch/>
        </p:blipFill>
        <p:spPr>
          <a:xfrm>
            <a:off x="-7622" y="1968607"/>
            <a:ext cx="2146161" cy="2807970"/>
          </a:xfrm>
          <a:prstGeom prst="rect">
            <a:avLst/>
          </a:prstGeom>
          <a:noFill/>
          <a:ln>
            <a:noFill/>
          </a:ln>
        </p:spPr>
      </p:pic>
      <p:pic>
        <p:nvPicPr>
          <p:cNvPr id="270" name="Google Shape;270;p11" descr="A person holding a fish&#10;&#10;Description automatically generated"/>
          <p:cNvPicPr preferRelativeResize="0"/>
          <p:nvPr/>
        </p:nvPicPr>
        <p:blipFill rotWithShape="1">
          <a:blip r:embed="rId4">
            <a:alphaModFix/>
          </a:blip>
          <a:srcRect l="21094" r="29280"/>
          <a:stretch/>
        </p:blipFill>
        <p:spPr>
          <a:xfrm>
            <a:off x="2138540" y="1953367"/>
            <a:ext cx="2095500" cy="2815167"/>
          </a:xfrm>
          <a:prstGeom prst="rect">
            <a:avLst/>
          </a:prstGeom>
          <a:noFill/>
          <a:ln>
            <a:noFill/>
          </a:ln>
        </p:spPr>
      </p:pic>
      <p:pic>
        <p:nvPicPr>
          <p:cNvPr id="271" name="Google Shape;271;p11" descr="A group of ducks swimming in water&#10;&#10;Description automatically generated"/>
          <p:cNvPicPr preferRelativeResize="0"/>
          <p:nvPr/>
        </p:nvPicPr>
        <p:blipFill rotWithShape="1">
          <a:blip r:embed="rId5">
            <a:alphaModFix/>
          </a:blip>
          <a:srcRect l="10525" t="15697" r="5916" b="43472"/>
          <a:stretch/>
        </p:blipFill>
        <p:spPr>
          <a:xfrm>
            <a:off x="0" y="643164"/>
            <a:ext cx="4234041" cy="1379220"/>
          </a:xfrm>
          <a:prstGeom prst="rect">
            <a:avLst/>
          </a:prstGeom>
          <a:noFill/>
          <a:ln>
            <a:noFill/>
          </a:ln>
        </p:spPr>
      </p:pic>
      <p:pic>
        <p:nvPicPr>
          <p:cNvPr id="272" name="Google Shape;272;p11" descr="A picture containing indoor, food, dish, snack food&#10;&#10;Description automatically generated"/>
          <p:cNvPicPr preferRelativeResize="0"/>
          <p:nvPr/>
        </p:nvPicPr>
        <p:blipFill rotWithShape="1">
          <a:blip r:embed="rId6">
            <a:alphaModFix/>
          </a:blip>
          <a:srcRect t="35854" b="8860"/>
          <a:stretch/>
        </p:blipFill>
        <p:spPr>
          <a:xfrm>
            <a:off x="-1" y="4766887"/>
            <a:ext cx="4234041" cy="1560504"/>
          </a:xfrm>
          <a:prstGeom prst="rect">
            <a:avLst/>
          </a:prstGeom>
          <a:noFill/>
          <a:ln>
            <a:noFill/>
          </a:ln>
        </p:spPr>
      </p:pic>
      <p:sp>
        <p:nvSpPr>
          <p:cNvPr id="273" name="Google Shape;273;p11"/>
          <p:cNvSpPr txBox="1"/>
          <p:nvPr/>
        </p:nvSpPr>
        <p:spPr>
          <a:xfrm>
            <a:off x="4779389" y="3797391"/>
            <a:ext cx="3800354" cy="193899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entury Gothic"/>
                <a:ea typeface="Century Gothic"/>
                <a:cs typeface="Century Gothic"/>
                <a:sym typeface="Century Gothic"/>
              </a:rPr>
              <a:t>Recreational and </a:t>
            </a:r>
            <a:br>
              <a:rPr lang="en-US" sz="2000" b="0" i="0" u="none" strike="noStrike" cap="none">
                <a:solidFill>
                  <a:schemeClr val="dk1"/>
                </a:solidFill>
                <a:latin typeface="Century Gothic"/>
                <a:ea typeface="Century Gothic"/>
                <a:cs typeface="Century Gothic"/>
                <a:sym typeface="Century Gothic"/>
              </a:rPr>
            </a:br>
            <a:r>
              <a:rPr lang="en-US" sz="2000" b="0" i="0" u="none" strike="noStrike" cap="none">
                <a:solidFill>
                  <a:schemeClr val="dk1"/>
                </a:solidFill>
                <a:latin typeface="Century Gothic"/>
                <a:ea typeface="Century Gothic"/>
                <a:cs typeface="Century Gothic"/>
                <a:sym typeface="Century Gothic"/>
              </a:rPr>
              <a:t>historical value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entury Gothic"/>
                <a:ea typeface="Century Gothic"/>
                <a:cs typeface="Century Gothic"/>
                <a:sym typeface="Century Gothic"/>
              </a:rPr>
              <a:t>Improving local</a:t>
            </a:r>
            <a:br>
              <a:rPr lang="en-US" sz="2000" b="0" i="0" u="none" strike="noStrike" cap="none">
                <a:solidFill>
                  <a:schemeClr val="dk1"/>
                </a:solidFill>
                <a:latin typeface="Century Gothic"/>
                <a:ea typeface="Century Gothic"/>
                <a:cs typeface="Century Gothic"/>
                <a:sym typeface="Century Gothic"/>
              </a:rPr>
            </a:br>
            <a:r>
              <a:rPr lang="en-US" sz="2000" b="0" i="0" u="none" strike="noStrike" cap="none">
                <a:solidFill>
                  <a:schemeClr val="dk1"/>
                </a:solidFill>
                <a:latin typeface="Century Gothic"/>
                <a:ea typeface="Century Gothic"/>
                <a:cs typeface="Century Gothic"/>
                <a:sym typeface="Century Gothic"/>
              </a:rPr>
              <a:t>climate resilience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entury Gothic"/>
                <a:ea typeface="Century Gothic"/>
                <a:cs typeface="Century Gothic"/>
                <a:sym typeface="Century Gothic"/>
              </a:rPr>
              <a:t>Water quality</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entury Gothic"/>
                <a:ea typeface="Century Gothic"/>
                <a:cs typeface="Century Gothic"/>
                <a:sym typeface="Century Gothic"/>
              </a:rPr>
              <a:t>Habitat connectivity</a:t>
            </a:r>
            <a:endParaRPr sz="1400" b="0" i="0" u="none" strike="noStrike" cap="none">
              <a:solidFill>
                <a:srgbClr val="000000"/>
              </a:solidFill>
              <a:latin typeface="Arial"/>
              <a:ea typeface="Arial"/>
              <a:cs typeface="Arial"/>
              <a:sym typeface="Arial"/>
            </a:endParaRPr>
          </a:p>
        </p:txBody>
      </p:sp>
      <p:grpSp>
        <p:nvGrpSpPr>
          <p:cNvPr id="274" name="Google Shape;274;p11"/>
          <p:cNvGrpSpPr/>
          <p:nvPr/>
        </p:nvGrpSpPr>
        <p:grpSpPr>
          <a:xfrm>
            <a:off x="0" y="6258465"/>
            <a:ext cx="8095785" cy="369332"/>
            <a:chOff x="0" y="6258465"/>
            <a:chExt cx="9453372" cy="369332"/>
          </a:xfrm>
        </p:grpSpPr>
        <p:sp>
          <p:nvSpPr>
            <p:cNvPr id="275" name="Google Shape;275;p11"/>
            <p:cNvSpPr/>
            <p:nvPr/>
          </p:nvSpPr>
          <p:spPr>
            <a:xfrm>
              <a:off x="6153023" y="6269566"/>
              <a:ext cx="330034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Collective Impacts</a:t>
              </a:r>
              <a:endParaRPr sz="1400" b="0" i="0" u="none" strike="noStrike" cap="none">
                <a:solidFill>
                  <a:srgbClr val="000000"/>
                </a:solidFill>
                <a:latin typeface="Arial"/>
                <a:ea typeface="Arial"/>
                <a:cs typeface="Arial"/>
                <a:sym typeface="Arial"/>
              </a:endParaRPr>
            </a:p>
          </p:txBody>
        </p:sp>
        <p:sp>
          <p:nvSpPr>
            <p:cNvPr id="276" name="Google Shape;276;p11"/>
            <p:cNvSpPr/>
            <p:nvPr/>
          </p:nvSpPr>
          <p:spPr>
            <a:xfrm>
              <a:off x="0" y="6269566"/>
              <a:ext cx="6393399"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7" name="Google Shape;277;p11"/>
            <p:cNvSpPr txBox="1"/>
            <p:nvPr/>
          </p:nvSpPr>
          <p:spPr>
            <a:xfrm>
              <a:off x="163289" y="6258465"/>
              <a:ext cx="59857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Preserving Local Character and Landscapes</a:t>
              </a:r>
              <a:endParaRPr sz="1400" b="0" i="0" u="none" strike="noStrike" cap="none">
                <a:solidFill>
                  <a:srgbClr val="000000"/>
                </a:solidFill>
                <a:latin typeface="Arial"/>
                <a:ea typeface="Arial"/>
                <a:cs typeface="Arial"/>
                <a:sym typeface="Arial"/>
              </a:endParaRPr>
            </a:p>
          </p:txBody>
        </p:sp>
      </p:grpSp>
      <p:sp>
        <p:nvSpPr>
          <p:cNvPr id="278" name="Google Shape;278;p11"/>
          <p:cNvSpPr txBox="1"/>
          <p:nvPr/>
        </p:nvSpPr>
        <p:spPr>
          <a:xfrm>
            <a:off x="8150259" y="3816021"/>
            <a:ext cx="3800354" cy="193899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entury Gothic"/>
                <a:ea typeface="Century Gothic"/>
                <a:cs typeface="Century Gothic"/>
                <a:sym typeface="Century Gothic"/>
              </a:rPr>
              <a:t>Farmland and </a:t>
            </a:r>
            <a:br>
              <a:rPr lang="en-US" sz="2000" b="0" i="0" u="none" strike="noStrike" cap="none">
                <a:solidFill>
                  <a:schemeClr val="dk1"/>
                </a:solidFill>
                <a:latin typeface="Century Gothic"/>
                <a:ea typeface="Century Gothic"/>
                <a:cs typeface="Century Gothic"/>
                <a:sym typeface="Century Gothic"/>
              </a:rPr>
            </a:br>
            <a:r>
              <a:rPr lang="en-US" sz="2000" b="0" i="0" u="none" strike="noStrike" cap="none">
                <a:solidFill>
                  <a:schemeClr val="dk1"/>
                </a:solidFill>
                <a:latin typeface="Century Gothic"/>
                <a:ea typeface="Century Gothic"/>
                <a:cs typeface="Century Gothic"/>
                <a:sym typeface="Century Gothic"/>
              </a:rPr>
              <a:t>forest productivity</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entury Gothic"/>
                <a:ea typeface="Century Gothic"/>
                <a:cs typeface="Century Gothic"/>
                <a:sym typeface="Century Gothic"/>
              </a:rPr>
              <a:t>Safeguarding biodiversity</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entury Gothic"/>
                <a:ea typeface="Century Gothic"/>
                <a:cs typeface="Century Gothic"/>
                <a:sym typeface="Century Gothic"/>
              </a:rPr>
              <a:t>The needs of underrepresented and underserved communities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12" descr="Map&#10;&#10;Description automatically generated"/>
          <p:cNvPicPr preferRelativeResize="0">
            <a:picLocks noGrp="1"/>
          </p:cNvPicPr>
          <p:nvPr>
            <p:ph type="body" idx="1"/>
          </p:nvPr>
        </p:nvPicPr>
        <p:blipFill rotWithShape="1">
          <a:blip r:embed="rId3">
            <a:alphaModFix/>
          </a:blip>
          <a:srcRect/>
          <a:stretch/>
        </p:blipFill>
        <p:spPr>
          <a:xfrm>
            <a:off x="6791092" y="2344481"/>
            <a:ext cx="5400907" cy="4513519"/>
          </a:xfrm>
          <a:prstGeom prst="rect">
            <a:avLst/>
          </a:prstGeom>
          <a:noFill/>
          <a:ln>
            <a:noFill/>
          </a:ln>
        </p:spPr>
      </p:pic>
      <p:sp>
        <p:nvSpPr>
          <p:cNvPr id="285" name="Google Shape;285;p12"/>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6" name="Google Shape;286;p12"/>
          <p:cNvSpPr txBox="1">
            <a:spLocks noGrp="1"/>
          </p:cNvSpPr>
          <p:nvPr>
            <p:ph type="title"/>
          </p:nvPr>
        </p:nvSpPr>
        <p:spPr>
          <a:xfrm>
            <a:off x="139838" y="0"/>
            <a:ext cx="4639551"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EPA’s EJSCREEN</a:t>
            </a:r>
            <a:endParaRPr/>
          </a:p>
        </p:txBody>
      </p:sp>
      <p:sp>
        <p:nvSpPr>
          <p:cNvPr id="287" name="Google Shape;287;p12"/>
          <p:cNvSpPr txBox="1"/>
          <p:nvPr/>
        </p:nvSpPr>
        <p:spPr>
          <a:xfrm>
            <a:off x="139839" y="884936"/>
            <a:ext cx="12052162" cy="1612937"/>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rgbClr val="458A50"/>
              </a:buClr>
              <a:buSzPts val="2000"/>
              <a:buFont typeface="Arial"/>
              <a:buNone/>
            </a:pPr>
            <a:r>
              <a:rPr lang="en-US" sz="2000" b="0" i="0" u="sng" strike="noStrike" cap="none">
                <a:solidFill>
                  <a:srgbClr val="458A50"/>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EJSCREEN</a:t>
            </a:r>
            <a:r>
              <a:rPr lang="en-US" sz="2000" b="0" i="0" u="none" strike="noStrike" cap="none">
                <a:solidFill>
                  <a:srgbClr val="458A50"/>
                </a:solidFill>
                <a:latin typeface="Century Gothic"/>
                <a:ea typeface="Century Gothic"/>
                <a:cs typeface="Century Gothic"/>
                <a:sym typeface="Century Gothic"/>
              </a:rPr>
              <a:t> is an </a:t>
            </a:r>
            <a:r>
              <a:rPr lang="en-US" sz="2000" b="0" i="0" u="none" strike="noStrike" cap="none">
                <a:solidFill>
                  <a:schemeClr val="accent1"/>
                </a:solidFill>
                <a:latin typeface="Century Gothic"/>
                <a:ea typeface="Century Gothic"/>
                <a:cs typeface="Century Gothic"/>
                <a:sym typeface="Century Gothic"/>
              </a:rPr>
              <a:t>environmental justice </a:t>
            </a:r>
            <a:r>
              <a:rPr lang="en-US" sz="2000" b="0" i="0" u="none" strike="noStrike" cap="none">
                <a:solidFill>
                  <a:srgbClr val="458A50"/>
                </a:solidFill>
                <a:latin typeface="Century Gothic"/>
                <a:ea typeface="Century Gothic"/>
                <a:cs typeface="Century Gothic"/>
                <a:sym typeface="Century Gothic"/>
              </a:rPr>
              <a:t>mapping and screening tool that combines environmental and demographic indicators. </a:t>
            </a:r>
            <a:r>
              <a:rPr lang="en-US" sz="2000" b="0" i="0" u="none" strike="noStrike" cap="none">
                <a:solidFill>
                  <a:schemeClr val="dk1"/>
                </a:solidFill>
                <a:latin typeface="Century Gothic"/>
                <a:ea typeface="Century Gothic"/>
                <a:cs typeface="Century Gothic"/>
                <a:sym typeface="Century Gothic"/>
              </a:rPr>
              <a:t>The tool allows you to view a map of your jurisdiction and see what areas might be vulnerable, including communities of color, low-income populations, and places with potential environmental quality issues.</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1000"/>
              </a:spcBef>
              <a:spcAft>
                <a:spcPts val="0"/>
              </a:spcAft>
              <a:buClr>
                <a:schemeClr val="dk1"/>
              </a:buClr>
              <a:buSzPts val="2000"/>
              <a:buFont typeface="Arial"/>
              <a:buNone/>
            </a:pPr>
            <a:endParaRPr sz="2000" b="0" i="0" u="none" strike="noStrike" cap="none">
              <a:solidFill>
                <a:schemeClr val="dk1"/>
              </a:solidFill>
              <a:latin typeface="Century Gothic"/>
              <a:ea typeface="Century Gothic"/>
              <a:cs typeface="Century Gothic"/>
              <a:sym typeface="Century Gothic"/>
            </a:endParaRPr>
          </a:p>
        </p:txBody>
      </p:sp>
      <p:sp>
        <p:nvSpPr>
          <p:cNvPr id="288" name="Google Shape;288;p12"/>
          <p:cNvSpPr txBox="1"/>
          <p:nvPr/>
        </p:nvSpPr>
        <p:spPr>
          <a:xfrm>
            <a:off x="142400" y="2569005"/>
            <a:ext cx="65112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Using EJSCREEN could help you understand and highlight locations that may be candidates for further review when making land use decisions in your community. A </a:t>
            </a:r>
            <a:r>
              <a:rPr lang="en-US" sz="1800" b="0" i="0" u="sng" strike="noStrike" cap="none">
                <a:solidFill>
                  <a:schemeClr val="dk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customized tool for the Chesapeake region</a:t>
            </a:r>
            <a:r>
              <a:rPr lang="en-US" sz="1800" b="0" i="0" u="none" strike="noStrike" cap="none">
                <a:solidFill>
                  <a:schemeClr val="dk1"/>
                </a:solidFill>
                <a:latin typeface="Century Gothic"/>
                <a:ea typeface="Century Gothic"/>
                <a:cs typeface="Century Gothic"/>
                <a:sym typeface="Century Gothic"/>
              </a:rPr>
              <a:t> is in development by the Chesapeake Bay Program.</a:t>
            </a:r>
            <a:endParaRPr sz="1400" b="0" i="0" u="none" strike="noStrike" cap="none">
              <a:solidFill>
                <a:srgbClr val="000000"/>
              </a:solidFill>
              <a:latin typeface="Arial"/>
              <a:ea typeface="Arial"/>
              <a:cs typeface="Arial"/>
              <a:sym typeface="Arial"/>
            </a:endParaRPr>
          </a:p>
        </p:txBody>
      </p:sp>
      <p:pic>
        <p:nvPicPr>
          <p:cNvPr id="289" name="Google Shape;289;p12" descr="A person standing in front of a group of people sitting at tables&#10;&#10;Description automatically generated with low confidence"/>
          <p:cNvPicPr preferRelativeResize="0"/>
          <p:nvPr/>
        </p:nvPicPr>
        <p:blipFill rotWithShape="1">
          <a:blip r:embed="rId6">
            <a:alphaModFix/>
          </a:blip>
          <a:srcRect l="-126" t="8462" r="126" b="30454"/>
          <a:stretch/>
        </p:blipFill>
        <p:spPr>
          <a:xfrm>
            <a:off x="0" y="4092499"/>
            <a:ext cx="6791090" cy="2765501"/>
          </a:xfrm>
          <a:prstGeom prst="rect">
            <a:avLst/>
          </a:prstGeom>
          <a:noFill/>
          <a:ln>
            <a:noFill/>
          </a:ln>
        </p:spPr>
      </p:pic>
      <p:grpSp>
        <p:nvGrpSpPr>
          <p:cNvPr id="290" name="Google Shape;290;p12"/>
          <p:cNvGrpSpPr/>
          <p:nvPr/>
        </p:nvGrpSpPr>
        <p:grpSpPr>
          <a:xfrm>
            <a:off x="0" y="6258465"/>
            <a:ext cx="8095785" cy="369332"/>
            <a:chOff x="0" y="6258465"/>
            <a:chExt cx="9453372" cy="369332"/>
          </a:xfrm>
        </p:grpSpPr>
        <p:sp>
          <p:nvSpPr>
            <p:cNvPr id="291" name="Google Shape;291;p12"/>
            <p:cNvSpPr/>
            <p:nvPr/>
          </p:nvSpPr>
          <p:spPr>
            <a:xfrm>
              <a:off x="6153023" y="6269566"/>
              <a:ext cx="330034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Collective Impacts</a:t>
              </a:r>
              <a:endParaRPr sz="1400" b="0" i="0" u="none" strike="noStrike" cap="none">
                <a:solidFill>
                  <a:srgbClr val="000000"/>
                </a:solidFill>
                <a:latin typeface="Arial"/>
                <a:ea typeface="Arial"/>
                <a:cs typeface="Arial"/>
                <a:sym typeface="Arial"/>
              </a:endParaRPr>
            </a:p>
          </p:txBody>
        </p:sp>
        <p:sp>
          <p:nvSpPr>
            <p:cNvPr id="292" name="Google Shape;292;p12"/>
            <p:cNvSpPr/>
            <p:nvPr/>
          </p:nvSpPr>
          <p:spPr>
            <a:xfrm>
              <a:off x="0" y="6269566"/>
              <a:ext cx="6393399"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3" name="Google Shape;293;p12"/>
            <p:cNvSpPr txBox="1"/>
            <p:nvPr/>
          </p:nvSpPr>
          <p:spPr>
            <a:xfrm>
              <a:off x="163289" y="6258465"/>
              <a:ext cx="59857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Preserving Local Character and Landscapes</a:t>
              </a:r>
              <a:endParaRPr sz="1400" b="0" i="0" u="none" strike="noStrike" cap="none">
                <a:solidFill>
                  <a:srgbClr val="000000"/>
                </a:solidFill>
                <a:latin typeface="Arial"/>
                <a:ea typeface="Arial"/>
                <a:cs typeface="Arial"/>
                <a:sym typeface="Arial"/>
              </a:endParaRPr>
            </a:p>
          </p:txBody>
        </p:sp>
      </p:grpSp>
      <p:pic>
        <p:nvPicPr>
          <p:cNvPr id="294" name="Google Shape;294;p12"/>
          <p:cNvPicPr preferRelativeResize="0"/>
          <p:nvPr/>
        </p:nvPicPr>
        <p:blipFill rotWithShape="1">
          <a:blip r:embed="rId7">
            <a:alphaModFix/>
          </a:blip>
          <a:srcRect/>
          <a:stretch/>
        </p:blipFill>
        <p:spPr>
          <a:xfrm>
            <a:off x="11277599" y="0"/>
            <a:ext cx="914400" cy="914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13" descr="A picture containing tree, outdoor, nature, river&#10;&#10;Description automatically generated"/>
          <p:cNvPicPr preferRelativeResize="0"/>
          <p:nvPr/>
        </p:nvPicPr>
        <p:blipFill rotWithShape="1">
          <a:blip r:embed="rId3">
            <a:alphaModFix/>
          </a:blip>
          <a:srcRect l="20374" r="20374"/>
          <a:stretch/>
        </p:blipFill>
        <p:spPr>
          <a:xfrm>
            <a:off x="6090687" y="0"/>
            <a:ext cx="6101313" cy="6858000"/>
          </a:xfrm>
          <a:prstGeom prst="rect">
            <a:avLst/>
          </a:prstGeom>
          <a:noFill/>
          <a:ln>
            <a:noFill/>
          </a:ln>
        </p:spPr>
      </p:pic>
      <p:sp>
        <p:nvSpPr>
          <p:cNvPr id="301" name="Google Shape;301;p13"/>
          <p:cNvSpPr txBox="1"/>
          <p:nvPr/>
        </p:nvSpPr>
        <p:spPr>
          <a:xfrm>
            <a:off x="440982" y="1813173"/>
            <a:ext cx="5554978" cy="23698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Arial"/>
                <a:ea typeface="Arial"/>
                <a:cs typeface="Arial"/>
                <a:sym typeface="Arial"/>
              </a:rPr>
              <a:t>Natural Resilience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2"/>
                </a:solidFill>
                <a:latin typeface="Century Gothic"/>
                <a:ea typeface="Century Gothic"/>
                <a:cs typeface="Century Gothic"/>
                <a:sym typeface="Century Gothic"/>
              </a:rPr>
              <a:t>Wetlands, forests, and other natural landscapes provide cost-effective flood protection for your community.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4"/>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8" name="Google Shape;308;p14"/>
          <p:cNvSpPr txBox="1">
            <a:spLocks noGrp="1"/>
          </p:cNvSpPr>
          <p:nvPr>
            <p:ph type="title"/>
          </p:nvPr>
        </p:nvSpPr>
        <p:spPr>
          <a:xfrm>
            <a:off x="139838" y="0"/>
            <a:ext cx="4639551"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Land Use and Stormwater</a:t>
            </a:r>
            <a:endParaRPr/>
          </a:p>
        </p:txBody>
      </p:sp>
      <p:sp>
        <p:nvSpPr>
          <p:cNvPr id="309" name="Google Shape;309;p14"/>
          <p:cNvSpPr/>
          <p:nvPr/>
        </p:nvSpPr>
        <p:spPr>
          <a:xfrm>
            <a:off x="139838" y="864704"/>
            <a:ext cx="1205216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58A50"/>
                </a:solidFill>
                <a:latin typeface="Century Gothic"/>
                <a:ea typeface="Century Gothic"/>
                <a:cs typeface="Century Gothic"/>
                <a:sym typeface="Century Gothic"/>
              </a:rPr>
              <a:t>Forests, wetlands, and other natural landscapes are very good at soaking up rain. However, </a:t>
            </a:r>
            <a:r>
              <a:rPr lang="en-US" sz="1800" b="0" i="0" u="none" strike="noStrike" cap="none">
                <a:solidFill>
                  <a:schemeClr val="accent1"/>
                </a:solidFill>
                <a:latin typeface="Century Gothic"/>
                <a:ea typeface="Century Gothic"/>
                <a:cs typeface="Century Gothic"/>
                <a:sym typeface="Century Gothic"/>
              </a:rPr>
              <a:t>impervious surfaces</a:t>
            </a:r>
            <a:r>
              <a:rPr lang="en-US" sz="1800" b="0" i="0" u="none" strike="noStrike" cap="none">
                <a:solidFill>
                  <a:srgbClr val="458A50"/>
                </a:solidFill>
                <a:latin typeface="Century Gothic"/>
                <a:ea typeface="Century Gothic"/>
                <a:cs typeface="Century Gothic"/>
                <a:sym typeface="Century Gothic"/>
              </a:rPr>
              <a:t> (like roads, roofs, and parking lots) prevent water from soaking in. </a:t>
            </a:r>
            <a:r>
              <a:rPr lang="en-US" sz="1800" b="0" i="0" u="none" strike="noStrike" cap="none">
                <a:solidFill>
                  <a:schemeClr val="dk1"/>
                </a:solidFill>
                <a:latin typeface="Century Gothic"/>
                <a:ea typeface="Century Gothic"/>
                <a:cs typeface="Century Gothic"/>
                <a:sym typeface="Century Gothic"/>
              </a:rPr>
              <a:t>This water can carry pollutants into local waterways and flood your community, negatively impacting infrastructure (like roads), your community’s health, the local economy, and schools. Learn more about stormwater in Module 6.</a:t>
            </a:r>
            <a:endParaRPr sz="1400" b="0" i="0" u="none" strike="noStrike" cap="none">
              <a:solidFill>
                <a:srgbClr val="000000"/>
              </a:solidFill>
              <a:latin typeface="Arial"/>
              <a:ea typeface="Arial"/>
              <a:cs typeface="Arial"/>
              <a:sym typeface="Arial"/>
            </a:endParaRPr>
          </a:p>
        </p:txBody>
      </p:sp>
      <p:pic>
        <p:nvPicPr>
          <p:cNvPr id="310" name="Google Shape;310;p14"/>
          <p:cNvPicPr preferRelativeResize="0"/>
          <p:nvPr/>
        </p:nvPicPr>
        <p:blipFill rotWithShape="1">
          <a:blip r:embed="rId3">
            <a:alphaModFix/>
          </a:blip>
          <a:srcRect/>
          <a:stretch/>
        </p:blipFill>
        <p:spPr>
          <a:xfrm>
            <a:off x="342015" y="2530979"/>
            <a:ext cx="8294508" cy="3462317"/>
          </a:xfrm>
          <a:prstGeom prst="rect">
            <a:avLst/>
          </a:prstGeom>
          <a:noFill/>
          <a:ln>
            <a:noFill/>
          </a:ln>
        </p:spPr>
      </p:pic>
      <p:sp>
        <p:nvSpPr>
          <p:cNvPr id="311" name="Google Shape;311;p14"/>
          <p:cNvSpPr txBox="1"/>
          <p:nvPr/>
        </p:nvSpPr>
        <p:spPr>
          <a:xfrm>
            <a:off x="5348868" y="5533763"/>
            <a:ext cx="747132"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entury Gothic"/>
                <a:ea typeface="Century Gothic"/>
                <a:cs typeface="Century Gothic"/>
                <a:sym typeface="Century Gothic"/>
              </a:rPr>
              <a:t>RUNOFF</a:t>
            </a:r>
            <a:endParaRPr sz="1400" b="0" i="0" u="none" strike="noStrike" cap="none">
              <a:solidFill>
                <a:srgbClr val="000000"/>
              </a:solidFill>
              <a:latin typeface="Arial"/>
              <a:ea typeface="Arial"/>
              <a:cs typeface="Arial"/>
              <a:sym typeface="Arial"/>
            </a:endParaRPr>
          </a:p>
        </p:txBody>
      </p:sp>
      <p:sp>
        <p:nvSpPr>
          <p:cNvPr id="312" name="Google Shape;312;p14"/>
          <p:cNvSpPr txBox="1"/>
          <p:nvPr/>
        </p:nvSpPr>
        <p:spPr>
          <a:xfrm>
            <a:off x="127312" y="5875624"/>
            <a:ext cx="4519844" cy="2539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entury Gothic"/>
                <a:ea typeface="Century Gothic"/>
                <a:cs typeface="Century Gothic"/>
                <a:sym typeface="Century Gothic"/>
              </a:rPr>
              <a:t>More rain is absorbed by trees, wetlands, and natural landscapes</a:t>
            </a:r>
            <a:endParaRPr sz="1400" b="0" i="0" u="none" strike="noStrike" cap="none">
              <a:solidFill>
                <a:srgbClr val="000000"/>
              </a:solidFill>
              <a:latin typeface="Arial"/>
              <a:ea typeface="Arial"/>
              <a:cs typeface="Arial"/>
              <a:sym typeface="Arial"/>
            </a:endParaRPr>
          </a:p>
        </p:txBody>
      </p:sp>
      <p:sp>
        <p:nvSpPr>
          <p:cNvPr id="313" name="Google Shape;313;p14"/>
          <p:cNvSpPr/>
          <p:nvPr/>
        </p:nvSpPr>
        <p:spPr>
          <a:xfrm>
            <a:off x="9043792" y="2639028"/>
            <a:ext cx="3148208" cy="347344"/>
          </a:xfrm>
          <a:prstGeom prst="rect">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Climate Connection</a:t>
            </a:r>
            <a:endParaRPr sz="1400" b="0" i="0" u="none" strike="noStrike" cap="none">
              <a:solidFill>
                <a:srgbClr val="000000"/>
              </a:solidFill>
              <a:latin typeface="Arial"/>
              <a:ea typeface="Arial"/>
              <a:cs typeface="Arial"/>
              <a:sym typeface="Arial"/>
            </a:endParaRPr>
          </a:p>
        </p:txBody>
      </p:sp>
      <p:sp>
        <p:nvSpPr>
          <p:cNvPr id="314" name="Google Shape;314;p14"/>
          <p:cNvSpPr txBox="1"/>
          <p:nvPr/>
        </p:nvSpPr>
        <p:spPr>
          <a:xfrm>
            <a:off x="9043792" y="2999701"/>
            <a:ext cx="3148208" cy="32932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entury Gothic"/>
                <a:ea typeface="Century Gothic"/>
                <a:cs typeface="Century Gothic"/>
                <a:sym typeface="Century Gothic"/>
              </a:rPr>
              <a:t>Warmer air holds more moisture which means more intense and frequent precipitation events as the climate warms. </a:t>
            </a:r>
            <a:r>
              <a:rPr lang="en-US" sz="1600" b="0" i="0" u="none" strike="noStrike" cap="none">
                <a:solidFill>
                  <a:srgbClr val="458A50"/>
                </a:solidFill>
                <a:latin typeface="Century Gothic"/>
                <a:ea typeface="Century Gothic"/>
                <a:cs typeface="Century Gothic"/>
                <a:sym typeface="Century Gothic"/>
              </a:rPr>
              <a:t>Increased rainfall has the potential to overwhelm waterways and stormwater systems, increasing flood and erosion risks across towns and cities. </a:t>
            </a:r>
            <a:r>
              <a:rPr lang="en-US" sz="1600" b="0" i="0" u="none" strike="noStrike" cap="none">
                <a:solidFill>
                  <a:schemeClr val="dk1"/>
                </a:solidFill>
                <a:latin typeface="Century Gothic"/>
                <a:ea typeface="Century Gothic"/>
                <a:cs typeface="Century Gothic"/>
                <a:sym typeface="Century Gothic"/>
              </a:rPr>
              <a:t>Rising sea levels and storm surge also increase flood and erosion risks. </a:t>
            </a:r>
            <a:endParaRPr sz="1400" b="0" i="0" u="none" strike="noStrike" cap="none">
              <a:solidFill>
                <a:srgbClr val="000000"/>
              </a:solidFill>
              <a:latin typeface="Arial"/>
              <a:ea typeface="Arial"/>
              <a:cs typeface="Arial"/>
              <a:sym typeface="Arial"/>
            </a:endParaRPr>
          </a:p>
        </p:txBody>
      </p:sp>
      <p:grpSp>
        <p:nvGrpSpPr>
          <p:cNvPr id="315" name="Google Shape;315;p14"/>
          <p:cNvGrpSpPr/>
          <p:nvPr/>
        </p:nvGrpSpPr>
        <p:grpSpPr>
          <a:xfrm>
            <a:off x="0" y="6258465"/>
            <a:ext cx="8095785" cy="369332"/>
            <a:chOff x="0" y="6258465"/>
            <a:chExt cx="9453372" cy="369332"/>
          </a:xfrm>
        </p:grpSpPr>
        <p:sp>
          <p:nvSpPr>
            <p:cNvPr id="316" name="Google Shape;316;p14"/>
            <p:cNvSpPr/>
            <p:nvPr/>
          </p:nvSpPr>
          <p:spPr>
            <a:xfrm>
              <a:off x="6153023" y="6269566"/>
              <a:ext cx="330034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Natural Resilience</a:t>
              </a:r>
              <a:endParaRPr sz="1400" b="0" i="0" u="none" strike="noStrike" cap="none">
                <a:solidFill>
                  <a:srgbClr val="000000"/>
                </a:solidFill>
                <a:latin typeface="Arial"/>
                <a:ea typeface="Arial"/>
                <a:cs typeface="Arial"/>
                <a:sym typeface="Arial"/>
              </a:endParaRPr>
            </a:p>
          </p:txBody>
        </p:sp>
        <p:sp>
          <p:nvSpPr>
            <p:cNvPr id="317" name="Google Shape;317;p14"/>
            <p:cNvSpPr/>
            <p:nvPr/>
          </p:nvSpPr>
          <p:spPr>
            <a:xfrm>
              <a:off x="0" y="6269566"/>
              <a:ext cx="6393399"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8" name="Google Shape;318;p14"/>
            <p:cNvSpPr txBox="1"/>
            <p:nvPr/>
          </p:nvSpPr>
          <p:spPr>
            <a:xfrm>
              <a:off x="163289" y="6258465"/>
              <a:ext cx="59857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Preserving Local Character and Landscapes</a:t>
              </a:r>
              <a:endParaRPr sz="1400" b="0" i="0" u="none" strike="noStrike" cap="none">
                <a:solidFill>
                  <a:srgbClr val="000000"/>
                </a:solidFill>
                <a:latin typeface="Arial"/>
                <a:ea typeface="Arial"/>
                <a:cs typeface="Arial"/>
                <a:sym typeface="Arial"/>
              </a:endParaRPr>
            </a:p>
          </p:txBody>
        </p:sp>
      </p:grpSp>
      <p:pic>
        <p:nvPicPr>
          <p:cNvPr id="319" name="Google Shape;319;p14"/>
          <p:cNvPicPr preferRelativeResize="0"/>
          <p:nvPr/>
        </p:nvPicPr>
        <p:blipFill rotWithShape="1">
          <a:blip r:embed="rId4">
            <a:alphaModFix/>
          </a:blip>
          <a:srcRect/>
          <a:stretch/>
        </p:blipFill>
        <p:spPr>
          <a:xfrm>
            <a:off x="11277600" y="0"/>
            <a:ext cx="914400" cy="914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5"/>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6" name="Google Shape;326;p15"/>
          <p:cNvSpPr txBox="1">
            <a:spLocks noGrp="1"/>
          </p:cNvSpPr>
          <p:nvPr>
            <p:ph type="title"/>
          </p:nvPr>
        </p:nvSpPr>
        <p:spPr>
          <a:xfrm>
            <a:off x="139838" y="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Wetlands</a:t>
            </a:r>
            <a:endParaRPr/>
          </a:p>
        </p:txBody>
      </p:sp>
      <p:sp>
        <p:nvSpPr>
          <p:cNvPr id="327" name="Google Shape;327;p15"/>
          <p:cNvSpPr txBox="1">
            <a:spLocks noGrp="1"/>
          </p:cNvSpPr>
          <p:nvPr>
            <p:ph type="body" idx="1"/>
          </p:nvPr>
        </p:nvSpPr>
        <p:spPr>
          <a:xfrm>
            <a:off x="112643" y="1062788"/>
            <a:ext cx="5407211" cy="2308324"/>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20000"/>
              </a:lnSpc>
              <a:spcBef>
                <a:spcPts val="0"/>
              </a:spcBef>
              <a:spcAft>
                <a:spcPts val="0"/>
              </a:spcAft>
              <a:buClr>
                <a:srgbClr val="458A50"/>
              </a:buClr>
              <a:buSzPct val="100000"/>
              <a:buNone/>
            </a:pPr>
            <a:r>
              <a:rPr lang="en-US" sz="2000">
                <a:solidFill>
                  <a:srgbClr val="458A50"/>
                </a:solidFill>
              </a:rPr>
              <a:t>Wetlands are nature’s flood insurance. </a:t>
            </a:r>
            <a:r>
              <a:rPr lang="en-US" sz="2000"/>
              <a:t>Wetlands capture, hold and slowly release runoff, creating buffer zones that could prevent damage to the surrounding infrastructure. Wetlands do all of this while also supporting diverse wildlife and providing many other ecosystem services.</a:t>
            </a:r>
            <a:endParaRPr/>
          </a:p>
        </p:txBody>
      </p:sp>
      <p:pic>
        <p:nvPicPr>
          <p:cNvPr id="328" name="Google Shape;328;p15" descr="A wall with a painting on it&#10;&#10;Description automatically generated with low confidence"/>
          <p:cNvPicPr preferRelativeResize="0"/>
          <p:nvPr/>
        </p:nvPicPr>
        <p:blipFill rotWithShape="1">
          <a:blip r:embed="rId3">
            <a:alphaModFix/>
          </a:blip>
          <a:srcRect b="24435"/>
          <a:stretch/>
        </p:blipFill>
        <p:spPr>
          <a:xfrm>
            <a:off x="0" y="4053566"/>
            <a:ext cx="4432300" cy="2232839"/>
          </a:xfrm>
          <a:prstGeom prst="rect">
            <a:avLst/>
          </a:prstGeom>
          <a:noFill/>
          <a:ln>
            <a:noFill/>
          </a:ln>
        </p:spPr>
      </p:pic>
      <p:sp>
        <p:nvSpPr>
          <p:cNvPr id="329" name="Google Shape;329;p15"/>
          <p:cNvSpPr/>
          <p:nvPr/>
        </p:nvSpPr>
        <p:spPr>
          <a:xfrm>
            <a:off x="-6278" y="3943518"/>
            <a:ext cx="4432300" cy="3932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Binghamton, NY</a:t>
            </a:r>
            <a:endParaRPr sz="1400" b="0" i="0" u="none" strike="noStrike" cap="none">
              <a:solidFill>
                <a:srgbClr val="000000"/>
              </a:solidFill>
              <a:latin typeface="Arial"/>
              <a:ea typeface="Arial"/>
              <a:cs typeface="Arial"/>
              <a:sym typeface="Arial"/>
            </a:endParaRPr>
          </a:p>
        </p:txBody>
      </p:sp>
      <p:sp>
        <p:nvSpPr>
          <p:cNvPr id="330" name="Google Shape;330;p15"/>
          <p:cNvSpPr txBox="1"/>
          <p:nvPr/>
        </p:nvSpPr>
        <p:spPr>
          <a:xfrm>
            <a:off x="4572139" y="3924026"/>
            <a:ext cx="7626600" cy="230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After record-breaking floods in 2005 and 2011 that caused </a:t>
            </a:r>
            <a:r>
              <a:rPr lang="en-US" sz="1800" b="1" i="0" u="none" strike="noStrike" cap="none">
                <a:solidFill>
                  <a:schemeClr val="dk1"/>
                </a:solidFill>
                <a:latin typeface="Century Gothic"/>
                <a:ea typeface="Century Gothic"/>
                <a:cs typeface="Century Gothic"/>
                <a:sym typeface="Century Gothic"/>
              </a:rPr>
              <a:t>$675 million</a:t>
            </a:r>
            <a:r>
              <a:rPr lang="en-US" sz="1800" b="0" i="0" u="none" strike="noStrike" cap="none">
                <a:solidFill>
                  <a:schemeClr val="dk1"/>
                </a:solidFill>
                <a:latin typeface="Century Gothic"/>
                <a:ea typeface="Century Gothic"/>
                <a:cs typeface="Century Gothic"/>
                <a:sym typeface="Century Gothic"/>
              </a:rPr>
              <a:t> in property damages, Binghamton set its sights on building back stronger and more resilient.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One of over 170 flood-mitigation projects (funded from federal agencies like FEMA, community development block grants, municipalities, and school districts) was creating a wetland at a highway interchange to catch and absorb floodwater.</a:t>
            </a:r>
            <a:endParaRPr sz="1400" b="0" i="0" u="none" strike="noStrike" cap="none">
              <a:solidFill>
                <a:srgbClr val="000000"/>
              </a:solidFill>
              <a:latin typeface="Arial"/>
              <a:ea typeface="Arial"/>
              <a:cs typeface="Arial"/>
              <a:sym typeface="Arial"/>
            </a:endParaRPr>
          </a:p>
        </p:txBody>
      </p:sp>
      <p:sp>
        <p:nvSpPr>
          <p:cNvPr id="331" name="Google Shape;331;p15"/>
          <p:cNvSpPr/>
          <p:nvPr/>
        </p:nvSpPr>
        <p:spPr>
          <a:xfrm>
            <a:off x="8819848" y="1250786"/>
            <a:ext cx="3378795"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When one inch of rain falls, a wetland only releases 750 gallons of runoff.</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A parking lot of the same size releases </a:t>
            </a:r>
            <a:r>
              <a:rPr lang="en-US" sz="1800" b="1" i="0" u="none" strike="noStrike" cap="none">
                <a:solidFill>
                  <a:schemeClr val="dk1"/>
                </a:solidFill>
                <a:latin typeface="Century Gothic"/>
                <a:ea typeface="Century Gothic"/>
                <a:cs typeface="Century Gothic"/>
                <a:sym typeface="Century Gothic"/>
              </a:rPr>
              <a:t>36x</a:t>
            </a:r>
            <a:r>
              <a:rPr lang="en-US" sz="1800" b="0" i="0" u="none" strike="noStrike" cap="none">
                <a:solidFill>
                  <a:schemeClr val="dk1"/>
                </a:solidFill>
                <a:latin typeface="Century Gothic"/>
                <a:ea typeface="Century Gothic"/>
                <a:cs typeface="Century Gothic"/>
                <a:sym typeface="Century Gothic"/>
              </a:rPr>
              <a:t> as much, over 27,000 gallons!</a:t>
            </a:r>
            <a:endParaRPr sz="1400" b="0" i="0" u="none" strike="noStrike" cap="none">
              <a:solidFill>
                <a:srgbClr val="000000"/>
              </a:solidFill>
              <a:latin typeface="Arial"/>
              <a:ea typeface="Arial"/>
              <a:cs typeface="Arial"/>
              <a:sym typeface="Arial"/>
            </a:endParaRPr>
          </a:p>
        </p:txBody>
      </p:sp>
      <p:sp>
        <p:nvSpPr>
          <p:cNvPr id="332" name="Google Shape;332;p15"/>
          <p:cNvSpPr txBox="1"/>
          <p:nvPr/>
        </p:nvSpPr>
        <p:spPr>
          <a:xfrm>
            <a:off x="6685024" y="3173857"/>
            <a:ext cx="86359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27,000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gallons</a:t>
            </a:r>
            <a:endParaRPr sz="1400" b="0" i="0" u="none" strike="noStrike" cap="none">
              <a:solidFill>
                <a:srgbClr val="000000"/>
              </a:solidFill>
              <a:latin typeface="Arial"/>
              <a:ea typeface="Arial"/>
              <a:cs typeface="Arial"/>
              <a:sym typeface="Arial"/>
            </a:endParaRPr>
          </a:p>
        </p:txBody>
      </p:sp>
      <p:grpSp>
        <p:nvGrpSpPr>
          <p:cNvPr id="333" name="Google Shape;333;p15"/>
          <p:cNvGrpSpPr/>
          <p:nvPr/>
        </p:nvGrpSpPr>
        <p:grpSpPr>
          <a:xfrm>
            <a:off x="5651763" y="984407"/>
            <a:ext cx="2733628" cy="2386705"/>
            <a:chOff x="5604968" y="733783"/>
            <a:chExt cx="2733628" cy="2386705"/>
          </a:xfrm>
        </p:grpSpPr>
        <p:pic>
          <p:nvPicPr>
            <p:cNvPr id="334" name="Google Shape;334;p15" descr="Shape&#10;&#10;Description automatically generated"/>
            <p:cNvPicPr preferRelativeResize="0"/>
            <p:nvPr/>
          </p:nvPicPr>
          <p:blipFill rotWithShape="1">
            <a:blip r:embed="rId4">
              <a:alphaModFix/>
            </a:blip>
            <a:srcRect/>
            <a:stretch/>
          </p:blipFill>
          <p:spPr>
            <a:xfrm>
              <a:off x="5604968" y="733783"/>
              <a:ext cx="2733628" cy="2386705"/>
            </a:xfrm>
            <a:prstGeom prst="rect">
              <a:avLst/>
            </a:prstGeom>
            <a:noFill/>
            <a:ln>
              <a:noFill/>
            </a:ln>
          </p:spPr>
        </p:pic>
        <p:sp>
          <p:nvSpPr>
            <p:cNvPr id="335" name="Google Shape;335;p15"/>
            <p:cNvSpPr txBox="1"/>
            <p:nvPr/>
          </p:nvSpPr>
          <p:spPr>
            <a:xfrm>
              <a:off x="5994463" y="2275553"/>
              <a:ext cx="86359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750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gallons</a:t>
              </a:r>
              <a:endParaRPr sz="1400" b="0" i="0" u="none" strike="noStrike" cap="none">
                <a:solidFill>
                  <a:srgbClr val="000000"/>
                </a:solidFill>
                <a:latin typeface="Arial"/>
                <a:ea typeface="Arial"/>
                <a:cs typeface="Arial"/>
                <a:sym typeface="Arial"/>
              </a:endParaRPr>
            </a:p>
          </p:txBody>
        </p:sp>
        <p:sp>
          <p:nvSpPr>
            <p:cNvPr id="336" name="Google Shape;336;p15"/>
            <p:cNvSpPr txBox="1"/>
            <p:nvPr/>
          </p:nvSpPr>
          <p:spPr>
            <a:xfrm>
              <a:off x="7274784" y="2287875"/>
              <a:ext cx="86359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27,000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gallons</a:t>
              </a:r>
              <a:endParaRPr sz="1400" b="0" i="0" u="none" strike="noStrike" cap="none">
                <a:solidFill>
                  <a:srgbClr val="000000"/>
                </a:solidFill>
                <a:latin typeface="Arial"/>
                <a:ea typeface="Arial"/>
                <a:cs typeface="Arial"/>
                <a:sym typeface="Arial"/>
              </a:endParaRPr>
            </a:p>
          </p:txBody>
        </p:sp>
      </p:grpSp>
      <p:sp>
        <p:nvSpPr>
          <p:cNvPr id="337" name="Google Shape;337;p15"/>
          <p:cNvSpPr/>
          <p:nvPr/>
        </p:nvSpPr>
        <p:spPr>
          <a:xfrm>
            <a:off x="8819848" y="842949"/>
            <a:ext cx="30101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entury Gothic"/>
                <a:ea typeface="Century Gothic"/>
                <a:cs typeface="Century Gothic"/>
                <a:sym typeface="Century Gothic"/>
              </a:rPr>
              <a:t>Compare and Contrast</a:t>
            </a:r>
            <a:endParaRPr sz="1400" b="0" i="0" u="none" strike="noStrike" cap="none">
              <a:solidFill>
                <a:srgbClr val="000000"/>
              </a:solidFill>
              <a:latin typeface="Arial"/>
              <a:ea typeface="Arial"/>
              <a:cs typeface="Arial"/>
              <a:sym typeface="Arial"/>
            </a:endParaRPr>
          </a:p>
        </p:txBody>
      </p:sp>
      <p:grpSp>
        <p:nvGrpSpPr>
          <p:cNvPr id="338" name="Google Shape;338;p15"/>
          <p:cNvGrpSpPr/>
          <p:nvPr/>
        </p:nvGrpSpPr>
        <p:grpSpPr>
          <a:xfrm>
            <a:off x="0" y="6258465"/>
            <a:ext cx="8095785" cy="369332"/>
            <a:chOff x="0" y="6258465"/>
            <a:chExt cx="9453372" cy="369332"/>
          </a:xfrm>
        </p:grpSpPr>
        <p:sp>
          <p:nvSpPr>
            <p:cNvPr id="339" name="Google Shape;339;p15"/>
            <p:cNvSpPr/>
            <p:nvPr/>
          </p:nvSpPr>
          <p:spPr>
            <a:xfrm>
              <a:off x="6153023" y="6269566"/>
              <a:ext cx="330034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Natural Resilience</a:t>
              </a:r>
              <a:endParaRPr sz="1400" b="0" i="0" u="none" strike="noStrike" cap="none">
                <a:solidFill>
                  <a:srgbClr val="000000"/>
                </a:solidFill>
                <a:latin typeface="Arial"/>
                <a:ea typeface="Arial"/>
                <a:cs typeface="Arial"/>
                <a:sym typeface="Arial"/>
              </a:endParaRPr>
            </a:p>
          </p:txBody>
        </p:sp>
        <p:sp>
          <p:nvSpPr>
            <p:cNvPr id="340" name="Google Shape;340;p15"/>
            <p:cNvSpPr/>
            <p:nvPr/>
          </p:nvSpPr>
          <p:spPr>
            <a:xfrm>
              <a:off x="0" y="6269566"/>
              <a:ext cx="6393399"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1" name="Google Shape;341;p15"/>
            <p:cNvSpPr txBox="1"/>
            <p:nvPr/>
          </p:nvSpPr>
          <p:spPr>
            <a:xfrm>
              <a:off x="163289" y="6258465"/>
              <a:ext cx="59857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Preserving Local Character and Landscapes</a:t>
              </a:r>
              <a:endParaRPr sz="1400" b="0" i="0" u="none" strike="noStrike" cap="none">
                <a:solidFill>
                  <a:srgbClr val="000000"/>
                </a:solidFill>
                <a:latin typeface="Arial"/>
                <a:ea typeface="Arial"/>
                <a:cs typeface="Arial"/>
                <a:sym typeface="Arial"/>
              </a:endParaRPr>
            </a:p>
          </p:txBody>
        </p:sp>
      </p:grpSp>
      <p:pic>
        <p:nvPicPr>
          <p:cNvPr id="342" name="Google Shape;342;p15"/>
          <p:cNvPicPr preferRelativeResize="0"/>
          <p:nvPr/>
        </p:nvPicPr>
        <p:blipFill rotWithShape="1">
          <a:blip r:embed="rId5">
            <a:alphaModFix/>
          </a:blip>
          <a:srcRect/>
          <a:stretch/>
        </p:blipFill>
        <p:spPr>
          <a:xfrm>
            <a:off x="11277600" y="0"/>
            <a:ext cx="914400" cy="914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16" descr="A picture containing tree, outdoor, grass, sky&#10;&#10;Description automatically generated"/>
          <p:cNvPicPr preferRelativeResize="0"/>
          <p:nvPr/>
        </p:nvPicPr>
        <p:blipFill rotWithShape="1">
          <a:blip r:embed="rId3">
            <a:alphaModFix/>
          </a:blip>
          <a:srcRect/>
          <a:stretch/>
        </p:blipFill>
        <p:spPr>
          <a:xfrm>
            <a:off x="798" y="2204741"/>
            <a:ext cx="2965338" cy="1976892"/>
          </a:xfrm>
          <a:prstGeom prst="rect">
            <a:avLst/>
          </a:prstGeom>
          <a:noFill/>
          <a:ln>
            <a:noFill/>
          </a:ln>
        </p:spPr>
      </p:pic>
      <p:pic>
        <p:nvPicPr>
          <p:cNvPr id="349" name="Google Shape;349;p16" descr="A path with trees on the side of a building&#10;&#10;Description automatically generated"/>
          <p:cNvPicPr preferRelativeResize="0"/>
          <p:nvPr/>
        </p:nvPicPr>
        <p:blipFill rotWithShape="1">
          <a:blip r:embed="rId4">
            <a:alphaModFix/>
          </a:blip>
          <a:srcRect/>
          <a:stretch/>
        </p:blipFill>
        <p:spPr>
          <a:xfrm>
            <a:off x="475" y="4506930"/>
            <a:ext cx="2965985" cy="1977323"/>
          </a:xfrm>
          <a:prstGeom prst="rect">
            <a:avLst/>
          </a:prstGeom>
          <a:noFill/>
          <a:ln>
            <a:noFill/>
          </a:ln>
        </p:spPr>
      </p:pic>
      <p:sp>
        <p:nvSpPr>
          <p:cNvPr id="350" name="Google Shape;350;p16"/>
          <p:cNvSpPr txBox="1">
            <a:spLocks noGrp="1"/>
          </p:cNvSpPr>
          <p:nvPr>
            <p:ph type="body" idx="1"/>
          </p:nvPr>
        </p:nvSpPr>
        <p:spPr>
          <a:xfrm>
            <a:off x="112642" y="817591"/>
            <a:ext cx="12079358" cy="1080658"/>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accent1"/>
              </a:buClr>
              <a:buSzPts val="1800"/>
              <a:buNone/>
            </a:pPr>
            <a:r>
              <a:rPr lang="en-US" sz="1800">
                <a:solidFill>
                  <a:schemeClr val="accent1"/>
                </a:solidFill>
              </a:rPr>
              <a:t>Green infrastructure </a:t>
            </a:r>
            <a:r>
              <a:rPr lang="en-US" sz="1800">
                <a:solidFill>
                  <a:srgbClr val="458A50"/>
                </a:solidFill>
              </a:rPr>
              <a:t>uses systems that incorporate natural processes and technology inspired by nature. </a:t>
            </a:r>
            <a:br>
              <a:rPr lang="en-US" sz="1800">
                <a:solidFill>
                  <a:srgbClr val="458A50"/>
                </a:solidFill>
              </a:rPr>
            </a:br>
            <a:r>
              <a:rPr lang="en-US" sz="1800"/>
              <a:t>It is often less costly, less disruptive to the environment, and better for your community’s wellbeing than gray infrastructure. Projects can be large or small and installed in a variety of locations, from farms to schools.</a:t>
            </a:r>
            <a:endParaRPr/>
          </a:p>
        </p:txBody>
      </p:sp>
      <p:sp>
        <p:nvSpPr>
          <p:cNvPr id="351" name="Google Shape;351;p16"/>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2" name="Google Shape;352;p16"/>
          <p:cNvSpPr txBox="1">
            <a:spLocks noGrp="1"/>
          </p:cNvSpPr>
          <p:nvPr>
            <p:ph type="title"/>
          </p:nvPr>
        </p:nvSpPr>
        <p:spPr>
          <a:xfrm>
            <a:off x="139838" y="0"/>
            <a:ext cx="4639551"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Green Infrastructure</a:t>
            </a:r>
            <a:endParaRPr/>
          </a:p>
        </p:txBody>
      </p:sp>
      <p:grpSp>
        <p:nvGrpSpPr>
          <p:cNvPr id="353" name="Google Shape;353;p16"/>
          <p:cNvGrpSpPr/>
          <p:nvPr/>
        </p:nvGrpSpPr>
        <p:grpSpPr>
          <a:xfrm>
            <a:off x="0" y="6258465"/>
            <a:ext cx="8095785" cy="369332"/>
            <a:chOff x="0" y="6258465"/>
            <a:chExt cx="9453372" cy="369332"/>
          </a:xfrm>
        </p:grpSpPr>
        <p:sp>
          <p:nvSpPr>
            <p:cNvPr id="354" name="Google Shape;354;p16"/>
            <p:cNvSpPr/>
            <p:nvPr/>
          </p:nvSpPr>
          <p:spPr>
            <a:xfrm>
              <a:off x="6153023" y="6269566"/>
              <a:ext cx="330034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Natural Resilience</a:t>
              </a:r>
              <a:endParaRPr sz="1400" b="0" i="0" u="none" strike="noStrike" cap="none">
                <a:solidFill>
                  <a:srgbClr val="000000"/>
                </a:solidFill>
                <a:latin typeface="Arial"/>
                <a:ea typeface="Arial"/>
                <a:cs typeface="Arial"/>
                <a:sym typeface="Arial"/>
              </a:endParaRPr>
            </a:p>
          </p:txBody>
        </p:sp>
        <p:sp>
          <p:nvSpPr>
            <p:cNvPr id="355" name="Google Shape;355;p16"/>
            <p:cNvSpPr/>
            <p:nvPr/>
          </p:nvSpPr>
          <p:spPr>
            <a:xfrm>
              <a:off x="0" y="6269566"/>
              <a:ext cx="6393399"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6" name="Google Shape;356;p16"/>
            <p:cNvSpPr txBox="1"/>
            <p:nvPr/>
          </p:nvSpPr>
          <p:spPr>
            <a:xfrm>
              <a:off x="163289" y="6258465"/>
              <a:ext cx="59857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Preserving Local Character and Landscapes</a:t>
              </a:r>
              <a:endParaRPr sz="1400" b="0" i="0" u="none" strike="noStrike" cap="none">
                <a:solidFill>
                  <a:srgbClr val="000000"/>
                </a:solidFill>
                <a:latin typeface="Arial"/>
                <a:ea typeface="Arial"/>
                <a:cs typeface="Arial"/>
                <a:sym typeface="Arial"/>
              </a:endParaRPr>
            </a:p>
          </p:txBody>
        </p:sp>
      </p:grpSp>
      <p:sp>
        <p:nvSpPr>
          <p:cNvPr id="357" name="Google Shape;357;p16"/>
          <p:cNvSpPr/>
          <p:nvPr/>
        </p:nvSpPr>
        <p:spPr>
          <a:xfrm>
            <a:off x="798" y="4485008"/>
            <a:ext cx="2965338" cy="44302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Century Gothic"/>
                <a:ea typeface="Century Gothic"/>
                <a:cs typeface="Century Gothic"/>
                <a:sym typeface="Century Gothic"/>
              </a:rPr>
              <a:t>Case study: Richmond, VA</a:t>
            </a:r>
            <a:endParaRPr sz="1400" b="0" i="0" u="none" strike="noStrike" cap="none">
              <a:solidFill>
                <a:srgbClr val="000000"/>
              </a:solidFill>
              <a:latin typeface="Arial"/>
              <a:ea typeface="Arial"/>
              <a:cs typeface="Arial"/>
              <a:sym typeface="Arial"/>
            </a:endParaRPr>
          </a:p>
        </p:txBody>
      </p:sp>
      <p:sp>
        <p:nvSpPr>
          <p:cNvPr id="358" name="Google Shape;358;p16"/>
          <p:cNvSpPr txBox="1"/>
          <p:nvPr/>
        </p:nvSpPr>
        <p:spPr>
          <a:xfrm>
            <a:off x="3066936" y="4497960"/>
            <a:ext cx="9125064"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“Taking a School by Storm”</a:t>
            </a:r>
            <a:r>
              <a:rPr lang="en-US" sz="1800" b="0" i="0" u="none" strike="noStrike" cap="none">
                <a:solidFill>
                  <a:schemeClr val="dk1"/>
                </a:solidFill>
                <a:latin typeface="Century Gothic"/>
                <a:ea typeface="Century Gothic"/>
                <a:cs typeface="Century Gothic"/>
                <a:sym typeface="Century Gothic"/>
              </a:rPr>
              <a:t> is a schoolyard retrofit project at Binford Middle School. It reduces stormwater runoff using several methods, including a rain garden with a collaboratively-designed rain harvesting sculpture. This schoolyard project provides hands-on learning for the students who helped plan and execute it. The project was funded with $200,000 awarded by the by National Fish and Wildlife Foundation through the EPA’s Small Watershed Grants Program.</a:t>
            </a:r>
            <a:endParaRPr sz="1400" b="0" i="0" u="none" strike="noStrike" cap="none">
              <a:solidFill>
                <a:srgbClr val="000000"/>
              </a:solidFill>
              <a:latin typeface="Arial"/>
              <a:ea typeface="Arial"/>
              <a:cs typeface="Arial"/>
              <a:sym typeface="Arial"/>
            </a:endParaRPr>
          </a:p>
        </p:txBody>
      </p:sp>
      <p:sp>
        <p:nvSpPr>
          <p:cNvPr id="359" name="Google Shape;359;p16"/>
          <p:cNvSpPr/>
          <p:nvPr/>
        </p:nvSpPr>
        <p:spPr>
          <a:xfrm>
            <a:off x="1598" y="2065539"/>
            <a:ext cx="2965338" cy="44302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Century Gothic"/>
                <a:ea typeface="Century Gothic"/>
                <a:cs typeface="Century Gothic"/>
                <a:sym typeface="Century Gothic"/>
              </a:rPr>
              <a:t>Case study: York County, PA</a:t>
            </a:r>
            <a:endParaRPr sz="1400" b="0" i="0" u="none" strike="noStrike" cap="none">
              <a:solidFill>
                <a:srgbClr val="000000"/>
              </a:solidFill>
              <a:latin typeface="Arial"/>
              <a:ea typeface="Arial"/>
              <a:cs typeface="Arial"/>
              <a:sym typeface="Arial"/>
            </a:endParaRPr>
          </a:p>
        </p:txBody>
      </p:sp>
      <p:sp>
        <p:nvSpPr>
          <p:cNvPr id="360" name="Google Shape;360;p16"/>
          <p:cNvSpPr txBox="1"/>
          <p:nvPr/>
        </p:nvSpPr>
        <p:spPr>
          <a:xfrm>
            <a:off x="3066936" y="2127813"/>
            <a:ext cx="9125100" cy="203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dirty="0">
                <a:solidFill>
                  <a:schemeClr val="dk1"/>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Don and Ann English</a:t>
            </a:r>
            <a:r>
              <a:rPr lang="en-US" sz="1800" b="0" i="0" u="none" strike="noStrike" cap="none" dirty="0">
                <a:solidFill>
                  <a:schemeClr val="dk1"/>
                </a:solidFill>
                <a:latin typeface="Century Gothic"/>
                <a:ea typeface="Century Gothic"/>
                <a:cs typeface="Century Gothic"/>
                <a:sym typeface="Century Gothic"/>
              </a:rPr>
              <a:t> planted 4 acres of </a:t>
            </a:r>
            <a:r>
              <a:rPr lang="en-US" sz="1800" b="0" i="0" u="none" strike="noStrike" cap="none" dirty="0">
                <a:solidFill>
                  <a:schemeClr val="accent1"/>
                </a:solidFill>
                <a:latin typeface="Century Gothic"/>
                <a:ea typeface="Century Gothic"/>
                <a:cs typeface="Century Gothic"/>
                <a:sym typeface="Century Gothic"/>
              </a:rPr>
              <a:t>riparian forest buffer </a:t>
            </a:r>
            <a:r>
              <a:rPr lang="en-US" sz="1800" b="0" i="0" u="none" strike="noStrike" cap="none" dirty="0">
                <a:solidFill>
                  <a:schemeClr val="dk1"/>
                </a:solidFill>
                <a:latin typeface="Century Gothic"/>
                <a:ea typeface="Century Gothic"/>
                <a:cs typeface="Century Gothic"/>
                <a:sym typeface="Century Gothic"/>
              </a:rPr>
              <a:t>on their farm, Happy Hollow Farm. They included trees to filter and absorb stormwater, but also plants that produce nuts, berries, honey and syrup that they hope will be a future stream of revenue. The PA Department of Conservation and Natural Resources has a grant program for </a:t>
            </a:r>
            <a:r>
              <a:rPr lang="en-US" sz="1800" b="0" i="0" u="sng" strike="noStrike" cap="none" dirty="0">
                <a:solidFill>
                  <a:schemeClr val="dk1"/>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multifunctional buffers</a:t>
            </a:r>
            <a:r>
              <a:rPr lang="en-US" sz="1800" b="0" i="0" u="none" strike="noStrike" cap="none" dirty="0">
                <a:solidFill>
                  <a:schemeClr val="dk1"/>
                </a:solidFill>
                <a:latin typeface="Century Gothic"/>
                <a:ea typeface="Century Gothic"/>
                <a:cs typeface="Century Gothic"/>
                <a:sym typeface="Century Gothic"/>
              </a:rPr>
              <a:t> like the English’s. As of 2020, the program helped fund about 350 acres of new buffers — both multifunctional and conventional — in the state’s portion of the watershed.</a:t>
            </a:r>
            <a:endParaRPr sz="1400" b="0" i="0" u="none" strike="noStrike" cap="none" dirty="0">
              <a:solidFill>
                <a:srgbClr val="000000"/>
              </a:solidFill>
              <a:latin typeface="Arial"/>
              <a:ea typeface="Arial"/>
              <a:cs typeface="Arial"/>
              <a:sym typeface="Arial"/>
            </a:endParaRPr>
          </a:p>
        </p:txBody>
      </p:sp>
      <p:pic>
        <p:nvPicPr>
          <p:cNvPr id="361" name="Google Shape;361;p16"/>
          <p:cNvPicPr preferRelativeResize="0"/>
          <p:nvPr/>
        </p:nvPicPr>
        <p:blipFill rotWithShape="1">
          <a:blip r:embed="rId8">
            <a:alphaModFix/>
          </a:blip>
          <a:srcRect/>
          <a:stretch/>
        </p:blipFill>
        <p:spPr>
          <a:xfrm>
            <a:off x="11277600" y="0"/>
            <a:ext cx="914400" cy="914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17" descr="A picture containing building, outdoor&#10;&#10;Description automatically generated"/>
          <p:cNvPicPr preferRelativeResize="0"/>
          <p:nvPr/>
        </p:nvPicPr>
        <p:blipFill rotWithShape="1">
          <a:blip r:embed="rId3">
            <a:alphaModFix/>
          </a:blip>
          <a:srcRect l="7768" t="224" r="32976" b="-222"/>
          <a:stretch/>
        </p:blipFill>
        <p:spPr>
          <a:xfrm>
            <a:off x="6090688" y="15389"/>
            <a:ext cx="6101311" cy="6858000"/>
          </a:xfrm>
          <a:prstGeom prst="rect">
            <a:avLst/>
          </a:prstGeom>
          <a:noFill/>
          <a:ln>
            <a:noFill/>
          </a:ln>
        </p:spPr>
      </p:pic>
      <p:sp>
        <p:nvSpPr>
          <p:cNvPr id="368" name="Google Shape;368;p17"/>
          <p:cNvSpPr txBox="1"/>
          <p:nvPr/>
        </p:nvSpPr>
        <p:spPr>
          <a:xfrm>
            <a:off x="535710" y="1536174"/>
            <a:ext cx="5419041" cy="37856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Arial"/>
                <a:ea typeface="Arial"/>
                <a:cs typeface="Arial"/>
                <a:sym typeface="Arial"/>
              </a:rPr>
              <a:t>Local Government Toolbox</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2"/>
                </a:solidFill>
                <a:latin typeface="Century Gothic"/>
                <a:ea typeface="Century Gothic"/>
                <a:cs typeface="Century Gothic"/>
                <a:sym typeface="Century Gothic"/>
              </a:rPr>
              <a:t>Your toolbox includes regulatory and voluntary tools. Let’s explore which tools can help you preserve your community’s character and natural landscapes.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8"/>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5" name="Google Shape;375;p18"/>
          <p:cNvSpPr txBox="1">
            <a:spLocks noGrp="1"/>
          </p:cNvSpPr>
          <p:nvPr>
            <p:ph type="title"/>
          </p:nvPr>
        </p:nvSpPr>
        <p:spPr>
          <a:xfrm>
            <a:off x="139838" y="0"/>
            <a:ext cx="4639551"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The Tools</a:t>
            </a:r>
            <a:endParaRPr/>
          </a:p>
        </p:txBody>
      </p:sp>
      <p:sp>
        <p:nvSpPr>
          <p:cNvPr id="376" name="Google Shape;376;p18"/>
          <p:cNvSpPr txBox="1">
            <a:spLocks noGrp="1"/>
          </p:cNvSpPr>
          <p:nvPr>
            <p:ph type="body" idx="1"/>
          </p:nvPr>
        </p:nvSpPr>
        <p:spPr>
          <a:xfrm>
            <a:off x="112643" y="864704"/>
            <a:ext cx="5674699" cy="3172088"/>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2000"/>
              <a:buNone/>
            </a:pPr>
            <a:r>
              <a:rPr lang="en-US" sz="2000" b="1">
                <a:solidFill>
                  <a:srgbClr val="458A50"/>
                </a:solidFill>
              </a:rPr>
              <a:t>Regulatory:</a:t>
            </a:r>
            <a:endParaRPr sz="2000">
              <a:solidFill>
                <a:srgbClr val="458A50"/>
              </a:solidFill>
            </a:endParaRPr>
          </a:p>
          <a:p>
            <a:pPr marL="228600" lvl="0" indent="-228600" algn="l" rtl="0">
              <a:lnSpc>
                <a:spcPct val="120000"/>
              </a:lnSpc>
              <a:spcBef>
                <a:spcPts val="1000"/>
              </a:spcBef>
              <a:spcAft>
                <a:spcPts val="0"/>
              </a:spcAft>
              <a:buClr>
                <a:srgbClr val="458A50"/>
              </a:buClr>
              <a:buSzPts val="2000"/>
              <a:buChar char="•"/>
            </a:pPr>
            <a:r>
              <a:rPr lang="en-US" sz="2000" u="sng">
                <a:solidFill>
                  <a:srgbClr val="458A50"/>
                </a:solidFill>
                <a:hlinkClick r:id="rId3" action="ppaction://hlinksldjump">
                  <a:extLst>
                    <a:ext uri="{A12FA001-AC4F-418D-AE19-62706E023703}">
                      <ahyp:hlinkClr xmlns:ahyp="http://schemas.microsoft.com/office/drawing/2018/hyperlinkcolor" val="tx"/>
                    </a:ext>
                  </a:extLst>
                </a:hlinkClick>
              </a:rPr>
              <a:t>Comprehensive Planning</a:t>
            </a:r>
            <a:endParaRPr sz="2000">
              <a:solidFill>
                <a:srgbClr val="458A50"/>
              </a:solidFill>
            </a:endParaRPr>
          </a:p>
          <a:p>
            <a:pPr marL="228600" lvl="0" indent="-228600" algn="l" rtl="0">
              <a:lnSpc>
                <a:spcPct val="120000"/>
              </a:lnSpc>
              <a:spcBef>
                <a:spcPts val="1000"/>
              </a:spcBef>
              <a:spcAft>
                <a:spcPts val="0"/>
              </a:spcAft>
              <a:buClr>
                <a:srgbClr val="458A50"/>
              </a:buClr>
              <a:buSzPts val="2000"/>
              <a:buChar char="•"/>
            </a:pPr>
            <a:r>
              <a:rPr lang="en-US" sz="2000" u="sng">
                <a:solidFill>
                  <a:srgbClr val="458A50"/>
                </a:solidFill>
                <a:hlinkClick r:id="rId4" action="ppaction://hlinksldjump">
                  <a:extLst>
                    <a:ext uri="{A12FA001-AC4F-418D-AE19-62706E023703}">
                      <ahyp:hlinkClr xmlns:ahyp="http://schemas.microsoft.com/office/drawing/2018/hyperlinkcolor" val="tx"/>
                    </a:ext>
                  </a:extLst>
                </a:hlinkClick>
              </a:rPr>
              <a:t>Zoning Ordinances</a:t>
            </a:r>
            <a:endParaRPr sz="2000">
              <a:solidFill>
                <a:srgbClr val="458A50"/>
              </a:solidFill>
            </a:endParaRPr>
          </a:p>
          <a:p>
            <a:pPr marL="228600" lvl="0" indent="-228600" algn="l" rtl="0">
              <a:lnSpc>
                <a:spcPct val="120000"/>
              </a:lnSpc>
              <a:spcBef>
                <a:spcPts val="1000"/>
              </a:spcBef>
              <a:spcAft>
                <a:spcPts val="0"/>
              </a:spcAft>
              <a:buClr>
                <a:srgbClr val="458A50"/>
              </a:buClr>
              <a:buSzPts val="2000"/>
              <a:buChar char="•"/>
            </a:pPr>
            <a:r>
              <a:rPr lang="en-US" sz="2000" u="sng">
                <a:solidFill>
                  <a:srgbClr val="458A50"/>
                </a:solidFill>
                <a:hlinkClick r:id="rId5" action="ppaction://hlinksldjump">
                  <a:extLst>
                    <a:ext uri="{A12FA001-AC4F-418D-AE19-62706E023703}">
                      <ahyp:hlinkClr xmlns:ahyp="http://schemas.microsoft.com/office/drawing/2018/hyperlinkcolor" val="tx"/>
                    </a:ext>
                  </a:extLst>
                </a:hlinkClick>
              </a:rPr>
              <a:t>Subdivision Ordinances</a:t>
            </a:r>
            <a:endParaRPr sz="2000">
              <a:solidFill>
                <a:srgbClr val="458A50"/>
              </a:solidFill>
            </a:endParaRPr>
          </a:p>
          <a:p>
            <a:pPr marL="228600" lvl="0" indent="-228600" algn="l" rtl="0">
              <a:lnSpc>
                <a:spcPct val="120000"/>
              </a:lnSpc>
              <a:spcBef>
                <a:spcPts val="1000"/>
              </a:spcBef>
              <a:spcAft>
                <a:spcPts val="0"/>
              </a:spcAft>
              <a:buClr>
                <a:srgbClr val="458A50"/>
              </a:buClr>
              <a:buSzPts val="2000"/>
              <a:buChar char="•"/>
            </a:pPr>
            <a:r>
              <a:rPr lang="en-US" sz="2000" u="sng">
                <a:solidFill>
                  <a:srgbClr val="458A50"/>
                </a:solidFill>
                <a:hlinkClick r:id="rId6" action="ppaction://hlinksldjump">
                  <a:extLst>
                    <a:ext uri="{A12FA001-AC4F-418D-AE19-62706E023703}">
                      <ahyp:hlinkClr xmlns:ahyp="http://schemas.microsoft.com/office/drawing/2018/hyperlinkcolor" val="tx"/>
                    </a:ext>
                  </a:extLst>
                </a:hlinkClick>
              </a:rPr>
              <a:t>Impact Fees</a:t>
            </a:r>
            <a:endParaRPr sz="2000">
              <a:solidFill>
                <a:srgbClr val="458A50"/>
              </a:solidFill>
            </a:endParaRPr>
          </a:p>
          <a:p>
            <a:pPr marL="228600" lvl="0" indent="-228600" algn="l" rtl="0">
              <a:lnSpc>
                <a:spcPct val="120000"/>
              </a:lnSpc>
              <a:spcBef>
                <a:spcPts val="1000"/>
              </a:spcBef>
              <a:spcAft>
                <a:spcPts val="0"/>
              </a:spcAft>
              <a:buClr>
                <a:srgbClr val="458A50"/>
              </a:buClr>
              <a:buSzPts val="2000"/>
              <a:buChar char="•"/>
            </a:pPr>
            <a:r>
              <a:rPr lang="en-US" sz="2000" u="sng">
                <a:solidFill>
                  <a:srgbClr val="458A50"/>
                </a:solidFill>
                <a:hlinkClick r:id="rId7" action="ppaction://hlinksldjump">
                  <a:extLst>
                    <a:ext uri="{A12FA001-AC4F-418D-AE19-62706E023703}">
                      <ahyp:hlinkClr xmlns:ahyp="http://schemas.microsoft.com/office/drawing/2018/hyperlinkcolor" val="tx"/>
                    </a:ext>
                  </a:extLst>
                </a:hlinkClick>
              </a:rPr>
              <a:t>Urban Service Boundaries</a:t>
            </a:r>
            <a:endParaRPr sz="2000">
              <a:solidFill>
                <a:srgbClr val="458A50"/>
              </a:solidFill>
            </a:endParaRPr>
          </a:p>
        </p:txBody>
      </p:sp>
      <p:sp>
        <p:nvSpPr>
          <p:cNvPr id="377" name="Google Shape;377;p18"/>
          <p:cNvSpPr txBox="1"/>
          <p:nvPr/>
        </p:nvSpPr>
        <p:spPr>
          <a:xfrm>
            <a:off x="112642" y="4167768"/>
            <a:ext cx="1207935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When deciding which combination of tools to use, consider: </a:t>
            </a:r>
            <a:endParaRPr sz="1400" b="0" i="0" u="none" strike="noStrike" cap="none">
              <a:solidFill>
                <a:srgbClr val="000000"/>
              </a:solidFill>
              <a:latin typeface="Arial"/>
              <a:ea typeface="Arial"/>
              <a:cs typeface="Arial"/>
              <a:sym typeface="Arial"/>
            </a:endParaRPr>
          </a:p>
        </p:txBody>
      </p:sp>
      <p:sp>
        <p:nvSpPr>
          <p:cNvPr id="378" name="Google Shape;378;p18"/>
          <p:cNvSpPr txBox="1"/>
          <p:nvPr/>
        </p:nvSpPr>
        <p:spPr>
          <a:xfrm>
            <a:off x="367990" y="5676949"/>
            <a:ext cx="138275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legal context</a:t>
            </a:r>
            <a:endParaRPr sz="1400" b="0" i="0" u="none" strike="noStrike" cap="none">
              <a:solidFill>
                <a:srgbClr val="000000"/>
              </a:solidFill>
              <a:latin typeface="Arial"/>
              <a:ea typeface="Arial"/>
              <a:cs typeface="Arial"/>
              <a:sym typeface="Arial"/>
            </a:endParaRPr>
          </a:p>
        </p:txBody>
      </p:sp>
      <p:sp>
        <p:nvSpPr>
          <p:cNvPr id="379" name="Google Shape;379;p18"/>
          <p:cNvSpPr txBox="1"/>
          <p:nvPr/>
        </p:nvSpPr>
        <p:spPr>
          <a:xfrm>
            <a:off x="2553085" y="5676948"/>
            <a:ext cx="183136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existing regulations</a:t>
            </a:r>
            <a:endParaRPr sz="1400" b="0" i="0" u="none" strike="noStrike" cap="none">
              <a:solidFill>
                <a:srgbClr val="000000"/>
              </a:solidFill>
              <a:latin typeface="Arial"/>
              <a:ea typeface="Arial"/>
              <a:cs typeface="Arial"/>
              <a:sym typeface="Arial"/>
            </a:endParaRPr>
          </a:p>
        </p:txBody>
      </p:sp>
      <p:sp>
        <p:nvSpPr>
          <p:cNvPr id="380" name="Google Shape;380;p18"/>
          <p:cNvSpPr txBox="1"/>
          <p:nvPr/>
        </p:nvSpPr>
        <p:spPr>
          <a:xfrm>
            <a:off x="5186792" y="5676947"/>
            <a:ext cx="190134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balance regulation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and incentive</a:t>
            </a:r>
            <a:endParaRPr sz="1400" b="0" i="0" u="none" strike="noStrike" cap="none">
              <a:solidFill>
                <a:srgbClr val="000000"/>
              </a:solidFill>
              <a:latin typeface="Arial"/>
              <a:ea typeface="Arial"/>
              <a:cs typeface="Arial"/>
              <a:sym typeface="Arial"/>
            </a:endParaRPr>
          </a:p>
        </p:txBody>
      </p:sp>
      <p:sp>
        <p:nvSpPr>
          <p:cNvPr id="381" name="Google Shape;381;p18"/>
          <p:cNvSpPr txBox="1"/>
          <p:nvPr/>
        </p:nvSpPr>
        <p:spPr>
          <a:xfrm>
            <a:off x="7890482" y="5688050"/>
            <a:ext cx="200491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political landscape</a:t>
            </a:r>
            <a:endParaRPr sz="1400" b="0" i="0" u="none" strike="noStrike" cap="none">
              <a:solidFill>
                <a:srgbClr val="000000"/>
              </a:solidFill>
              <a:latin typeface="Arial"/>
              <a:ea typeface="Arial"/>
              <a:cs typeface="Arial"/>
              <a:sym typeface="Arial"/>
            </a:endParaRPr>
          </a:p>
        </p:txBody>
      </p:sp>
      <p:sp>
        <p:nvSpPr>
          <p:cNvPr id="382" name="Google Shape;382;p18"/>
          <p:cNvSpPr txBox="1"/>
          <p:nvPr/>
        </p:nvSpPr>
        <p:spPr>
          <a:xfrm>
            <a:off x="10697738" y="5688050"/>
            <a:ext cx="101104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capacity</a:t>
            </a:r>
            <a:endParaRPr sz="1400" b="0" i="0" u="none" strike="noStrike" cap="none">
              <a:solidFill>
                <a:srgbClr val="000000"/>
              </a:solidFill>
              <a:latin typeface="Arial"/>
              <a:ea typeface="Arial"/>
              <a:cs typeface="Arial"/>
              <a:sym typeface="Arial"/>
            </a:endParaRPr>
          </a:p>
        </p:txBody>
      </p:sp>
      <p:pic>
        <p:nvPicPr>
          <p:cNvPr id="383" name="Google Shape;383;p18" descr="A picture containing logo&#10;&#10;Description automatically generated"/>
          <p:cNvPicPr preferRelativeResize="0"/>
          <p:nvPr/>
        </p:nvPicPr>
        <p:blipFill rotWithShape="1">
          <a:blip r:embed="rId8">
            <a:alphaModFix/>
          </a:blip>
          <a:srcRect/>
          <a:stretch/>
        </p:blipFill>
        <p:spPr>
          <a:xfrm>
            <a:off x="5536501" y="4707642"/>
            <a:ext cx="1118998" cy="929168"/>
          </a:xfrm>
          <a:prstGeom prst="rect">
            <a:avLst/>
          </a:prstGeom>
          <a:noFill/>
          <a:ln>
            <a:noFill/>
          </a:ln>
        </p:spPr>
      </p:pic>
      <p:pic>
        <p:nvPicPr>
          <p:cNvPr id="384" name="Google Shape;384;p18" descr="Icon&#10;&#10;Description automatically generated"/>
          <p:cNvPicPr preferRelativeResize="0"/>
          <p:nvPr/>
        </p:nvPicPr>
        <p:blipFill rotWithShape="1">
          <a:blip r:embed="rId9">
            <a:alphaModFix/>
          </a:blip>
          <a:srcRect/>
          <a:stretch/>
        </p:blipFill>
        <p:spPr>
          <a:xfrm>
            <a:off x="185558" y="5022178"/>
            <a:ext cx="1770862" cy="632451"/>
          </a:xfrm>
          <a:prstGeom prst="rect">
            <a:avLst/>
          </a:prstGeom>
          <a:noFill/>
          <a:ln>
            <a:noFill/>
          </a:ln>
        </p:spPr>
      </p:pic>
      <p:pic>
        <p:nvPicPr>
          <p:cNvPr id="385" name="Google Shape;385;p18" descr="Icon&#10;&#10;Description automatically generated"/>
          <p:cNvPicPr preferRelativeResize="0"/>
          <p:nvPr/>
        </p:nvPicPr>
        <p:blipFill rotWithShape="1">
          <a:blip r:embed="rId10">
            <a:alphaModFix/>
          </a:blip>
          <a:srcRect/>
          <a:stretch/>
        </p:blipFill>
        <p:spPr>
          <a:xfrm>
            <a:off x="3103132" y="4696539"/>
            <a:ext cx="938880" cy="1002958"/>
          </a:xfrm>
          <a:prstGeom prst="rect">
            <a:avLst/>
          </a:prstGeom>
          <a:noFill/>
          <a:ln>
            <a:noFill/>
          </a:ln>
        </p:spPr>
      </p:pic>
      <p:pic>
        <p:nvPicPr>
          <p:cNvPr id="386" name="Google Shape;386;p18" descr="A picture containing text, clipart&#10;&#10;Description automatically generated"/>
          <p:cNvPicPr preferRelativeResize="0"/>
          <p:nvPr/>
        </p:nvPicPr>
        <p:blipFill rotWithShape="1">
          <a:blip r:embed="rId11">
            <a:alphaModFix/>
          </a:blip>
          <a:srcRect/>
          <a:stretch/>
        </p:blipFill>
        <p:spPr>
          <a:xfrm>
            <a:off x="8149988" y="4951010"/>
            <a:ext cx="1485900" cy="685800"/>
          </a:xfrm>
          <a:prstGeom prst="rect">
            <a:avLst/>
          </a:prstGeom>
          <a:noFill/>
          <a:ln>
            <a:noFill/>
          </a:ln>
        </p:spPr>
      </p:pic>
      <p:pic>
        <p:nvPicPr>
          <p:cNvPr id="387" name="Google Shape;387;p18" descr="Icon&#10;&#10;Description automatically generated"/>
          <p:cNvPicPr preferRelativeResize="0"/>
          <p:nvPr/>
        </p:nvPicPr>
        <p:blipFill rotWithShape="1">
          <a:blip r:embed="rId12">
            <a:alphaModFix/>
          </a:blip>
          <a:srcRect/>
          <a:stretch/>
        </p:blipFill>
        <p:spPr>
          <a:xfrm>
            <a:off x="10893402" y="4689675"/>
            <a:ext cx="619715" cy="1002959"/>
          </a:xfrm>
          <a:prstGeom prst="rect">
            <a:avLst/>
          </a:prstGeom>
          <a:noFill/>
          <a:ln>
            <a:noFill/>
          </a:ln>
        </p:spPr>
      </p:pic>
      <p:grpSp>
        <p:nvGrpSpPr>
          <p:cNvPr id="388" name="Google Shape;388;p18"/>
          <p:cNvGrpSpPr/>
          <p:nvPr/>
        </p:nvGrpSpPr>
        <p:grpSpPr>
          <a:xfrm>
            <a:off x="0" y="6258465"/>
            <a:ext cx="9110545" cy="369332"/>
            <a:chOff x="0" y="6258465"/>
            <a:chExt cx="10638298" cy="369332"/>
          </a:xfrm>
        </p:grpSpPr>
        <p:sp>
          <p:nvSpPr>
            <p:cNvPr id="389" name="Google Shape;389;p18"/>
            <p:cNvSpPr/>
            <p:nvPr/>
          </p:nvSpPr>
          <p:spPr>
            <a:xfrm>
              <a:off x="6153022" y="6269566"/>
              <a:ext cx="4485276"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Local Government Toolbox</a:t>
              </a:r>
              <a:endParaRPr sz="1400" b="0" i="0" u="none" strike="noStrike" cap="none">
                <a:solidFill>
                  <a:srgbClr val="000000"/>
                </a:solidFill>
                <a:latin typeface="Arial"/>
                <a:ea typeface="Arial"/>
                <a:cs typeface="Arial"/>
                <a:sym typeface="Arial"/>
              </a:endParaRPr>
            </a:p>
          </p:txBody>
        </p:sp>
        <p:sp>
          <p:nvSpPr>
            <p:cNvPr id="390" name="Google Shape;390;p18"/>
            <p:cNvSpPr/>
            <p:nvPr/>
          </p:nvSpPr>
          <p:spPr>
            <a:xfrm>
              <a:off x="0" y="6269566"/>
              <a:ext cx="6393399"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1" name="Google Shape;391;p18"/>
            <p:cNvSpPr txBox="1"/>
            <p:nvPr/>
          </p:nvSpPr>
          <p:spPr>
            <a:xfrm>
              <a:off x="163289" y="6258465"/>
              <a:ext cx="59857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Preserving Local Character and Landscapes</a:t>
              </a:r>
              <a:endParaRPr sz="1400" b="0" i="0" u="none" strike="noStrike" cap="none">
                <a:solidFill>
                  <a:srgbClr val="000000"/>
                </a:solidFill>
                <a:latin typeface="Arial"/>
                <a:ea typeface="Arial"/>
                <a:cs typeface="Arial"/>
                <a:sym typeface="Arial"/>
              </a:endParaRPr>
            </a:p>
          </p:txBody>
        </p:sp>
      </p:grpSp>
      <p:sp>
        <p:nvSpPr>
          <p:cNvPr id="392" name="Google Shape;392;p18"/>
          <p:cNvSpPr txBox="1"/>
          <p:nvPr/>
        </p:nvSpPr>
        <p:spPr>
          <a:xfrm>
            <a:off x="6096000" y="864704"/>
            <a:ext cx="6095999" cy="210314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2000"/>
              <a:buFont typeface="Arial"/>
              <a:buNone/>
            </a:pPr>
            <a:r>
              <a:rPr lang="en-US" sz="2000" b="1" i="0" u="none" strike="noStrike" cap="none">
                <a:solidFill>
                  <a:srgbClr val="458A50"/>
                </a:solidFill>
                <a:latin typeface="Century Gothic"/>
                <a:ea typeface="Century Gothic"/>
                <a:cs typeface="Century Gothic"/>
                <a:sym typeface="Century Gothic"/>
              </a:rPr>
              <a:t>Voluntary:</a:t>
            </a:r>
            <a:endParaRPr sz="1400" b="0" i="0" u="none" strike="noStrike" cap="none">
              <a:solidFill>
                <a:srgbClr val="000000"/>
              </a:solidFill>
              <a:latin typeface="Arial"/>
              <a:ea typeface="Arial"/>
              <a:cs typeface="Arial"/>
              <a:sym typeface="Arial"/>
            </a:endParaRPr>
          </a:p>
          <a:p>
            <a:pPr marL="228600" marR="0" lvl="0" indent="-228600" algn="l" rtl="0">
              <a:lnSpc>
                <a:spcPct val="120000"/>
              </a:lnSpc>
              <a:spcBef>
                <a:spcPts val="1000"/>
              </a:spcBef>
              <a:spcAft>
                <a:spcPts val="0"/>
              </a:spcAft>
              <a:buClr>
                <a:srgbClr val="458A50"/>
              </a:buClr>
              <a:buSzPts val="2000"/>
              <a:buFont typeface="Arial"/>
              <a:buChar char="•"/>
            </a:pPr>
            <a:r>
              <a:rPr lang="en-US" sz="2000" b="0" i="0" u="sng" strike="noStrike" cap="none">
                <a:solidFill>
                  <a:srgbClr val="458A50"/>
                </a:solidFill>
                <a:latin typeface="Century Gothic"/>
                <a:ea typeface="Century Gothic"/>
                <a:cs typeface="Century Gothic"/>
                <a:sym typeface="Century Gothic"/>
                <a:hlinkClick r:id="rId13" action="ppaction://hlinksldjump">
                  <a:extLst>
                    <a:ext uri="{A12FA001-AC4F-418D-AE19-62706E023703}">
                      <ahyp:hlinkClr xmlns:ahyp="http://schemas.microsoft.com/office/drawing/2018/hyperlinkcolor" val="tx"/>
                    </a:ext>
                  </a:extLst>
                </a:hlinkClick>
              </a:rPr>
              <a:t>Conservation Easements and Purchase of Development Rights</a:t>
            </a:r>
            <a:endParaRPr sz="2000" b="0" i="0" u="none" strike="noStrike" cap="none">
              <a:solidFill>
                <a:srgbClr val="458A50"/>
              </a:solidFill>
              <a:latin typeface="Century Gothic"/>
              <a:ea typeface="Century Gothic"/>
              <a:cs typeface="Century Gothic"/>
              <a:sym typeface="Century Gothic"/>
            </a:endParaRPr>
          </a:p>
          <a:p>
            <a:pPr marL="228600" marR="0" lvl="0" indent="-228600" algn="l" rtl="0">
              <a:lnSpc>
                <a:spcPct val="120000"/>
              </a:lnSpc>
              <a:spcBef>
                <a:spcPts val="1000"/>
              </a:spcBef>
              <a:spcAft>
                <a:spcPts val="0"/>
              </a:spcAft>
              <a:buClr>
                <a:srgbClr val="458A50"/>
              </a:buClr>
              <a:buSzPts val="2000"/>
              <a:buFont typeface="Arial"/>
              <a:buChar char="•"/>
            </a:pPr>
            <a:r>
              <a:rPr lang="en-US" sz="2000" b="0" i="0" u="sng" strike="noStrike" cap="none">
                <a:solidFill>
                  <a:srgbClr val="458A50"/>
                </a:solidFill>
                <a:latin typeface="Century Gothic"/>
                <a:ea typeface="Century Gothic"/>
                <a:cs typeface="Century Gothic"/>
                <a:sym typeface="Century Gothic"/>
                <a:hlinkClick r:id="rId14" action="ppaction://hlinksldjump">
                  <a:extLst>
                    <a:ext uri="{A12FA001-AC4F-418D-AE19-62706E023703}">
                      <ahyp:hlinkClr xmlns:ahyp="http://schemas.microsoft.com/office/drawing/2018/hyperlinkcolor" val="tx"/>
                    </a:ext>
                  </a:extLst>
                </a:hlinkClick>
              </a:rPr>
              <a:t>Transfer of Development Rights</a:t>
            </a:r>
            <a:endParaRPr sz="2000" b="0" i="0" u="none" strike="noStrike" cap="none">
              <a:solidFill>
                <a:srgbClr val="458A5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oogle Shape;132;p3">
            <a:extLst>
              <a:ext uri="{FF2B5EF4-FFF2-40B4-BE49-F238E27FC236}">
                <a16:creationId xmlns:a16="http://schemas.microsoft.com/office/drawing/2014/main" id="{8EC27575-E783-E3B2-5D16-C8B8DA9360FB}"/>
              </a:ext>
            </a:extLst>
          </p:cNvPr>
          <p:cNvGrpSpPr/>
          <p:nvPr/>
        </p:nvGrpSpPr>
        <p:grpSpPr>
          <a:xfrm>
            <a:off x="-23368" y="6258465"/>
            <a:ext cx="7817006" cy="364605"/>
            <a:chOff x="-1" y="6258465"/>
            <a:chExt cx="9127845" cy="364605"/>
          </a:xfrm>
        </p:grpSpPr>
        <p:sp>
          <p:nvSpPr>
            <p:cNvPr id="15" name="Google Shape;133;p3">
              <a:extLst>
                <a:ext uri="{FF2B5EF4-FFF2-40B4-BE49-F238E27FC236}">
                  <a16:creationId xmlns:a16="http://schemas.microsoft.com/office/drawing/2014/main" id="{FD2333E1-64C1-BC8A-41D8-9A8485323E3B}"/>
                </a:ext>
              </a:extLst>
            </p:cNvPr>
            <p:cNvSpPr/>
            <p:nvPr/>
          </p:nvSpPr>
          <p:spPr>
            <a:xfrm>
              <a:off x="6270212" y="6269566"/>
              <a:ext cx="2857632"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bg1"/>
                  </a:solidFill>
                  <a:latin typeface="Century Gothic"/>
                  <a:sym typeface="Century Gothic"/>
                  <a:hlinkClick r:id="rId2">
                    <a:extLst>
                      <a:ext uri="{A12FA001-AC4F-418D-AE19-62706E023703}">
                        <ahyp:hlinkClr xmlns:ahyp="http://schemas.microsoft.com/office/drawing/2018/hyperlinkcolor" val="tx"/>
                      </a:ext>
                    </a:extLst>
                  </a:hlinkClick>
                </a:rPr>
                <a:t>Visit Us</a:t>
              </a:r>
              <a:endParaRPr dirty="0">
                <a:solidFill>
                  <a:schemeClr val="bg1"/>
                </a:solidFill>
              </a:endParaRPr>
            </a:p>
          </p:txBody>
        </p:sp>
        <p:sp>
          <p:nvSpPr>
            <p:cNvPr id="16" name="Google Shape;134;p3">
              <a:extLst>
                <a:ext uri="{FF2B5EF4-FFF2-40B4-BE49-F238E27FC236}">
                  <a16:creationId xmlns:a16="http://schemas.microsoft.com/office/drawing/2014/main" id="{0A8FA8B7-2586-C29C-C720-904101E66FE6}"/>
                </a:ext>
              </a:extLst>
            </p:cNvPr>
            <p:cNvSpPr/>
            <p:nvPr/>
          </p:nvSpPr>
          <p:spPr>
            <a:xfrm>
              <a:off x="-1" y="6269566"/>
              <a:ext cx="6594703"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135;p3">
              <a:extLst>
                <a:ext uri="{FF2B5EF4-FFF2-40B4-BE49-F238E27FC236}">
                  <a16:creationId xmlns:a16="http://schemas.microsoft.com/office/drawing/2014/main" id="{1195A842-6EDB-4BE3-F4B4-860D51FCEC81}"/>
                </a:ext>
              </a:extLst>
            </p:cNvPr>
            <p:cNvSpPr txBox="1"/>
            <p:nvPr/>
          </p:nvSpPr>
          <p:spPr>
            <a:xfrm>
              <a:off x="-1" y="6258465"/>
              <a:ext cx="807313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i="1" dirty="0">
                  <a:solidFill>
                    <a:schemeClr val="lt1"/>
                  </a:solidFill>
                  <a:latin typeface="Century Gothic"/>
                  <a:ea typeface="Century Gothic"/>
                  <a:cs typeface="Century Gothic"/>
                  <a:sym typeface="Century Gothic"/>
                </a:rPr>
                <a:t>A Local Government Guide to the Chesapeake Bay</a:t>
              </a:r>
              <a:endParaRPr sz="1200" dirty="0"/>
            </a:p>
          </p:txBody>
        </p:sp>
      </p:grpSp>
      <p:sp>
        <p:nvSpPr>
          <p:cNvPr id="18" name="Google Shape;101;p2">
            <a:extLst>
              <a:ext uri="{FF2B5EF4-FFF2-40B4-BE49-F238E27FC236}">
                <a16:creationId xmlns:a16="http://schemas.microsoft.com/office/drawing/2014/main" id="{7FA04E5A-45E9-494B-FB3D-177BDF75ED8A}"/>
              </a:ext>
            </a:extLst>
          </p:cNvPr>
          <p:cNvSpPr/>
          <p:nvPr/>
        </p:nvSpPr>
        <p:spPr>
          <a:xfrm>
            <a:off x="0" y="178022"/>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102;p2">
            <a:extLst>
              <a:ext uri="{FF2B5EF4-FFF2-40B4-BE49-F238E27FC236}">
                <a16:creationId xmlns:a16="http://schemas.microsoft.com/office/drawing/2014/main" id="{B60FC48D-C4BA-A275-92DB-89C4D63B452D}"/>
              </a:ext>
            </a:extLst>
          </p:cNvPr>
          <p:cNvSpPr txBox="1">
            <a:spLocks noGrp="1"/>
          </p:cNvSpPr>
          <p:nvPr>
            <p:ph type="title"/>
          </p:nvPr>
        </p:nvSpPr>
        <p:spPr>
          <a:xfrm>
            <a:off x="135924" y="18192"/>
            <a:ext cx="4664676" cy="8526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dirty="0">
                <a:solidFill>
                  <a:schemeClr val="lt1"/>
                </a:solidFill>
                <a:latin typeface="Arial"/>
                <a:ea typeface="Arial"/>
                <a:cs typeface="Arial"/>
                <a:sym typeface="Arial"/>
              </a:rPr>
              <a:t>Content Developed By</a:t>
            </a:r>
            <a:endParaRPr dirty="0"/>
          </a:p>
        </p:txBody>
      </p:sp>
      <p:pic>
        <p:nvPicPr>
          <p:cNvPr id="2" name="Graphic 1">
            <a:extLst>
              <a:ext uri="{FF2B5EF4-FFF2-40B4-BE49-F238E27FC236}">
                <a16:creationId xmlns:a16="http://schemas.microsoft.com/office/drawing/2014/main" id="{EAD28E44-B91C-A612-C0DF-148F4E7803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7619" y="1811260"/>
            <a:ext cx="10444786" cy="3506823"/>
          </a:xfrm>
          <a:prstGeom prst="rect">
            <a:avLst/>
          </a:prstGeom>
        </p:spPr>
      </p:pic>
    </p:spTree>
    <p:extLst>
      <p:ext uri="{BB962C8B-B14F-4D97-AF65-F5344CB8AC3E}">
        <p14:creationId xmlns:p14="http://schemas.microsoft.com/office/powerpoint/2010/main" val="4254111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19"/>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9" name="Google Shape;399;p19"/>
          <p:cNvSpPr txBox="1">
            <a:spLocks noGrp="1"/>
          </p:cNvSpPr>
          <p:nvPr>
            <p:ph type="title"/>
          </p:nvPr>
        </p:nvSpPr>
        <p:spPr>
          <a:xfrm>
            <a:off x="139838" y="0"/>
            <a:ext cx="4639551"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Comprehensive Planning</a:t>
            </a:r>
            <a:endParaRPr/>
          </a:p>
        </p:txBody>
      </p:sp>
      <p:sp>
        <p:nvSpPr>
          <p:cNvPr id="400" name="Google Shape;400;p19"/>
          <p:cNvSpPr txBox="1">
            <a:spLocks noGrp="1"/>
          </p:cNvSpPr>
          <p:nvPr>
            <p:ph type="body" idx="1"/>
          </p:nvPr>
        </p:nvSpPr>
        <p:spPr>
          <a:xfrm>
            <a:off x="112642" y="795662"/>
            <a:ext cx="5848320" cy="3043504"/>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262626"/>
              </a:buClr>
              <a:buSzPts val="1800"/>
              <a:buNone/>
            </a:pPr>
            <a:r>
              <a:rPr lang="en-US" sz="1800">
                <a:solidFill>
                  <a:srgbClr val="262626"/>
                </a:solidFill>
              </a:rPr>
              <a:t>The comprehensive plan, also known as a general or master plan, includes long-range goals and objectives to guide all activities that affect the local government. </a:t>
            </a:r>
            <a:r>
              <a:rPr lang="en-US" sz="1800"/>
              <a:t>Jurisdictions can include farms, forests, and wetlands as preferred land uses in their plan, guiding development towards urban and suburban areas that can accommodate it while preserving open space.</a:t>
            </a:r>
            <a:endParaRPr/>
          </a:p>
        </p:txBody>
      </p:sp>
      <p:sp>
        <p:nvSpPr>
          <p:cNvPr id="401" name="Google Shape;401;p19"/>
          <p:cNvSpPr txBox="1"/>
          <p:nvPr/>
        </p:nvSpPr>
        <p:spPr>
          <a:xfrm>
            <a:off x="9486902" y="6172200"/>
            <a:ext cx="270509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To learn more, </a:t>
            </a:r>
            <a:r>
              <a:rPr lang="en-US" sz="1800" b="0" i="0" u="sng" strike="noStrike" cap="none">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explore the toolkit</a:t>
            </a:r>
            <a:endParaRPr sz="1800" b="0" i="0" u="none" strike="noStrike" cap="none">
              <a:solidFill>
                <a:schemeClr val="dk1"/>
              </a:solidFill>
              <a:latin typeface="Century Gothic"/>
              <a:ea typeface="Century Gothic"/>
              <a:cs typeface="Century Gothic"/>
              <a:sym typeface="Century Gothic"/>
            </a:endParaRPr>
          </a:p>
        </p:txBody>
      </p:sp>
      <p:pic>
        <p:nvPicPr>
          <p:cNvPr id="402" name="Google Shape;402;p19" descr="A grassy field with trees&#10;&#10;Description automatically generated with low confidence"/>
          <p:cNvPicPr preferRelativeResize="0"/>
          <p:nvPr/>
        </p:nvPicPr>
        <p:blipFill rotWithShape="1">
          <a:blip r:embed="rId4">
            <a:alphaModFix/>
          </a:blip>
          <a:srcRect t="9037" r="9447"/>
          <a:stretch/>
        </p:blipFill>
        <p:spPr>
          <a:xfrm>
            <a:off x="6130064" y="15888"/>
            <a:ext cx="6061935" cy="4059587"/>
          </a:xfrm>
          <a:prstGeom prst="rect">
            <a:avLst/>
          </a:prstGeom>
          <a:noFill/>
          <a:ln>
            <a:noFill/>
          </a:ln>
        </p:spPr>
      </p:pic>
      <p:grpSp>
        <p:nvGrpSpPr>
          <p:cNvPr id="403" name="Google Shape;403;p19"/>
          <p:cNvGrpSpPr/>
          <p:nvPr/>
        </p:nvGrpSpPr>
        <p:grpSpPr>
          <a:xfrm>
            <a:off x="0" y="6258465"/>
            <a:ext cx="9110545" cy="369332"/>
            <a:chOff x="0" y="6258465"/>
            <a:chExt cx="10638298" cy="369332"/>
          </a:xfrm>
        </p:grpSpPr>
        <p:sp>
          <p:nvSpPr>
            <p:cNvPr id="404" name="Google Shape;404;p19"/>
            <p:cNvSpPr/>
            <p:nvPr/>
          </p:nvSpPr>
          <p:spPr>
            <a:xfrm>
              <a:off x="6153022" y="6269566"/>
              <a:ext cx="4485276"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Local Government Toolbox</a:t>
              </a:r>
              <a:endParaRPr sz="1400" b="0" i="0" u="none" strike="noStrike" cap="none">
                <a:solidFill>
                  <a:srgbClr val="000000"/>
                </a:solidFill>
                <a:latin typeface="Arial"/>
                <a:ea typeface="Arial"/>
                <a:cs typeface="Arial"/>
                <a:sym typeface="Arial"/>
              </a:endParaRPr>
            </a:p>
          </p:txBody>
        </p:sp>
        <p:sp>
          <p:nvSpPr>
            <p:cNvPr id="405" name="Google Shape;405;p19"/>
            <p:cNvSpPr/>
            <p:nvPr/>
          </p:nvSpPr>
          <p:spPr>
            <a:xfrm>
              <a:off x="0" y="6269566"/>
              <a:ext cx="6393399"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6" name="Google Shape;406;p19"/>
            <p:cNvSpPr txBox="1"/>
            <p:nvPr/>
          </p:nvSpPr>
          <p:spPr>
            <a:xfrm>
              <a:off x="163289" y="6258465"/>
              <a:ext cx="59857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Preserving Local Character and Landscapes</a:t>
              </a:r>
              <a:endParaRPr sz="1400" b="0" i="0" u="none" strike="noStrike" cap="none">
                <a:solidFill>
                  <a:srgbClr val="000000"/>
                </a:solidFill>
                <a:latin typeface="Arial"/>
                <a:ea typeface="Arial"/>
                <a:cs typeface="Arial"/>
                <a:sym typeface="Arial"/>
              </a:endParaRPr>
            </a:p>
          </p:txBody>
        </p:sp>
      </p:grpSp>
      <p:sp>
        <p:nvSpPr>
          <p:cNvPr id="407" name="Google Shape;407;p19"/>
          <p:cNvSpPr txBox="1"/>
          <p:nvPr/>
        </p:nvSpPr>
        <p:spPr>
          <a:xfrm>
            <a:off x="139838" y="4094312"/>
            <a:ext cx="5283456" cy="18466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58A50"/>
                </a:solidFill>
                <a:latin typeface="Century Gothic"/>
                <a:ea typeface="Century Gothic"/>
                <a:cs typeface="Century Gothic"/>
                <a:sym typeface="Century Gothic"/>
              </a:rPr>
              <a:t>Future growth in Calvert County, MD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entury Gothic"/>
                <a:ea typeface="Century Gothic"/>
                <a:cs typeface="Century Gothic"/>
                <a:sym typeface="Century Gothic"/>
              </a:rPr>
              <a:t>An analysis of growth and resources needed to support that growth (infrastructure, services, natural resources) determined that the County would not have sufficient resources. To align population forecasts and capacity, the County developed a comprehensive plan with tighter growth restrictions.</a:t>
            </a:r>
            <a:endParaRPr sz="1400" b="0" i="0" u="none" strike="noStrike" cap="none">
              <a:solidFill>
                <a:srgbClr val="000000"/>
              </a:solidFill>
              <a:latin typeface="Arial"/>
              <a:ea typeface="Arial"/>
              <a:cs typeface="Arial"/>
              <a:sym typeface="Arial"/>
            </a:endParaRPr>
          </a:p>
        </p:txBody>
      </p:sp>
      <p:sp>
        <p:nvSpPr>
          <p:cNvPr id="408" name="Google Shape;408;p19"/>
          <p:cNvSpPr/>
          <p:nvPr/>
        </p:nvSpPr>
        <p:spPr>
          <a:xfrm>
            <a:off x="6062545" y="4340533"/>
            <a:ext cx="6096000" cy="1600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58A50"/>
                </a:solidFill>
                <a:latin typeface="Century Gothic"/>
                <a:ea typeface="Century Gothic"/>
                <a:cs typeface="Century Gothic"/>
                <a:sym typeface="Century Gothic"/>
              </a:rPr>
              <a:t>Incentives in Chester County, PA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262626"/>
                </a:solidFill>
                <a:latin typeface="Century Gothic"/>
                <a:ea typeface="Century Gothic"/>
                <a:cs typeface="Century Gothic"/>
                <a:sym typeface="Century Gothic"/>
              </a:rPr>
              <a:t>In PA, counties do not have the legal authority to adopt and enforce comprehensive plans that stipulate municipal land use. So, the County adopted a non-binding comprehensive plan </a:t>
            </a:r>
            <a:r>
              <a:rPr lang="en-US" sz="1600" b="0" i="1" u="none" strike="noStrike" cap="none">
                <a:solidFill>
                  <a:srgbClr val="262626"/>
                </a:solidFill>
                <a:latin typeface="Century Gothic"/>
                <a:ea typeface="Century Gothic"/>
                <a:cs typeface="Century Gothic"/>
                <a:sym typeface="Century Gothic"/>
              </a:rPr>
              <a:t>and </a:t>
            </a:r>
            <a:r>
              <a:rPr lang="en-US" sz="1600" b="0" i="0" u="none" strike="noStrike" cap="none">
                <a:solidFill>
                  <a:srgbClr val="262626"/>
                </a:solidFill>
                <a:latin typeface="Century Gothic"/>
                <a:ea typeface="Century Gothic"/>
                <a:cs typeface="Century Gothic"/>
                <a:sym typeface="Century Gothic"/>
              </a:rPr>
              <a:t>a grant program for municipalities to revise and align their documents with the county.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20"/>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5" name="Google Shape;415;p20"/>
          <p:cNvSpPr txBox="1">
            <a:spLocks noGrp="1"/>
          </p:cNvSpPr>
          <p:nvPr>
            <p:ph type="title"/>
          </p:nvPr>
        </p:nvSpPr>
        <p:spPr>
          <a:xfrm>
            <a:off x="139838" y="0"/>
            <a:ext cx="4639551"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Zoning Ordinance</a:t>
            </a:r>
            <a:endParaRPr/>
          </a:p>
        </p:txBody>
      </p:sp>
      <p:sp>
        <p:nvSpPr>
          <p:cNvPr id="416" name="Google Shape;416;p20"/>
          <p:cNvSpPr txBox="1">
            <a:spLocks noGrp="1"/>
          </p:cNvSpPr>
          <p:nvPr>
            <p:ph type="body" idx="1"/>
          </p:nvPr>
        </p:nvSpPr>
        <p:spPr>
          <a:xfrm>
            <a:off x="3589094" y="918543"/>
            <a:ext cx="8379129" cy="252619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1"/>
              </a:buClr>
              <a:buSzPts val="1800"/>
              <a:buNone/>
            </a:pPr>
            <a:r>
              <a:rPr lang="en-US" sz="1800"/>
              <a:t>A zoning ordinance is a regulatory tool that establishes zoning districts, permitted uses, and restrictions with defined penalties for violations.</a:t>
            </a:r>
            <a:r>
              <a:rPr lang="en-US" sz="1800">
                <a:solidFill>
                  <a:srgbClr val="458A50"/>
                </a:solidFill>
              </a:rPr>
              <a:t> </a:t>
            </a:r>
            <a:r>
              <a:rPr lang="en-US" sz="1800"/>
              <a:t>Jurisdictions can restrict development on farms, forests, and wetlands through use zoning and density zoning. Under use zoning, a jurisdiction assigns land to a protected zone that restricts certain uses (e.g., commercial development). With density zoning, a jurisdiction assigns land to zones with restrictions on the number of units per acre (e.g., one housing unit per 25 acres).</a:t>
            </a:r>
            <a:endParaRPr/>
          </a:p>
        </p:txBody>
      </p:sp>
      <p:pic>
        <p:nvPicPr>
          <p:cNvPr id="417" name="Google Shape;417;p20" descr="A picture containing outdoor, sky, grass, water&#10;&#10;Description automatically generated"/>
          <p:cNvPicPr preferRelativeResize="0"/>
          <p:nvPr/>
        </p:nvPicPr>
        <p:blipFill rotWithShape="1">
          <a:blip r:embed="rId3">
            <a:alphaModFix/>
          </a:blip>
          <a:srcRect l="31807" b="9358"/>
          <a:stretch/>
        </p:blipFill>
        <p:spPr>
          <a:xfrm>
            <a:off x="-1" y="643164"/>
            <a:ext cx="3310360" cy="2933413"/>
          </a:xfrm>
          <a:prstGeom prst="rect">
            <a:avLst/>
          </a:prstGeom>
          <a:noFill/>
          <a:ln>
            <a:noFill/>
          </a:ln>
        </p:spPr>
      </p:pic>
      <p:sp>
        <p:nvSpPr>
          <p:cNvPr id="418" name="Google Shape;418;p20"/>
          <p:cNvSpPr txBox="1"/>
          <p:nvPr/>
        </p:nvSpPr>
        <p:spPr>
          <a:xfrm>
            <a:off x="9486902" y="6172200"/>
            <a:ext cx="270509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To learn more, </a:t>
            </a:r>
            <a:r>
              <a:rPr lang="en-US" sz="1800" b="0" i="0" u="sng" strike="noStrike" cap="none">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explore the toolkit</a:t>
            </a:r>
            <a:endParaRPr sz="1800" b="0" i="0" u="none" strike="noStrike" cap="none">
              <a:solidFill>
                <a:schemeClr val="dk1"/>
              </a:solidFill>
              <a:latin typeface="Century Gothic"/>
              <a:ea typeface="Century Gothic"/>
              <a:cs typeface="Century Gothic"/>
              <a:sym typeface="Century Gothic"/>
            </a:endParaRPr>
          </a:p>
        </p:txBody>
      </p:sp>
      <p:grpSp>
        <p:nvGrpSpPr>
          <p:cNvPr id="419" name="Google Shape;419;p20"/>
          <p:cNvGrpSpPr/>
          <p:nvPr/>
        </p:nvGrpSpPr>
        <p:grpSpPr>
          <a:xfrm>
            <a:off x="0" y="6258465"/>
            <a:ext cx="9110545" cy="369332"/>
            <a:chOff x="0" y="6258465"/>
            <a:chExt cx="10638298" cy="369332"/>
          </a:xfrm>
        </p:grpSpPr>
        <p:sp>
          <p:nvSpPr>
            <p:cNvPr id="420" name="Google Shape;420;p20"/>
            <p:cNvSpPr/>
            <p:nvPr/>
          </p:nvSpPr>
          <p:spPr>
            <a:xfrm>
              <a:off x="6153022" y="6269566"/>
              <a:ext cx="4485276"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Local Government Toolbox</a:t>
              </a:r>
              <a:endParaRPr sz="1400" b="0" i="0" u="none" strike="noStrike" cap="none">
                <a:solidFill>
                  <a:srgbClr val="000000"/>
                </a:solidFill>
                <a:latin typeface="Arial"/>
                <a:ea typeface="Arial"/>
                <a:cs typeface="Arial"/>
                <a:sym typeface="Arial"/>
              </a:endParaRPr>
            </a:p>
          </p:txBody>
        </p:sp>
        <p:sp>
          <p:nvSpPr>
            <p:cNvPr id="421" name="Google Shape;421;p20"/>
            <p:cNvSpPr/>
            <p:nvPr/>
          </p:nvSpPr>
          <p:spPr>
            <a:xfrm>
              <a:off x="0" y="6269566"/>
              <a:ext cx="6393399"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2" name="Google Shape;422;p20"/>
            <p:cNvSpPr txBox="1"/>
            <p:nvPr/>
          </p:nvSpPr>
          <p:spPr>
            <a:xfrm>
              <a:off x="163289" y="6258465"/>
              <a:ext cx="59857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Preserving Local Character and Landscapes</a:t>
              </a:r>
              <a:endParaRPr sz="1400" b="0" i="0" u="none" strike="noStrike" cap="none">
                <a:solidFill>
                  <a:srgbClr val="000000"/>
                </a:solidFill>
                <a:latin typeface="Arial"/>
                <a:ea typeface="Arial"/>
                <a:cs typeface="Arial"/>
                <a:sym typeface="Arial"/>
              </a:endParaRPr>
            </a:p>
          </p:txBody>
        </p:sp>
      </p:grpSp>
      <p:sp>
        <p:nvSpPr>
          <p:cNvPr id="423" name="Google Shape;423;p20"/>
          <p:cNvSpPr txBox="1"/>
          <p:nvPr/>
        </p:nvSpPr>
        <p:spPr>
          <a:xfrm>
            <a:off x="6348641" y="4031694"/>
            <a:ext cx="5843359" cy="20928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58A50"/>
                </a:solidFill>
                <a:latin typeface="Century Gothic"/>
                <a:ea typeface="Century Gothic"/>
                <a:cs typeface="Century Gothic"/>
                <a:sym typeface="Century Gothic"/>
              </a:rPr>
              <a:t>Agriculture in Lancaster County, PA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entury Gothic"/>
                <a:ea typeface="Century Gothic"/>
                <a:cs typeface="Century Gothic"/>
                <a:sym typeface="Century Gothic"/>
              </a:rPr>
              <a:t>Caernarvon Township used a zoning ordinance to create an Agricultural District that spans 9,000 acres, including the Agricultural Security Area. The ordinance regulated the development and use of that land to eliminate uses not compatible with agriculture and require that any future inhabitants in this zone accept the impacts associated with agricultural businesses.</a:t>
            </a:r>
            <a:endParaRPr sz="1400" b="0" i="0" u="none" strike="noStrike" cap="none">
              <a:solidFill>
                <a:srgbClr val="000000"/>
              </a:solidFill>
              <a:latin typeface="Arial"/>
              <a:ea typeface="Arial"/>
              <a:cs typeface="Arial"/>
              <a:sym typeface="Arial"/>
            </a:endParaRPr>
          </a:p>
        </p:txBody>
      </p:sp>
      <p:sp>
        <p:nvSpPr>
          <p:cNvPr id="424" name="Google Shape;424;p20"/>
          <p:cNvSpPr/>
          <p:nvPr/>
        </p:nvSpPr>
        <p:spPr>
          <a:xfrm>
            <a:off x="139838" y="4154804"/>
            <a:ext cx="6096000" cy="18466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58A50"/>
                </a:solidFill>
                <a:latin typeface="Century Gothic"/>
                <a:ea typeface="Century Gothic"/>
                <a:cs typeface="Century Gothic"/>
                <a:sym typeface="Century Gothic"/>
              </a:rPr>
              <a:t>Water quality in Seaford, 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262626"/>
                </a:solidFill>
                <a:latin typeface="Century Gothic"/>
                <a:ea typeface="Century Gothic"/>
                <a:cs typeface="Century Gothic"/>
                <a:sym typeface="Century Gothic"/>
              </a:rPr>
              <a:t>Seaford is a historical riverside community. The pristine Nanticoke River is highly valued by the Seaford community because of its rich history and recreational opportunities. The City uses a zoning ordinance to control development and protect water quality. The ordinance also overlays stormwater treatment requirements on some zones.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21" descr="A picture containing tree, broccoli, several, variety&#10;&#10;Description automatically generated"/>
          <p:cNvPicPr preferRelativeResize="0"/>
          <p:nvPr/>
        </p:nvPicPr>
        <p:blipFill rotWithShape="1">
          <a:blip r:embed="rId3">
            <a:alphaModFix/>
          </a:blip>
          <a:srcRect l="5846" r="40752"/>
          <a:stretch/>
        </p:blipFill>
        <p:spPr>
          <a:xfrm>
            <a:off x="6716751" y="0"/>
            <a:ext cx="5498824" cy="6858000"/>
          </a:xfrm>
          <a:prstGeom prst="rect">
            <a:avLst/>
          </a:prstGeom>
          <a:noFill/>
          <a:ln>
            <a:noFill/>
          </a:ln>
        </p:spPr>
      </p:pic>
      <p:sp>
        <p:nvSpPr>
          <p:cNvPr id="431" name="Google Shape;431;p21"/>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2" name="Google Shape;432;p21"/>
          <p:cNvSpPr txBox="1">
            <a:spLocks noGrp="1"/>
          </p:cNvSpPr>
          <p:nvPr>
            <p:ph type="title"/>
          </p:nvPr>
        </p:nvSpPr>
        <p:spPr>
          <a:xfrm>
            <a:off x="139838" y="0"/>
            <a:ext cx="4639551"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Subdivision Ordinance</a:t>
            </a:r>
            <a:endParaRPr/>
          </a:p>
        </p:txBody>
      </p:sp>
      <p:sp>
        <p:nvSpPr>
          <p:cNvPr id="433" name="Google Shape;433;p21"/>
          <p:cNvSpPr txBox="1">
            <a:spLocks noGrp="1"/>
          </p:cNvSpPr>
          <p:nvPr>
            <p:ph type="body" idx="1"/>
          </p:nvPr>
        </p:nvSpPr>
        <p:spPr>
          <a:xfrm>
            <a:off x="112646" y="875808"/>
            <a:ext cx="6403901" cy="2457701"/>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1800"/>
              <a:buNone/>
            </a:pPr>
            <a:r>
              <a:rPr lang="en-US" sz="1800"/>
              <a:t>A subdivision ordinance regulates if, how, and when a landowner can divide, consolidate, develop, or change boundaries based on the land’s characteristics. If a landowner wants to divide a large parcel of land into multiple lots, building sites, or other changes, an ordinance can coordinate site design that improves the community rather than degrades it.</a:t>
            </a:r>
            <a:endParaRPr sz="2000"/>
          </a:p>
        </p:txBody>
      </p:sp>
      <p:sp>
        <p:nvSpPr>
          <p:cNvPr id="434" name="Google Shape;434;p21"/>
          <p:cNvSpPr txBox="1"/>
          <p:nvPr/>
        </p:nvSpPr>
        <p:spPr>
          <a:xfrm>
            <a:off x="9486902" y="6172200"/>
            <a:ext cx="270509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To learn more, </a:t>
            </a:r>
            <a:r>
              <a:rPr lang="en-US" sz="1800" b="0" i="0" u="sng" strike="noStrike" cap="none">
                <a:solidFill>
                  <a:schemeClr val="lt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explore the toolkit</a:t>
            </a:r>
            <a:endParaRPr sz="1800" b="0" i="0" u="none" strike="noStrike" cap="none">
              <a:solidFill>
                <a:schemeClr val="lt1"/>
              </a:solidFill>
              <a:latin typeface="Century Gothic"/>
              <a:ea typeface="Century Gothic"/>
              <a:cs typeface="Century Gothic"/>
              <a:sym typeface="Century Gothic"/>
            </a:endParaRPr>
          </a:p>
        </p:txBody>
      </p:sp>
      <p:grpSp>
        <p:nvGrpSpPr>
          <p:cNvPr id="435" name="Google Shape;435;p21"/>
          <p:cNvGrpSpPr/>
          <p:nvPr/>
        </p:nvGrpSpPr>
        <p:grpSpPr>
          <a:xfrm>
            <a:off x="0" y="6258465"/>
            <a:ext cx="9110545" cy="369332"/>
            <a:chOff x="0" y="6258465"/>
            <a:chExt cx="10638298" cy="369332"/>
          </a:xfrm>
        </p:grpSpPr>
        <p:sp>
          <p:nvSpPr>
            <p:cNvPr id="436" name="Google Shape;436;p21"/>
            <p:cNvSpPr/>
            <p:nvPr/>
          </p:nvSpPr>
          <p:spPr>
            <a:xfrm>
              <a:off x="6153022" y="6269566"/>
              <a:ext cx="4485276"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Local Government Toolbox</a:t>
              </a:r>
              <a:endParaRPr sz="1400" b="0" i="0" u="none" strike="noStrike" cap="none">
                <a:solidFill>
                  <a:srgbClr val="000000"/>
                </a:solidFill>
                <a:latin typeface="Arial"/>
                <a:ea typeface="Arial"/>
                <a:cs typeface="Arial"/>
                <a:sym typeface="Arial"/>
              </a:endParaRPr>
            </a:p>
          </p:txBody>
        </p:sp>
        <p:sp>
          <p:nvSpPr>
            <p:cNvPr id="437" name="Google Shape;437;p21"/>
            <p:cNvSpPr/>
            <p:nvPr/>
          </p:nvSpPr>
          <p:spPr>
            <a:xfrm>
              <a:off x="0" y="6269566"/>
              <a:ext cx="6393399"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8" name="Google Shape;438;p21"/>
            <p:cNvSpPr txBox="1"/>
            <p:nvPr/>
          </p:nvSpPr>
          <p:spPr>
            <a:xfrm>
              <a:off x="163289" y="6258465"/>
              <a:ext cx="59857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Preserving Local Character and Landscapes</a:t>
              </a:r>
              <a:endParaRPr sz="1400" b="0" i="0" u="none" strike="noStrike" cap="none">
                <a:solidFill>
                  <a:srgbClr val="000000"/>
                </a:solidFill>
                <a:latin typeface="Arial"/>
                <a:ea typeface="Arial"/>
                <a:cs typeface="Arial"/>
                <a:sym typeface="Arial"/>
              </a:endParaRPr>
            </a:p>
          </p:txBody>
        </p:sp>
      </p:grpSp>
      <p:sp>
        <p:nvSpPr>
          <p:cNvPr id="439" name="Google Shape;439;p21"/>
          <p:cNvSpPr/>
          <p:nvPr/>
        </p:nvSpPr>
        <p:spPr>
          <a:xfrm>
            <a:off x="139837" y="3746255"/>
            <a:ext cx="6260963" cy="23391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58A50"/>
                </a:solidFill>
                <a:latin typeface="Century Gothic"/>
                <a:ea typeface="Century Gothic"/>
                <a:cs typeface="Century Gothic"/>
                <a:sym typeface="Century Gothic"/>
              </a:rPr>
              <a:t>Adaptation in Hardy County, WV</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262626"/>
                </a:solidFill>
                <a:latin typeface="Century Gothic"/>
                <a:ea typeface="Century Gothic"/>
                <a:cs typeface="Century Gothic"/>
                <a:sym typeface="Century Gothic"/>
              </a:rPr>
              <a:t>The County adopted a zoning ordinance followed by a comprehensive plan. Over the years, they updated their land use policies in response to community concerns. In 2009, they added a subdivision ordinance to address over-development that they were seeing in their community. There was not enough demand to fill subdivisions that were being developed and the ordinance curbed the division and development, preventing land loss to vacant lots.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22"/>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6" name="Google Shape;446;p22"/>
          <p:cNvSpPr txBox="1">
            <a:spLocks noGrp="1"/>
          </p:cNvSpPr>
          <p:nvPr>
            <p:ph type="title"/>
          </p:nvPr>
        </p:nvSpPr>
        <p:spPr>
          <a:xfrm>
            <a:off x="139838" y="0"/>
            <a:ext cx="4639551"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Impact Fees and Taxes</a:t>
            </a:r>
            <a:endParaRPr/>
          </a:p>
        </p:txBody>
      </p:sp>
      <p:sp>
        <p:nvSpPr>
          <p:cNvPr id="447" name="Google Shape;447;p22"/>
          <p:cNvSpPr txBox="1"/>
          <p:nvPr/>
        </p:nvSpPr>
        <p:spPr>
          <a:xfrm>
            <a:off x="4340506" y="794441"/>
            <a:ext cx="7851494" cy="3092262"/>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chemeClr val="dk1"/>
              </a:buClr>
              <a:buSzPts val="1800"/>
              <a:buFont typeface="Arial"/>
              <a:buNone/>
            </a:pPr>
            <a:r>
              <a:rPr lang="en-US" sz="1800" b="0" i="0" u="none" strike="noStrike" cap="none">
                <a:solidFill>
                  <a:schemeClr val="dk1"/>
                </a:solidFill>
                <a:latin typeface="Century Gothic"/>
                <a:ea typeface="Century Gothic"/>
                <a:cs typeface="Century Gothic"/>
                <a:sym typeface="Century Gothic"/>
              </a:rPr>
              <a:t>Impact fees have developers pay for new or expanded public facilities that serve their developments. The types of public facilities funded range from transportation to libraries, depending on the state and jurisdiction. Local governments are responsible for determining the fair fee amount. Impact fees allow developers to share the cost of expensive infrastructure systems, which incentivizes cluster and infill development. Jurisdictions can also use the impact fees to support new parks, recreation facilities and open space.</a:t>
            </a:r>
            <a:endParaRPr sz="1400" b="0" i="0" u="none" strike="noStrike" cap="none">
              <a:solidFill>
                <a:srgbClr val="000000"/>
              </a:solidFill>
              <a:latin typeface="Arial"/>
              <a:ea typeface="Arial"/>
              <a:cs typeface="Arial"/>
              <a:sym typeface="Arial"/>
            </a:endParaRPr>
          </a:p>
        </p:txBody>
      </p:sp>
      <p:pic>
        <p:nvPicPr>
          <p:cNvPr id="448" name="Google Shape;448;p22" descr="Aerial view of a city&#10;&#10;Description automatically generated with low confidence"/>
          <p:cNvPicPr preferRelativeResize="0"/>
          <p:nvPr/>
        </p:nvPicPr>
        <p:blipFill rotWithShape="1">
          <a:blip r:embed="rId3">
            <a:alphaModFix/>
          </a:blip>
          <a:srcRect l="17058" t="-1" r="35942" b="71"/>
          <a:stretch/>
        </p:blipFill>
        <p:spPr>
          <a:xfrm>
            <a:off x="-1" y="643163"/>
            <a:ext cx="3951727" cy="5621675"/>
          </a:xfrm>
          <a:prstGeom prst="rect">
            <a:avLst/>
          </a:prstGeom>
          <a:noFill/>
          <a:ln>
            <a:noFill/>
          </a:ln>
        </p:spPr>
      </p:pic>
      <p:sp>
        <p:nvSpPr>
          <p:cNvPr id="449" name="Google Shape;449;p22"/>
          <p:cNvSpPr txBox="1"/>
          <p:nvPr/>
        </p:nvSpPr>
        <p:spPr>
          <a:xfrm>
            <a:off x="9486902" y="6172200"/>
            <a:ext cx="270509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To learn more, </a:t>
            </a:r>
            <a:r>
              <a:rPr lang="en-US" sz="1800" b="0" i="0" u="sng" strike="noStrike" cap="none">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explore the toolkit</a:t>
            </a:r>
            <a:endParaRPr sz="1800" b="0" i="0" u="none" strike="noStrike" cap="none">
              <a:solidFill>
                <a:schemeClr val="dk1"/>
              </a:solidFill>
              <a:latin typeface="Century Gothic"/>
              <a:ea typeface="Century Gothic"/>
              <a:cs typeface="Century Gothic"/>
              <a:sym typeface="Century Gothic"/>
            </a:endParaRPr>
          </a:p>
        </p:txBody>
      </p:sp>
      <p:grpSp>
        <p:nvGrpSpPr>
          <p:cNvPr id="450" name="Google Shape;450;p22"/>
          <p:cNvGrpSpPr/>
          <p:nvPr/>
        </p:nvGrpSpPr>
        <p:grpSpPr>
          <a:xfrm>
            <a:off x="0" y="6258465"/>
            <a:ext cx="9110545" cy="369332"/>
            <a:chOff x="0" y="6258465"/>
            <a:chExt cx="10638298" cy="369332"/>
          </a:xfrm>
        </p:grpSpPr>
        <p:sp>
          <p:nvSpPr>
            <p:cNvPr id="451" name="Google Shape;451;p22"/>
            <p:cNvSpPr/>
            <p:nvPr/>
          </p:nvSpPr>
          <p:spPr>
            <a:xfrm>
              <a:off x="6153022" y="6269566"/>
              <a:ext cx="4485276"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Local Government Toolbox</a:t>
              </a:r>
              <a:endParaRPr sz="1400" b="0" i="0" u="none" strike="noStrike" cap="none">
                <a:solidFill>
                  <a:srgbClr val="000000"/>
                </a:solidFill>
                <a:latin typeface="Arial"/>
                <a:ea typeface="Arial"/>
                <a:cs typeface="Arial"/>
                <a:sym typeface="Arial"/>
              </a:endParaRPr>
            </a:p>
          </p:txBody>
        </p:sp>
        <p:sp>
          <p:nvSpPr>
            <p:cNvPr id="452" name="Google Shape;452;p22"/>
            <p:cNvSpPr/>
            <p:nvPr/>
          </p:nvSpPr>
          <p:spPr>
            <a:xfrm>
              <a:off x="0" y="6269566"/>
              <a:ext cx="6393399"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3" name="Google Shape;453;p22"/>
            <p:cNvSpPr txBox="1"/>
            <p:nvPr/>
          </p:nvSpPr>
          <p:spPr>
            <a:xfrm>
              <a:off x="163289" y="6258465"/>
              <a:ext cx="59857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Preserving Local Character and Landscapes</a:t>
              </a:r>
              <a:endParaRPr sz="1400" b="0" i="0" u="none" strike="noStrike" cap="none">
                <a:solidFill>
                  <a:srgbClr val="000000"/>
                </a:solidFill>
                <a:latin typeface="Arial"/>
                <a:ea typeface="Arial"/>
                <a:cs typeface="Arial"/>
                <a:sym typeface="Arial"/>
              </a:endParaRPr>
            </a:p>
          </p:txBody>
        </p:sp>
      </p:grpSp>
      <p:sp>
        <p:nvSpPr>
          <p:cNvPr id="454" name="Google Shape;454;p22"/>
          <p:cNvSpPr txBox="1"/>
          <p:nvPr/>
        </p:nvSpPr>
        <p:spPr>
          <a:xfrm>
            <a:off x="4340507" y="4031694"/>
            <a:ext cx="7627716" cy="1600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58A50"/>
                </a:solidFill>
                <a:latin typeface="Century Gothic"/>
                <a:ea typeface="Century Gothic"/>
                <a:cs typeface="Century Gothic"/>
                <a:sym typeface="Century Gothic"/>
              </a:rPr>
              <a:t>Infill and transit in Montgomery County, MD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entury Gothic"/>
                <a:ea typeface="Century Gothic"/>
                <a:cs typeface="Century Gothic"/>
                <a:sym typeface="Century Gothic"/>
              </a:rPr>
              <a:t>The County collects an impact tax for new buildings that differs for different locations, with the lowest fee for areas where the County want to encourage development, such as around existing Metro Stations. Other desirable building projects, like affordable housing projects and bioscience facilities, are exempt from the tax altogether.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23" descr="A picture containing cart, pulling&#10;&#10;Description automatically generated"/>
          <p:cNvPicPr preferRelativeResize="0"/>
          <p:nvPr/>
        </p:nvPicPr>
        <p:blipFill rotWithShape="1">
          <a:blip r:embed="rId3">
            <a:alphaModFix/>
          </a:blip>
          <a:srcRect l="14588" t="66" r="37178" b="-64"/>
          <a:stretch/>
        </p:blipFill>
        <p:spPr>
          <a:xfrm>
            <a:off x="7247153" y="0"/>
            <a:ext cx="4944847" cy="6858000"/>
          </a:xfrm>
          <a:prstGeom prst="rect">
            <a:avLst/>
          </a:prstGeom>
          <a:noFill/>
          <a:ln>
            <a:noFill/>
          </a:ln>
        </p:spPr>
      </p:pic>
      <p:sp>
        <p:nvSpPr>
          <p:cNvPr id="461" name="Google Shape;461;p23"/>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2" name="Google Shape;462;p23"/>
          <p:cNvSpPr txBox="1">
            <a:spLocks noGrp="1"/>
          </p:cNvSpPr>
          <p:nvPr>
            <p:ph type="title"/>
          </p:nvPr>
        </p:nvSpPr>
        <p:spPr>
          <a:xfrm>
            <a:off x="139838" y="0"/>
            <a:ext cx="4639551"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Urban Service Boundaries</a:t>
            </a:r>
            <a:endParaRPr/>
          </a:p>
        </p:txBody>
      </p:sp>
      <p:sp>
        <p:nvSpPr>
          <p:cNvPr id="463" name="Google Shape;463;p23"/>
          <p:cNvSpPr txBox="1"/>
          <p:nvPr/>
        </p:nvSpPr>
        <p:spPr>
          <a:xfrm>
            <a:off x="112650" y="777850"/>
            <a:ext cx="7017900" cy="2571000"/>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chemeClr val="dk1"/>
              </a:buClr>
              <a:buSzPts val="1800"/>
              <a:buFont typeface="Arial"/>
              <a:buNone/>
            </a:pPr>
            <a:r>
              <a:rPr lang="en-US" sz="1800" b="0" i="0" u="none" strike="noStrike" cap="none">
                <a:solidFill>
                  <a:schemeClr val="dk1"/>
                </a:solidFill>
                <a:latin typeface="Century Gothic"/>
                <a:ea typeface="Century Gothic"/>
                <a:cs typeface="Century Gothic"/>
                <a:sym typeface="Century Gothic"/>
              </a:rPr>
              <a:t>An urban service boundary defines urban and rural areas and limits the extension of public services. Development outside the boundary must rely on private systems, which is a disincentive. An urban-rural demarcation line (URDL) or an urban growth area (UGA) similarly demarcates urban and rural areas with an emphasis on where the jurisdiction wants and does not want new development.</a:t>
            </a:r>
            <a:endParaRPr sz="2000" b="0" i="0" u="none" strike="noStrike" cap="none">
              <a:solidFill>
                <a:schemeClr val="dk1"/>
              </a:solidFill>
              <a:latin typeface="Century Gothic"/>
              <a:ea typeface="Century Gothic"/>
              <a:cs typeface="Century Gothic"/>
              <a:sym typeface="Century Gothic"/>
            </a:endParaRPr>
          </a:p>
        </p:txBody>
      </p:sp>
      <p:sp>
        <p:nvSpPr>
          <p:cNvPr id="464" name="Google Shape;464;p23"/>
          <p:cNvSpPr txBox="1"/>
          <p:nvPr/>
        </p:nvSpPr>
        <p:spPr>
          <a:xfrm>
            <a:off x="7750593" y="74054"/>
            <a:ext cx="3937966"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To learn more, </a:t>
            </a:r>
            <a:r>
              <a:rPr lang="en-US" sz="1800" b="0" i="0" u="sng" strike="noStrike" cap="none">
                <a:solidFill>
                  <a:schemeClr val="lt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explore the toolkit</a:t>
            </a:r>
            <a:endParaRPr sz="1800" b="0" i="0" u="none" strike="noStrike" cap="none">
              <a:solidFill>
                <a:schemeClr val="lt1"/>
              </a:solidFill>
              <a:latin typeface="Century Gothic"/>
              <a:ea typeface="Century Gothic"/>
              <a:cs typeface="Century Gothic"/>
              <a:sym typeface="Century Gothic"/>
            </a:endParaRPr>
          </a:p>
        </p:txBody>
      </p:sp>
      <p:grpSp>
        <p:nvGrpSpPr>
          <p:cNvPr id="465" name="Google Shape;465;p23"/>
          <p:cNvGrpSpPr/>
          <p:nvPr/>
        </p:nvGrpSpPr>
        <p:grpSpPr>
          <a:xfrm>
            <a:off x="0" y="6258465"/>
            <a:ext cx="9110545" cy="369332"/>
            <a:chOff x="0" y="6258465"/>
            <a:chExt cx="10638298" cy="369332"/>
          </a:xfrm>
        </p:grpSpPr>
        <p:sp>
          <p:nvSpPr>
            <p:cNvPr id="466" name="Google Shape;466;p23"/>
            <p:cNvSpPr/>
            <p:nvPr/>
          </p:nvSpPr>
          <p:spPr>
            <a:xfrm>
              <a:off x="6153022" y="6269566"/>
              <a:ext cx="4485276"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Local Government Toolbox</a:t>
              </a:r>
              <a:endParaRPr sz="1400" b="0" i="0" u="none" strike="noStrike" cap="none">
                <a:solidFill>
                  <a:srgbClr val="000000"/>
                </a:solidFill>
                <a:latin typeface="Arial"/>
                <a:ea typeface="Arial"/>
                <a:cs typeface="Arial"/>
                <a:sym typeface="Arial"/>
              </a:endParaRPr>
            </a:p>
          </p:txBody>
        </p:sp>
        <p:sp>
          <p:nvSpPr>
            <p:cNvPr id="467" name="Google Shape;467;p23"/>
            <p:cNvSpPr/>
            <p:nvPr/>
          </p:nvSpPr>
          <p:spPr>
            <a:xfrm>
              <a:off x="0" y="6269566"/>
              <a:ext cx="6393399"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8" name="Google Shape;468;p23"/>
            <p:cNvSpPr txBox="1"/>
            <p:nvPr/>
          </p:nvSpPr>
          <p:spPr>
            <a:xfrm>
              <a:off x="163289" y="6258465"/>
              <a:ext cx="59857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Preserving Local Character and Landscapes</a:t>
              </a:r>
              <a:endParaRPr sz="1400" b="0" i="0" u="none" strike="noStrike" cap="none">
                <a:solidFill>
                  <a:srgbClr val="000000"/>
                </a:solidFill>
                <a:latin typeface="Arial"/>
                <a:ea typeface="Arial"/>
                <a:cs typeface="Arial"/>
                <a:sym typeface="Arial"/>
              </a:endParaRPr>
            </a:p>
          </p:txBody>
        </p:sp>
      </p:grpSp>
      <p:sp>
        <p:nvSpPr>
          <p:cNvPr id="469" name="Google Shape;469;p23"/>
          <p:cNvSpPr/>
          <p:nvPr/>
        </p:nvSpPr>
        <p:spPr>
          <a:xfrm>
            <a:off x="3149956" y="3543890"/>
            <a:ext cx="3841151" cy="2585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58A50"/>
                </a:solidFill>
                <a:latin typeface="Century Gothic"/>
                <a:ea typeface="Century Gothic"/>
                <a:cs typeface="Century Gothic"/>
                <a:sym typeface="Century Gothic"/>
              </a:rPr>
              <a:t>Growth in Lancaster County, PA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262626"/>
                </a:solidFill>
                <a:latin typeface="Century Gothic"/>
                <a:ea typeface="Century Gothic"/>
                <a:cs typeface="Century Gothic"/>
                <a:sym typeface="Century Gothic"/>
              </a:rPr>
              <a:t>The County aims to build 85% of new dwellings in designated UGAs to protect agricultural and forested land outside of those areas. To attain this goal, redevelopment and infill are prioritized and water/sewer services are extended outside of the UGAs only if the health of the community is threatened.</a:t>
            </a:r>
            <a:endParaRPr sz="1400" b="0" i="0" u="none" strike="noStrike" cap="none">
              <a:solidFill>
                <a:srgbClr val="000000"/>
              </a:solidFill>
              <a:latin typeface="Arial"/>
              <a:ea typeface="Arial"/>
              <a:cs typeface="Arial"/>
              <a:sym typeface="Arial"/>
            </a:endParaRPr>
          </a:p>
        </p:txBody>
      </p:sp>
      <p:pic>
        <p:nvPicPr>
          <p:cNvPr id="470" name="Google Shape;470;p23" descr="Map&#10;&#10;Description automatically generated"/>
          <p:cNvPicPr preferRelativeResize="0"/>
          <p:nvPr/>
        </p:nvPicPr>
        <p:blipFill rotWithShape="1">
          <a:blip r:embed="rId5">
            <a:alphaModFix/>
          </a:blip>
          <a:srcRect t="12320"/>
          <a:stretch/>
        </p:blipFill>
        <p:spPr>
          <a:xfrm>
            <a:off x="-1" y="3309814"/>
            <a:ext cx="3032567" cy="260764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24" descr="A flock of birds flying in the sky&#10;&#10;Description automatically generated with medium confidence"/>
          <p:cNvPicPr preferRelativeResize="0"/>
          <p:nvPr/>
        </p:nvPicPr>
        <p:blipFill rotWithShape="1">
          <a:blip r:embed="rId3">
            <a:alphaModFix/>
          </a:blip>
          <a:srcRect l="38031"/>
          <a:stretch/>
        </p:blipFill>
        <p:spPr>
          <a:xfrm>
            <a:off x="0" y="300464"/>
            <a:ext cx="2980722" cy="3206713"/>
          </a:xfrm>
          <a:prstGeom prst="rect">
            <a:avLst/>
          </a:prstGeom>
          <a:noFill/>
          <a:ln>
            <a:noFill/>
          </a:ln>
        </p:spPr>
      </p:pic>
      <p:sp>
        <p:nvSpPr>
          <p:cNvPr id="477" name="Google Shape;477;p24"/>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8" name="Google Shape;478;p24"/>
          <p:cNvSpPr txBox="1">
            <a:spLocks noGrp="1"/>
          </p:cNvSpPr>
          <p:nvPr>
            <p:ph type="title"/>
          </p:nvPr>
        </p:nvSpPr>
        <p:spPr>
          <a:xfrm>
            <a:off x="139838" y="0"/>
            <a:ext cx="4639551"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Conservation Easements</a:t>
            </a:r>
            <a:endParaRPr/>
          </a:p>
        </p:txBody>
      </p:sp>
      <p:sp>
        <p:nvSpPr>
          <p:cNvPr id="479" name="Google Shape;479;p24"/>
          <p:cNvSpPr txBox="1"/>
          <p:nvPr/>
        </p:nvSpPr>
        <p:spPr>
          <a:xfrm>
            <a:off x="3110108" y="794441"/>
            <a:ext cx="9040421" cy="2712736"/>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20000"/>
              </a:lnSpc>
              <a:spcBef>
                <a:spcPts val="0"/>
              </a:spcBef>
              <a:spcAft>
                <a:spcPts val="0"/>
              </a:spcAft>
              <a:buClr>
                <a:schemeClr val="dk1"/>
              </a:buClr>
              <a:buSzPts val="1800"/>
              <a:buFont typeface="Arial"/>
              <a:buNone/>
            </a:pPr>
            <a:r>
              <a:rPr lang="en-US" sz="1800" b="0" i="0" u="none" strike="noStrike" cap="none">
                <a:solidFill>
                  <a:schemeClr val="dk1"/>
                </a:solidFill>
                <a:latin typeface="Century Gothic"/>
                <a:ea typeface="Century Gothic"/>
                <a:cs typeface="Century Gothic"/>
                <a:sym typeface="Century Gothic"/>
              </a:rPr>
              <a:t>A conservation easement is a voluntary agreement between a landowner and another party to protect specific resources on the property. Some easements are donated with the landowner receiving a tax benefit in lieu of payment. An easement can also be created by the landowner selling the development rights to a public agency through a purchase of development rights (PDR) program. An appraiser determines the value of the development rights by calculating the difference between the market values of the property without and with an easement.</a:t>
            </a:r>
            <a:endParaRPr sz="1400" b="0" i="0" u="none" strike="noStrike" cap="none">
              <a:solidFill>
                <a:srgbClr val="000000"/>
              </a:solidFill>
              <a:latin typeface="Arial"/>
              <a:ea typeface="Arial"/>
              <a:cs typeface="Arial"/>
              <a:sym typeface="Arial"/>
            </a:endParaRPr>
          </a:p>
        </p:txBody>
      </p:sp>
      <p:sp>
        <p:nvSpPr>
          <p:cNvPr id="480" name="Google Shape;480;p24"/>
          <p:cNvSpPr txBox="1"/>
          <p:nvPr/>
        </p:nvSpPr>
        <p:spPr>
          <a:xfrm>
            <a:off x="9486902" y="6172200"/>
            <a:ext cx="270509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To learn more, </a:t>
            </a:r>
            <a:r>
              <a:rPr lang="en-US" sz="1800" b="0" i="0" u="sng" strike="noStrike" cap="none">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explore the toolkit</a:t>
            </a:r>
            <a:endParaRPr sz="1800" b="0" i="0" u="none" strike="noStrike" cap="none">
              <a:solidFill>
                <a:schemeClr val="dk1"/>
              </a:solidFill>
              <a:latin typeface="Century Gothic"/>
              <a:ea typeface="Century Gothic"/>
              <a:cs typeface="Century Gothic"/>
              <a:sym typeface="Century Gothic"/>
            </a:endParaRPr>
          </a:p>
        </p:txBody>
      </p:sp>
      <p:grpSp>
        <p:nvGrpSpPr>
          <p:cNvPr id="481" name="Google Shape;481;p24"/>
          <p:cNvGrpSpPr/>
          <p:nvPr/>
        </p:nvGrpSpPr>
        <p:grpSpPr>
          <a:xfrm>
            <a:off x="0" y="6258465"/>
            <a:ext cx="9110545" cy="369332"/>
            <a:chOff x="0" y="6258465"/>
            <a:chExt cx="10638298" cy="369332"/>
          </a:xfrm>
        </p:grpSpPr>
        <p:sp>
          <p:nvSpPr>
            <p:cNvPr id="482" name="Google Shape;482;p24"/>
            <p:cNvSpPr/>
            <p:nvPr/>
          </p:nvSpPr>
          <p:spPr>
            <a:xfrm>
              <a:off x="6153022" y="6269566"/>
              <a:ext cx="4485276"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Local Government Toolbox</a:t>
              </a:r>
              <a:endParaRPr sz="1400" b="0" i="0" u="none" strike="noStrike" cap="none">
                <a:solidFill>
                  <a:srgbClr val="000000"/>
                </a:solidFill>
                <a:latin typeface="Arial"/>
                <a:ea typeface="Arial"/>
                <a:cs typeface="Arial"/>
                <a:sym typeface="Arial"/>
              </a:endParaRPr>
            </a:p>
          </p:txBody>
        </p:sp>
        <p:sp>
          <p:nvSpPr>
            <p:cNvPr id="483" name="Google Shape;483;p24"/>
            <p:cNvSpPr/>
            <p:nvPr/>
          </p:nvSpPr>
          <p:spPr>
            <a:xfrm>
              <a:off x="0" y="6269566"/>
              <a:ext cx="6393399"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4" name="Google Shape;484;p24"/>
            <p:cNvSpPr txBox="1"/>
            <p:nvPr/>
          </p:nvSpPr>
          <p:spPr>
            <a:xfrm>
              <a:off x="163289" y="6258465"/>
              <a:ext cx="59857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Preserving Local Character and Landscapes</a:t>
              </a:r>
              <a:endParaRPr sz="1400" b="0" i="0" u="none" strike="noStrike" cap="none">
                <a:solidFill>
                  <a:srgbClr val="000000"/>
                </a:solidFill>
                <a:latin typeface="Arial"/>
                <a:ea typeface="Arial"/>
                <a:cs typeface="Arial"/>
                <a:sym typeface="Arial"/>
              </a:endParaRPr>
            </a:p>
          </p:txBody>
        </p:sp>
      </p:grpSp>
      <p:sp>
        <p:nvSpPr>
          <p:cNvPr id="485" name="Google Shape;485;p24"/>
          <p:cNvSpPr/>
          <p:nvPr/>
        </p:nvSpPr>
        <p:spPr>
          <a:xfrm>
            <a:off x="139838" y="3656364"/>
            <a:ext cx="4834401" cy="2585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58A50"/>
                </a:solidFill>
                <a:latin typeface="Century Gothic"/>
                <a:ea typeface="Century Gothic"/>
                <a:cs typeface="Century Gothic"/>
                <a:sym typeface="Century Gothic"/>
              </a:rPr>
              <a:t>Some sources of funding for easements: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262626"/>
                </a:solidFill>
                <a:latin typeface="Century Gothic"/>
                <a:ea typeface="Century Gothic"/>
                <a:cs typeface="Century Gothic"/>
                <a:sym typeface="Century Gothic"/>
              </a:rPr>
              <a:t>Delaware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262626"/>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Agricultural Conservation Easements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262626"/>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Agricultural Lands Preservation Districts</a:t>
            </a:r>
            <a:endParaRPr sz="1400" b="0" i="0" u="none" strike="noStrike" cap="none">
              <a:solidFill>
                <a:srgbClr val="26262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262626"/>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Forest Legacy Program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262626"/>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Forestland Preservation Program</a:t>
            </a:r>
            <a:endParaRPr sz="1400" b="0" i="0" u="none" strike="noStrike" cap="none">
              <a:solidFill>
                <a:srgbClr val="26262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262626"/>
                </a:solidFill>
                <a:latin typeface="Century Gothic"/>
                <a:ea typeface="Century Gothic"/>
                <a:cs typeface="Century Gothic"/>
                <a:sym typeface="Century Gothic"/>
              </a:rPr>
              <a:t>Maryland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262626"/>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Program Open Space</a:t>
            </a:r>
            <a:endParaRPr sz="1400" b="0" i="0" u="none" strike="noStrike" cap="none">
              <a:solidFill>
                <a:srgbClr val="26262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262626"/>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Rural Legacy Program</a:t>
            </a:r>
            <a:endParaRPr sz="1400" b="0" i="0" u="none" strike="noStrike" cap="none">
              <a:solidFill>
                <a:srgbClr val="26262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262626"/>
                </a:solidFill>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t>Maryland Agricultural Land Preservation Foundation</a:t>
            </a:r>
            <a:endParaRPr sz="1400" b="0" i="0" u="none" strike="noStrike" cap="none">
              <a:solidFill>
                <a:srgbClr val="26262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262626"/>
                </a:solidFill>
                <a:latin typeface="Century Gothic"/>
                <a:ea typeface="Century Gothic"/>
                <a:cs typeface="Century Gothic"/>
                <a:sym typeface="Century Gothic"/>
                <a:hlinkClick r:id="rId10">
                  <a:extLst>
                    <a:ext uri="{A12FA001-AC4F-418D-AE19-62706E023703}">
                      <ahyp:hlinkClr xmlns:ahyp="http://schemas.microsoft.com/office/drawing/2018/hyperlinkcolor" val="tx"/>
                    </a:ext>
                  </a:extLst>
                </a:hlinkClick>
              </a:rPr>
              <a:t>Maryland Environmental Trust</a:t>
            </a:r>
            <a:endParaRPr sz="1400" b="0" i="0" u="none" strike="noStrike" cap="none">
              <a:solidFill>
                <a:srgbClr val="262626"/>
              </a:solidFill>
              <a:latin typeface="Century Gothic"/>
              <a:ea typeface="Century Gothic"/>
              <a:cs typeface="Century Gothic"/>
              <a:sym typeface="Century Gothic"/>
            </a:endParaRPr>
          </a:p>
        </p:txBody>
      </p:sp>
      <p:sp>
        <p:nvSpPr>
          <p:cNvPr id="486" name="Google Shape;486;p24"/>
          <p:cNvSpPr/>
          <p:nvPr/>
        </p:nvSpPr>
        <p:spPr>
          <a:xfrm>
            <a:off x="4199825" y="3964139"/>
            <a:ext cx="4365441" cy="166199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262626"/>
                </a:solidFill>
                <a:latin typeface="Century Gothic"/>
                <a:ea typeface="Century Gothic"/>
                <a:cs typeface="Century Gothic"/>
                <a:sym typeface="Century Gothic"/>
              </a:rPr>
              <a:t>New York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dirty="0">
                <a:solidFill>
                  <a:srgbClr val="262626"/>
                </a:solidFill>
                <a:latin typeface="Century Gothic"/>
                <a:ea typeface="Century Gothic"/>
                <a:cs typeface="Century Gothic"/>
                <a:sym typeface="Century Gothic"/>
                <a:hlinkClick r:id="rId11">
                  <a:extLst>
                    <a:ext uri="{A12FA001-AC4F-418D-AE19-62706E023703}">
                      <ahyp:hlinkClr xmlns:ahyp="http://schemas.microsoft.com/office/drawing/2018/hyperlinkcolor" val="tx"/>
                    </a:ext>
                  </a:extLst>
                </a:hlinkClick>
              </a:rPr>
              <a:t>New York Environmental Protection Fund</a:t>
            </a:r>
            <a:endParaRPr sz="1400" b="0" i="0" u="none" strike="noStrike" cap="none" dirty="0">
              <a:solidFill>
                <a:srgbClr val="26262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dirty="0">
                <a:solidFill>
                  <a:srgbClr val="262626"/>
                </a:solidFill>
                <a:latin typeface="Century Gothic"/>
                <a:ea typeface="Century Gothic"/>
                <a:cs typeface="Century Gothic"/>
                <a:sym typeface="Century Gothic"/>
                <a:hlinkClick r:id="rId12">
                  <a:extLst>
                    <a:ext uri="{A12FA001-AC4F-418D-AE19-62706E023703}">
                      <ahyp:hlinkClr xmlns:ahyp="http://schemas.microsoft.com/office/drawing/2018/hyperlinkcolor" val="tx"/>
                    </a:ext>
                  </a:extLst>
                </a:hlinkClick>
              </a:rPr>
              <a:t>Agricultural Assessment Program</a:t>
            </a:r>
            <a:endParaRPr sz="1400" b="0" i="0" u="none" strike="noStrike" cap="none" dirty="0">
              <a:solidFill>
                <a:srgbClr val="26262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262626"/>
                </a:solidFill>
                <a:latin typeface="Century Gothic"/>
                <a:ea typeface="Century Gothic"/>
                <a:cs typeface="Century Gothic"/>
                <a:sym typeface="Century Gothic"/>
              </a:rPr>
              <a:t>Pennsylvania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dirty="0">
                <a:solidFill>
                  <a:srgbClr val="262626"/>
                </a:solidFill>
                <a:latin typeface="Century Gothic"/>
                <a:ea typeface="Century Gothic"/>
                <a:cs typeface="Century Gothic"/>
                <a:sym typeface="Century Gothic"/>
                <a:hlinkClick r:id="rId13">
                  <a:extLst>
                    <a:ext uri="{A12FA001-AC4F-418D-AE19-62706E023703}">
                      <ahyp:hlinkClr xmlns:ahyp="http://schemas.microsoft.com/office/drawing/2018/hyperlinkcolor" val="tx"/>
                    </a:ext>
                  </a:extLst>
                </a:hlinkClick>
              </a:rPr>
              <a:t>Community Conservation Partnership Program</a:t>
            </a:r>
            <a:endParaRPr sz="1400" b="0" i="0" u="none" strike="noStrike" cap="none" dirty="0">
              <a:solidFill>
                <a:srgbClr val="26262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dirty="0">
                <a:solidFill>
                  <a:srgbClr val="262626"/>
                </a:solidFill>
                <a:latin typeface="Century Gothic"/>
                <a:ea typeface="Century Gothic"/>
                <a:cs typeface="Century Gothic"/>
                <a:sym typeface="Century Gothic"/>
                <a:hlinkClick r:id="rId14">
                  <a:extLst>
                    <a:ext uri="{A12FA001-AC4F-418D-AE19-62706E023703}">
                      <ahyp:hlinkClr xmlns:ahyp="http://schemas.microsoft.com/office/drawing/2018/hyperlinkcolor" val="tx"/>
                    </a:ext>
                  </a:extLst>
                </a:hlinkClick>
              </a:rPr>
              <a:t>Rivers Conservation </a:t>
            </a:r>
            <a:r>
              <a:rPr lang="en-US" sz="1400" b="0" i="0" u="sng" strike="noStrike" cap="none" dirty="0">
                <a:solidFill>
                  <a:srgbClr val="262626"/>
                </a:solidFill>
                <a:latin typeface="Century Gothic"/>
                <a:ea typeface="Century Gothic"/>
                <a:cs typeface="Century Gothic"/>
                <a:sym typeface="Century Gothic"/>
                <a:hlinkClick r:id="rId15">
                  <a:extLst>
                    <a:ext uri="{A12FA001-AC4F-418D-AE19-62706E023703}">
                      <ahyp:hlinkClr xmlns:ahyp="http://schemas.microsoft.com/office/drawing/2018/hyperlinkcolor" val="tx"/>
                    </a:ext>
                  </a:extLst>
                </a:hlinkClick>
              </a:rPr>
              <a:t>Grant</a:t>
            </a:r>
            <a:r>
              <a:rPr lang="en-US" sz="1400" b="0" i="0" u="sng" strike="noStrike" cap="none" dirty="0">
                <a:solidFill>
                  <a:srgbClr val="262626"/>
                </a:solidFill>
                <a:latin typeface="Century Gothic"/>
                <a:ea typeface="Century Gothic"/>
                <a:cs typeface="Century Gothic"/>
                <a:sym typeface="Century Gothic"/>
                <a:hlinkClick r:id="rId14">
                  <a:extLst>
                    <a:ext uri="{A12FA001-AC4F-418D-AE19-62706E023703}">
                      <ahyp:hlinkClr xmlns:ahyp="http://schemas.microsoft.com/office/drawing/2018/hyperlinkcolor" val="tx"/>
                    </a:ext>
                  </a:extLst>
                </a:hlinkClick>
              </a:rPr>
              <a:t> </a:t>
            </a:r>
            <a:r>
              <a:rPr lang="en-US" sz="1400" b="0" i="0" u="sng" strike="noStrike" cap="none" dirty="0">
                <a:solidFill>
                  <a:srgbClr val="262626"/>
                </a:solidFill>
                <a:latin typeface="Century Gothic"/>
                <a:ea typeface="Century Gothic"/>
                <a:cs typeface="Century Gothic"/>
                <a:sym typeface="Century Gothic"/>
                <a:hlinkClick r:id="rId15">
                  <a:extLst>
                    <a:ext uri="{A12FA001-AC4F-418D-AE19-62706E023703}">
                      <ahyp:hlinkClr xmlns:ahyp="http://schemas.microsoft.com/office/drawing/2018/hyperlinkcolor" val="tx"/>
                    </a:ext>
                  </a:extLst>
                </a:hlinkClick>
              </a:rPr>
              <a:t>Program</a:t>
            </a:r>
            <a:endParaRPr sz="1400" b="0" i="0" u="none" strike="noStrike" cap="none" dirty="0">
              <a:solidFill>
                <a:srgbClr val="26262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dirty="0">
                <a:solidFill>
                  <a:srgbClr val="262626"/>
                </a:solidFill>
                <a:latin typeface="Century Gothic"/>
                <a:ea typeface="Century Gothic"/>
                <a:cs typeface="Century Gothic"/>
                <a:sym typeface="Century Gothic"/>
                <a:hlinkClick r:id="rId16">
                  <a:extLst>
                    <a:ext uri="{A12FA001-AC4F-418D-AE19-62706E023703}">
                      <ahyp:hlinkClr xmlns:ahyp="http://schemas.microsoft.com/office/drawing/2018/hyperlinkcolor" val="tx"/>
                    </a:ext>
                  </a:extLst>
                </a:hlinkClick>
              </a:rPr>
              <a:t>Department of Agriculture</a:t>
            </a:r>
            <a:endParaRPr sz="1400" b="0" i="0" u="none" strike="noStrike" cap="none" dirty="0">
              <a:solidFill>
                <a:srgbClr val="262626"/>
              </a:solidFill>
              <a:latin typeface="Century Gothic"/>
              <a:ea typeface="Century Gothic"/>
              <a:cs typeface="Century Gothic"/>
              <a:sym typeface="Century Gothic"/>
            </a:endParaRPr>
          </a:p>
        </p:txBody>
      </p:sp>
      <p:sp>
        <p:nvSpPr>
          <p:cNvPr id="487" name="Google Shape;487;p24"/>
          <p:cNvSpPr/>
          <p:nvPr/>
        </p:nvSpPr>
        <p:spPr>
          <a:xfrm>
            <a:off x="8565266" y="3964139"/>
            <a:ext cx="3626734" cy="19082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262626"/>
                </a:solidFill>
                <a:latin typeface="Century Gothic"/>
                <a:ea typeface="Century Gothic"/>
                <a:cs typeface="Century Gothic"/>
                <a:sym typeface="Century Gothic"/>
              </a:rPr>
              <a:t>Virginia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262626"/>
                </a:solidFill>
                <a:latin typeface="Century Gothic"/>
                <a:ea typeface="Century Gothic"/>
                <a:cs typeface="Century Gothic"/>
                <a:sym typeface="Century Gothic"/>
                <a:hlinkClick r:id="rId17">
                  <a:extLst>
                    <a:ext uri="{A12FA001-AC4F-418D-AE19-62706E023703}">
                      <ahyp:hlinkClr xmlns:ahyp="http://schemas.microsoft.com/office/drawing/2018/hyperlinkcolor" val="tx"/>
                    </a:ext>
                  </a:extLst>
                </a:hlinkClick>
              </a:rPr>
              <a:t>Virginia Land Conservation Foundation</a:t>
            </a:r>
            <a:endParaRPr sz="1400" b="0" i="0" u="none" strike="noStrike" cap="none">
              <a:solidFill>
                <a:srgbClr val="26262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262626"/>
                </a:solidFill>
                <a:latin typeface="Century Gothic"/>
                <a:ea typeface="Century Gothic"/>
                <a:cs typeface="Century Gothic"/>
                <a:sym typeface="Century Gothic"/>
                <a:hlinkClick r:id="rId18">
                  <a:extLst>
                    <a:ext uri="{A12FA001-AC4F-418D-AE19-62706E023703}">
                      <ahyp:hlinkClr xmlns:ahyp="http://schemas.microsoft.com/office/drawing/2018/hyperlinkcolor" val="tx"/>
                    </a:ext>
                  </a:extLst>
                </a:hlinkClick>
              </a:rPr>
              <a:t>Department of Agriculture and Consumer Services</a:t>
            </a:r>
            <a:endParaRPr sz="1400" b="0" i="0" u="none" strike="noStrike" cap="none">
              <a:solidFill>
                <a:srgbClr val="26262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262626"/>
                </a:solidFill>
                <a:latin typeface="Century Gothic"/>
                <a:ea typeface="Century Gothic"/>
                <a:cs typeface="Century Gothic"/>
                <a:sym typeface="Century Gothic"/>
                <a:hlinkClick r:id="rId19">
                  <a:extLst>
                    <a:ext uri="{A12FA001-AC4F-418D-AE19-62706E023703}">
                      <ahyp:hlinkClr xmlns:ahyp="http://schemas.microsoft.com/office/drawing/2018/hyperlinkcolor" val="tx"/>
                    </a:ext>
                  </a:extLst>
                </a:hlinkClick>
              </a:rPr>
              <a:t>Virginia Outdoors Foundation</a:t>
            </a:r>
            <a:endParaRPr sz="1400" b="0" i="0" u="none" strike="noStrike" cap="none">
              <a:solidFill>
                <a:srgbClr val="26262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262626"/>
                </a:solidFill>
                <a:latin typeface="Century Gothic"/>
                <a:ea typeface="Century Gothic"/>
                <a:cs typeface="Century Gothic"/>
                <a:sym typeface="Century Gothic"/>
              </a:rPr>
              <a:t>West Virginia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262626"/>
                </a:solidFill>
                <a:latin typeface="Century Gothic"/>
                <a:ea typeface="Century Gothic"/>
                <a:cs typeface="Century Gothic"/>
                <a:sym typeface="Century Gothic"/>
                <a:hlinkClick r:id="rId20">
                  <a:extLst>
                    <a:ext uri="{A12FA001-AC4F-418D-AE19-62706E023703}">
                      <ahyp:hlinkClr xmlns:ahyp="http://schemas.microsoft.com/office/drawing/2018/hyperlinkcolor" val="tx"/>
                    </a:ext>
                  </a:extLst>
                </a:hlinkClick>
              </a:rPr>
              <a:t>Voluntary Farmland Protection Act</a:t>
            </a:r>
            <a:endParaRPr sz="1400" b="0" i="0" u="none" strike="noStrike" cap="none">
              <a:solidFill>
                <a:srgbClr val="26262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262626"/>
                </a:solidFill>
                <a:latin typeface="Century Gothic"/>
                <a:ea typeface="Century Gothic"/>
                <a:cs typeface="Century Gothic"/>
                <a:sym typeface="Century Gothic"/>
              </a:rPr>
              <a:t>General Obligation Bonds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25"/>
          <p:cNvSpPr/>
          <p:nvPr/>
        </p:nvSpPr>
        <p:spPr>
          <a:xfrm>
            <a:off x="-1" y="151277"/>
            <a:ext cx="5977055"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4" name="Google Shape;494;p25"/>
          <p:cNvSpPr txBox="1">
            <a:spLocks noGrp="1"/>
          </p:cNvSpPr>
          <p:nvPr>
            <p:ph type="title"/>
          </p:nvPr>
        </p:nvSpPr>
        <p:spPr>
          <a:xfrm>
            <a:off x="139838" y="0"/>
            <a:ext cx="5837216"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Transfer of Development Rights</a:t>
            </a:r>
            <a:endParaRPr/>
          </a:p>
        </p:txBody>
      </p:sp>
      <p:sp>
        <p:nvSpPr>
          <p:cNvPr id="495" name="Google Shape;495;p25"/>
          <p:cNvSpPr txBox="1">
            <a:spLocks noGrp="1"/>
          </p:cNvSpPr>
          <p:nvPr>
            <p:ph type="body" idx="1"/>
          </p:nvPr>
        </p:nvSpPr>
        <p:spPr>
          <a:xfrm>
            <a:off x="171354" y="810269"/>
            <a:ext cx="5634343" cy="5459297"/>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1800"/>
              <a:buNone/>
            </a:pPr>
            <a:r>
              <a:rPr lang="en-US" sz="1800"/>
              <a:t>A transfer of development rights (TDR) program allows a landowner to sell their land’s development rights to a buyer for use on other land, while retaining ownership and existing agricultural or forestry uses. TDR programs specify who can sell rights, usually in areas targeted for preservation, and where buyers can apply those rights (in areas targeted for development). It also specifies how the development rights can be used, like allowing the buyer to develop at greater densities or increased height than would otherwise be allowed. For the program to be effective, downzoning in the receiving area is typical to incentivize the use of the development rights by the buyer.</a:t>
            </a:r>
            <a:endParaRPr sz="2200"/>
          </a:p>
        </p:txBody>
      </p:sp>
      <p:pic>
        <p:nvPicPr>
          <p:cNvPr id="496" name="Google Shape;496;p25" descr="A picture containing sky, grass, outdoor, green&#10;&#10;Description automatically generated"/>
          <p:cNvPicPr preferRelativeResize="0"/>
          <p:nvPr/>
        </p:nvPicPr>
        <p:blipFill rotWithShape="1">
          <a:blip r:embed="rId3">
            <a:alphaModFix/>
          </a:blip>
          <a:srcRect t="1785" b="835"/>
          <a:stretch/>
        </p:blipFill>
        <p:spPr>
          <a:xfrm>
            <a:off x="6214948" y="0"/>
            <a:ext cx="5977052" cy="3880338"/>
          </a:xfrm>
          <a:prstGeom prst="rect">
            <a:avLst/>
          </a:prstGeom>
          <a:noFill/>
          <a:ln>
            <a:noFill/>
          </a:ln>
        </p:spPr>
      </p:pic>
      <p:sp>
        <p:nvSpPr>
          <p:cNvPr id="497" name="Google Shape;497;p25"/>
          <p:cNvSpPr txBox="1"/>
          <p:nvPr/>
        </p:nvSpPr>
        <p:spPr>
          <a:xfrm>
            <a:off x="9486902" y="6172200"/>
            <a:ext cx="270509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To learn more, </a:t>
            </a:r>
            <a:r>
              <a:rPr lang="en-US" sz="1800" b="0" i="0" u="sng" strike="noStrike" cap="none">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explore the toolkit</a:t>
            </a:r>
            <a:endParaRPr sz="1800" b="0" i="0" u="none" strike="noStrike" cap="none">
              <a:solidFill>
                <a:schemeClr val="dk1"/>
              </a:solidFill>
              <a:latin typeface="Century Gothic"/>
              <a:ea typeface="Century Gothic"/>
              <a:cs typeface="Century Gothic"/>
              <a:sym typeface="Century Gothic"/>
            </a:endParaRPr>
          </a:p>
        </p:txBody>
      </p:sp>
      <p:grpSp>
        <p:nvGrpSpPr>
          <p:cNvPr id="498" name="Google Shape;498;p25"/>
          <p:cNvGrpSpPr/>
          <p:nvPr/>
        </p:nvGrpSpPr>
        <p:grpSpPr>
          <a:xfrm>
            <a:off x="0" y="6258465"/>
            <a:ext cx="9110545" cy="369332"/>
            <a:chOff x="0" y="6258465"/>
            <a:chExt cx="10638298" cy="369332"/>
          </a:xfrm>
        </p:grpSpPr>
        <p:sp>
          <p:nvSpPr>
            <p:cNvPr id="499" name="Google Shape;499;p25"/>
            <p:cNvSpPr/>
            <p:nvPr/>
          </p:nvSpPr>
          <p:spPr>
            <a:xfrm>
              <a:off x="6153022" y="6269566"/>
              <a:ext cx="4485276"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Local Government Toolbox</a:t>
              </a:r>
              <a:endParaRPr sz="1400" b="0" i="0" u="none" strike="noStrike" cap="none">
                <a:solidFill>
                  <a:srgbClr val="000000"/>
                </a:solidFill>
                <a:latin typeface="Arial"/>
                <a:ea typeface="Arial"/>
                <a:cs typeface="Arial"/>
                <a:sym typeface="Arial"/>
              </a:endParaRPr>
            </a:p>
          </p:txBody>
        </p:sp>
        <p:sp>
          <p:nvSpPr>
            <p:cNvPr id="500" name="Google Shape;500;p25"/>
            <p:cNvSpPr/>
            <p:nvPr/>
          </p:nvSpPr>
          <p:spPr>
            <a:xfrm>
              <a:off x="0" y="6269566"/>
              <a:ext cx="6393399"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1" name="Google Shape;501;p25"/>
            <p:cNvSpPr txBox="1"/>
            <p:nvPr/>
          </p:nvSpPr>
          <p:spPr>
            <a:xfrm>
              <a:off x="163289" y="6258465"/>
              <a:ext cx="59857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Preserving Local Character and Landscapes</a:t>
              </a:r>
              <a:endParaRPr sz="1400" b="0" i="0" u="none" strike="noStrike" cap="none">
                <a:solidFill>
                  <a:srgbClr val="000000"/>
                </a:solidFill>
                <a:latin typeface="Arial"/>
                <a:ea typeface="Arial"/>
                <a:cs typeface="Arial"/>
                <a:sym typeface="Arial"/>
              </a:endParaRPr>
            </a:p>
          </p:txBody>
        </p:sp>
      </p:grpSp>
      <p:sp>
        <p:nvSpPr>
          <p:cNvPr id="502" name="Google Shape;502;p25"/>
          <p:cNvSpPr/>
          <p:nvPr/>
        </p:nvSpPr>
        <p:spPr>
          <a:xfrm>
            <a:off x="6214948" y="4050906"/>
            <a:ext cx="5977052" cy="18466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58A50"/>
                </a:solidFill>
                <a:latin typeface="Century Gothic"/>
                <a:ea typeface="Century Gothic"/>
                <a:cs typeface="Century Gothic"/>
                <a:sym typeface="Century Gothic"/>
              </a:rPr>
              <a:t>Protecting family farms in Stafford County, VA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262626"/>
                </a:solidFill>
                <a:latin typeface="Century Gothic"/>
                <a:ea typeface="Century Gothic"/>
                <a:cs typeface="Century Gothic"/>
                <a:sym typeface="Century Gothic"/>
              </a:rPr>
              <a:t>The County found their TDR program to be a politically popular option, as it manages growth without harming the rights or equity of landowners. Many landowners in their community could not profitably maintain family farms and were facing pressure to sell their properties to developers, which has been mitigated by the TDR program.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26"/>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9" name="Google Shape;509;p26"/>
          <p:cNvSpPr txBox="1">
            <a:spLocks noGrp="1"/>
          </p:cNvSpPr>
          <p:nvPr>
            <p:ph type="body" idx="1"/>
          </p:nvPr>
        </p:nvSpPr>
        <p:spPr>
          <a:xfrm>
            <a:off x="2780371" y="1052437"/>
            <a:ext cx="9411629" cy="5667652"/>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20000"/>
              </a:lnSpc>
              <a:spcBef>
                <a:spcPts val="0"/>
              </a:spcBef>
              <a:spcAft>
                <a:spcPts val="0"/>
              </a:spcAft>
              <a:buClr>
                <a:schemeClr val="dk1"/>
              </a:buClr>
              <a:buSzPts val="2400"/>
              <a:buNone/>
            </a:pPr>
            <a:r>
              <a:rPr lang="en-US" sz="2400" b="1"/>
              <a:t>Explore the data </a:t>
            </a:r>
            <a:r>
              <a:rPr lang="en-US" sz="2400"/>
              <a:t>on land use and the rate at which it is changing for your community by using the tools in the next slide. Use the data to identify vulnerable areas and prioritize your conservation efforts.</a:t>
            </a:r>
            <a:endParaRPr/>
          </a:p>
          <a:p>
            <a:pPr marL="0" lvl="0" indent="0" algn="l" rtl="0">
              <a:lnSpc>
                <a:spcPct val="120000"/>
              </a:lnSpc>
              <a:spcBef>
                <a:spcPts val="1000"/>
              </a:spcBef>
              <a:spcAft>
                <a:spcPts val="0"/>
              </a:spcAft>
              <a:buClr>
                <a:schemeClr val="dk1"/>
              </a:buClr>
              <a:buSzPts val="2400"/>
              <a:buNone/>
            </a:pPr>
            <a:endParaRPr sz="2400"/>
          </a:p>
          <a:p>
            <a:pPr marL="0" lvl="0" indent="0" algn="l" rtl="0">
              <a:lnSpc>
                <a:spcPct val="120000"/>
              </a:lnSpc>
              <a:spcBef>
                <a:spcPts val="1000"/>
              </a:spcBef>
              <a:spcAft>
                <a:spcPts val="0"/>
              </a:spcAft>
              <a:buClr>
                <a:schemeClr val="dk1"/>
              </a:buClr>
              <a:buSzPts val="2400"/>
              <a:buNone/>
            </a:pPr>
            <a:r>
              <a:rPr lang="en-US" sz="2400" b="1"/>
              <a:t>Share this toolkit </a:t>
            </a:r>
            <a:r>
              <a:rPr lang="en-US" sz="2400"/>
              <a:t>with your planning commission or department and discuss the tools that your community can use to plan for the future.</a:t>
            </a:r>
            <a:endParaRPr/>
          </a:p>
          <a:p>
            <a:pPr marL="0" lvl="0" indent="0" algn="l" rtl="0">
              <a:lnSpc>
                <a:spcPct val="120000"/>
              </a:lnSpc>
              <a:spcBef>
                <a:spcPts val="1000"/>
              </a:spcBef>
              <a:spcAft>
                <a:spcPts val="0"/>
              </a:spcAft>
              <a:buClr>
                <a:schemeClr val="dk1"/>
              </a:buClr>
              <a:buSzPts val="2400"/>
              <a:buNone/>
            </a:pPr>
            <a:endParaRPr sz="2400"/>
          </a:p>
          <a:p>
            <a:pPr marL="0" lvl="0" indent="0" algn="l" rtl="0">
              <a:lnSpc>
                <a:spcPct val="120000"/>
              </a:lnSpc>
              <a:spcBef>
                <a:spcPts val="1000"/>
              </a:spcBef>
              <a:spcAft>
                <a:spcPts val="0"/>
              </a:spcAft>
              <a:buClr>
                <a:schemeClr val="dk1"/>
              </a:buClr>
              <a:buSzPts val="2400"/>
              <a:buNone/>
            </a:pPr>
            <a:r>
              <a:rPr lang="en-US" sz="2400" b="1"/>
              <a:t>Support conservation actions, </a:t>
            </a:r>
            <a:r>
              <a:rPr lang="en-US" sz="2400"/>
              <a:t>such as incorporating appropriate regulatory and voluntary tools, during your community’s next comprehensive planning activity. </a:t>
            </a:r>
            <a:endParaRPr/>
          </a:p>
        </p:txBody>
      </p:sp>
      <p:sp>
        <p:nvSpPr>
          <p:cNvPr id="510" name="Google Shape;510;p26"/>
          <p:cNvSpPr txBox="1">
            <a:spLocks noGrp="1"/>
          </p:cNvSpPr>
          <p:nvPr>
            <p:ph type="title"/>
          </p:nvPr>
        </p:nvSpPr>
        <p:spPr>
          <a:xfrm>
            <a:off x="112642" y="0"/>
            <a:ext cx="4678814"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What You Can Do</a:t>
            </a:r>
            <a:endParaRPr/>
          </a:p>
        </p:txBody>
      </p:sp>
      <p:pic>
        <p:nvPicPr>
          <p:cNvPr id="511" name="Google Shape;511;p26"/>
          <p:cNvPicPr preferRelativeResize="0"/>
          <p:nvPr/>
        </p:nvPicPr>
        <p:blipFill rotWithShape="1">
          <a:blip r:embed="rId3">
            <a:alphaModFix/>
          </a:blip>
          <a:srcRect/>
          <a:stretch/>
        </p:blipFill>
        <p:spPr>
          <a:xfrm>
            <a:off x="803373" y="1094874"/>
            <a:ext cx="1367398" cy="1367398"/>
          </a:xfrm>
          <a:prstGeom prst="rect">
            <a:avLst/>
          </a:prstGeom>
          <a:noFill/>
          <a:ln>
            <a:noFill/>
          </a:ln>
        </p:spPr>
      </p:pic>
      <p:pic>
        <p:nvPicPr>
          <p:cNvPr id="512" name="Google Shape;512;p26"/>
          <p:cNvPicPr preferRelativeResize="0"/>
          <p:nvPr/>
        </p:nvPicPr>
        <p:blipFill rotWithShape="1">
          <a:blip r:embed="rId4">
            <a:alphaModFix/>
          </a:blip>
          <a:srcRect/>
          <a:stretch/>
        </p:blipFill>
        <p:spPr>
          <a:xfrm>
            <a:off x="803373" y="3066852"/>
            <a:ext cx="1587500" cy="1270000"/>
          </a:xfrm>
          <a:prstGeom prst="rect">
            <a:avLst/>
          </a:prstGeom>
          <a:noFill/>
          <a:ln>
            <a:noFill/>
          </a:ln>
        </p:spPr>
      </p:pic>
      <p:pic>
        <p:nvPicPr>
          <p:cNvPr id="513" name="Google Shape;513;p26"/>
          <p:cNvPicPr preferRelativeResize="0"/>
          <p:nvPr/>
        </p:nvPicPr>
        <p:blipFill rotWithShape="1">
          <a:blip r:embed="rId5">
            <a:alphaModFix/>
          </a:blip>
          <a:srcRect/>
          <a:stretch/>
        </p:blipFill>
        <p:spPr>
          <a:xfrm>
            <a:off x="274175" y="4558392"/>
            <a:ext cx="2476500" cy="2476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27"/>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0" name="Google Shape;520;p27"/>
          <p:cNvSpPr txBox="1">
            <a:spLocks noGrp="1"/>
          </p:cNvSpPr>
          <p:nvPr>
            <p:ph type="title"/>
          </p:nvPr>
        </p:nvSpPr>
        <p:spPr>
          <a:xfrm>
            <a:off x="112642" y="0"/>
            <a:ext cx="4657066"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To Learn More</a:t>
            </a:r>
            <a:endParaRPr/>
          </a:p>
        </p:txBody>
      </p:sp>
      <p:sp>
        <p:nvSpPr>
          <p:cNvPr id="521" name="Google Shape;521;p27"/>
          <p:cNvSpPr txBox="1">
            <a:spLocks noGrp="1"/>
          </p:cNvSpPr>
          <p:nvPr>
            <p:ph type="body" idx="1"/>
          </p:nvPr>
        </p:nvSpPr>
        <p:spPr>
          <a:xfrm>
            <a:off x="112642" y="864704"/>
            <a:ext cx="12079358" cy="5993295"/>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120000"/>
              </a:lnSpc>
              <a:spcBef>
                <a:spcPts val="0"/>
              </a:spcBef>
              <a:spcAft>
                <a:spcPts val="0"/>
              </a:spcAft>
              <a:buClr>
                <a:schemeClr val="dk1"/>
              </a:buClr>
              <a:buSzPct val="100000"/>
              <a:buChar char="•"/>
            </a:pPr>
            <a:r>
              <a:rPr lang="en-US" u="sng">
                <a:solidFill>
                  <a:schemeClr val="hlink"/>
                </a:solidFill>
                <a:hlinkClick r:id="rId3"/>
              </a:rPr>
              <a:t>Conservation Land Use Policy Toolkit</a:t>
            </a:r>
            <a:endParaRPr u="sng"/>
          </a:p>
          <a:p>
            <a:pPr marL="685800" lvl="1" indent="-228600" algn="l" rtl="0">
              <a:lnSpc>
                <a:spcPct val="120000"/>
              </a:lnSpc>
              <a:spcBef>
                <a:spcPts val="500"/>
              </a:spcBef>
              <a:spcAft>
                <a:spcPts val="0"/>
              </a:spcAft>
              <a:buClr>
                <a:schemeClr val="dk1"/>
              </a:buClr>
              <a:buSzPct val="100000"/>
              <a:buChar char="•"/>
            </a:pPr>
            <a:r>
              <a:rPr lang="en-US"/>
              <a:t>Learn about tools local governments can use to slow the conversion of farmland, forestland, and wetlands</a:t>
            </a:r>
            <a:endParaRPr/>
          </a:p>
          <a:p>
            <a:pPr marL="228600" lvl="0" indent="-228600" algn="l" rtl="0">
              <a:lnSpc>
                <a:spcPct val="120000"/>
              </a:lnSpc>
              <a:spcBef>
                <a:spcPts val="1000"/>
              </a:spcBef>
              <a:spcAft>
                <a:spcPts val="0"/>
              </a:spcAft>
              <a:buClr>
                <a:schemeClr val="dk1"/>
              </a:buClr>
              <a:buSzPct val="100000"/>
              <a:buChar char="•"/>
            </a:pPr>
            <a:r>
              <a:rPr lang="en-US"/>
              <a:t>American Farmland Trust’s </a:t>
            </a:r>
            <a:r>
              <a:rPr lang="en-US" u="sng">
                <a:solidFill>
                  <a:schemeClr val="hlink"/>
                </a:solidFill>
                <a:hlinkClick r:id="rId4"/>
              </a:rPr>
              <a:t>Farms Under Threat: The State of the States</a:t>
            </a:r>
            <a:endParaRPr/>
          </a:p>
          <a:p>
            <a:pPr marL="685800" lvl="1" indent="-228600" algn="l" rtl="0">
              <a:lnSpc>
                <a:spcPct val="120000"/>
              </a:lnSpc>
              <a:spcBef>
                <a:spcPts val="500"/>
              </a:spcBef>
              <a:spcAft>
                <a:spcPts val="0"/>
              </a:spcAft>
              <a:buClr>
                <a:schemeClr val="dk1"/>
              </a:buClr>
              <a:buSzPct val="100000"/>
              <a:buChar char="•"/>
            </a:pPr>
            <a:r>
              <a:rPr lang="en-US"/>
              <a:t>Read how to plan for and protect agricultural lands</a:t>
            </a:r>
            <a:endParaRPr/>
          </a:p>
          <a:p>
            <a:pPr marL="228600" lvl="0" indent="-228600" algn="l" rtl="0">
              <a:lnSpc>
                <a:spcPct val="120000"/>
              </a:lnSpc>
              <a:spcBef>
                <a:spcPts val="1000"/>
              </a:spcBef>
              <a:spcAft>
                <a:spcPts val="0"/>
              </a:spcAft>
              <a:buClr>
                <a:schemeClr val="dk1"/>
              </a:buClr>
              <a:buSzPct val="100000"/>
              <a:buChar char="•"/>
            </a:pPr>
            <a:r>
              <a:rPr lang="en-US"/>
              <a:t>Chesapeake Bay Program’s </a:t>
            </a:r>
            <a:r>
              <a:rPr lang="en-US" u="sng">
                <a:solidFill>
                  <a:schemeClr val="hlink"/>
                </a:solidFill>
                <a:hlinkClick r:id="rId5"/>
              </a:rPr>
              <a:t>Accounting for Growth</a:t>
            </a:r>
            <a:r>
              <a:rPr lang="en-US"/>
              <a:t> fact sheet</a:t>
            </a:r>
            <a:endParaRPr/>
          </a:p>
          <a:p>
            <a:pPr marL="685800" lvl="1" indent="-228600" algn="l" rtl="0">
              <a:lnSpc>
                <a:spcPct val="120000"/>
              </a:lnSpc>
              <a:spcBef>
                <a:spcPts val="500"/>
              </a:spcBef>
              <a:spcAft>
                <a:spcPts val="0"/>
              </a:spcAft>
              <a:buClr>
                <a:schemeClr val="dk1"/>
              </a:buClr>
              <a:buSzPct val="100000"/>
              <a:buChar char="•"/>
            </a:pPr>
            <a:r>
              <a:rPr lang="en-US"/>
              <a:t>Learn about projected population growth and what that means for your jurisdiction</a:t>
            </a:r>
            <a:endParaRPr/>
          </a:p>
          <a:p>
            <a:pPr marL="228600" lvl="0" indent="-228600" algn="l" rtl="0">
              <a:lnSpc>
                <a:spcPct val="120000"/>
              </a:lnSpc>
              <a:spcBef>
                <a:spcPts val="1000"/>
              </a:spcBef>
              <a:spcAft>
                <a:spcPts val="0"/>
              </a:spcAft>
              <a:buClr>
                <a:schemeClr val="dk1"/>
              </a:buClr>
              <a:buSzPct val="100000"/>
              <a:buChar char="•"/>
            </a:pPr>
            <a:r>
              <a:rPr lang="en-US"/>
              <a:t>USGS’s </a:t>
            </a:r>
            <a:r>
              <a:rPr lang="en-US" u="sng">
                <a:solidFill>
                  <a:schemeClr val="hlink"/>
                </a:solidFill>
                <a:hlinkClick r:id="rId6"/>
              </a:rPr>
              <a:t>Chesapeake Bay Phase 6 Land Use Viewer</a:t>
            </a:r>
            <a:endParaRPr/>
          </a:p>
          <a:p>
            <a:pPr marL="685800" lvl="1" indent="-228600" algn="l" rtl="0">
              <a:lnSpc>
                <a:spcPct val="120000"/>
              </a:lnSpc>
              <a:spcBef>
                <a:spcPts val="500"/>
              </a:spcBef>
              <a:spcAft>
                <a:spcPts val="0"/>
              </a:spcAft>
              <a:buClr>
                <a:schemeClr val="dk1"/>
              </a:buClr>
              <a:buSzPct val="100000"/>
              <a:buChar char="•"/>
            </a:pPr>
            <a:r>
              <a:rPr lang="en-US"/>
              <a:t>Explore high-resolution land cover data</a:t>
            </a:r>
            <a:endParaRPr/>
          </a:p>
          <a:p>
            <a:pPr marL="228600" lvl="0" indent="-228600" algn="l" rtl="0">
              <a:lnSpc>
                <a:spcPct val="120000"/>
              </a:lnSpc>
              <a:spcBef>
                <a:spcPts val="1000"/>
              </a:spcBef>
              <a:spcAft>
                <a:spcPts val="0"/>
              </a:spcAft>
              <a:buClr>
                <a:schemeClr val="dk1"/>
              </a:buClr>
              <a:buSzPct val="100000"/>
              <a:buChar char="•"/>
            </a:pPr>
            <a:r>
              <a:rPr lang="en-US"/>
              <a:t>EPA’s </a:t>
            </a:r>
            <a:r>
              <a:rPr lang="en-US" u="sng">
                <a:solidFill>
                  <a:schemeClr val="hlink"/>
                </a:solidFill>
                <a:hlinkClick r:id="rId7"/>
              </a:rPr>
              <a:t>EnviroAtlas</a:t>
            </a:r>
            <a:endParaRPr/>
          </a:p>
          <a:p>
            <a:pPr marL="685800" lvl="1" indent="-228600" algn="l" rtl="0">
              <a:lnSpc>
                <a:spcPct val="120000"/>
              </a:lnSpc>
              <a:spcBef>
                <a:spcPts val="500"/>
              </a:spcBef>
              <a:spcAft>
                <a:spcPts val="0"/>
              </a:spcAft>
              <a:buClr>
                <a:schemeClr val="dk1"/>
              </a:buClr>
              <a:buSzPct val="100000"/>
              <a:buChar char="•"/>
            </a:pPr>
            <a:r>
              <a:rPr lang="en-US"/>
              <a:t>Interact with geospatial data, tools, and resources related to ecosystem services, their stressors, and human health to help inform policy and planning decisions</a:t>
            </a:r>
            <a:endParaRPr/>
          </a:p>
          <a:p>
            <a:pPr marL="228600" lvl="0" indent="-228600" algn="l" rtl="0">
              <a:lnSpc>
                <a:spcPct val="120000"/>
              </a:lnSpc>
              <a:spcBef>
                <a:spcPts val="1000"/>
              </a:spcBef>
              <a:spcAft>
                <a:spcPts val="0"/>
              </a:spcAft>
              <a:buClr>
                <a:schemeClr val="dk1"/>
              </a:buClr>
              <a:buSzPct val="100000"/>
              <a:buChar char="•"/>
            </a:pPr>
            <a:r>
              <a:rPr lang="en-US"/>
              <a:t>Chesapeake Bay Program’s </a:t>
            </a:r>
            <a:r>
              <a:rPr lang="en-US" u="sng">
                <a:solidFill>
                  <a:schemeClr val="hlink"/>
                </a:solidFill>
                <a:hlinkClick r:id="rId8"/>
              </a:rPr>
              <a:t>Chesapeake Bay Watershed Data Dashboard</a:t>
            </a:r>
            <a:endParaRPr/>
          </a:p>
          <a:p>
            <a:pPr marL="685800" lvl="1" indent="-228600" algn="l" rtl="0">
              <a:lnSpc>
                <a:spcPct val="120000"/>
              </a:lnSpc>
              <a:spcBef>
                <a:spcPts val="500"/>
              </a:spcBef>
              <a:spcAft>
                <a:spcPts val="0"/>
              </a:spcAft>
              <a:buClr>
                <a:schemeClr val="dk1"/>
              </a:buClr>
              <a:buSzPct val="100000"/>
              <a:buChar char="•"/>
            </a:pPr>
            <a:r>
              <a:rPr lang="en-US"/>
              <a:t>Along the top of the window, select the “Land Policy &amp; Conservation” tab to explore additional resources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28"/>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8" name="Google Shape;528;p28"/>
          <p:cNvSpPr txBox="1">
            <a:spLocks noGrp="1"/>
          </p:cNvSpPr>
          <p:nvPr>
            <p:ph type="title"/>
          </p:nvPr>
        </p:nvSpPr>
        <p:spPr>
          <a:xfrm>
            <a:off x="112642" y="0"/>
            <a:ext cx="4657066"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Glossary</a:t>
            </a:r>
            <a:endParaRPr/>
          </a:p>
        </p:txBody>
      </p:sp>
      <p:sp>
        <p:nvSpPr>
          <p:cNvPr id="529" name="Google Shape;529;p28"/>
          <p:cNvSpPr txBox="1">
            <a:spLocks noGrp="1"/>
          </p:cNvSpPr>
          <p:nvPr>
            <p:ph type="body" idx="1"/>
          </p:nvPr>
        </p:nvSpPr>
        <p:spPr>
          <a:xfrm>
            <a:off x="112643" y="704502"/>
            <a:ext cx="5983358" cy="6063558"/>
          </a:xfrm>
          <a:prstGeom prst="rect">
            <a:avLst/>
          </a:prstGeom>
          <a:noFill/>
          <a:ln>
            <a:noFill/>
          </a:ln>
        </p:spPr>
        <p:txBody>
          <a:bodyPr spcFirstLastPara="1" wrap="square" lIns="91425" tIns="45700" rIns="91425" bIns="45700" anchor="t" anchorCtr="0">
            <a:normAutofit/>
          </a:bodyPr>
          <a:lstStyle/>
          <a:p>
            <a:pPr marL="285750" lvl="0" indent="-285750" algn="l" rtl="0">
              <a:lnSpc>
                <a:spcPct val="120000"/>
              </a:lnSpc>
              <a:spcBef>
                <a:spcPts val="1000"/>
              </a:spcBef>
              <a:spcAft>
                <a:spcPts val="0"/>
              </a:spcAft>
              <a:buClr>
                <a:srgbClr val="6B8B91"/>
              </a:buClr>
              <a:buSzPts val="1800"/>
              <a:buChar char="•"/>
            </a:pPr>
            <a:r>
              <a:rPr lang="en-US" sz="1800" u="sng">
                <a:solidFill>
                  <a:schemeClr val="accent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Agritourism</a:t>
            </a:r>
            <a:endParaRPr sz="1800">
              <a:solidFill>
                <a:schemeClr val="accent1"/>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rgbClr val="262626"/>
              </a:buClr>
              <a:buSzPts val="1600"/>
              <a:buNone/>
            </a:pPr>
            <a:r>
              <a:rPr lang="en-US" sz="1600">
                <a:solidFill>
                  <a:srgbClr val="262626"/>
                </a:solidFill>
                <a:latin typeface="Century Gothic"/>
                <a:ea typeface="Century Gothic"/>
                <a:cs typeface="Century Gothic"/>
                <a:sym typeface="Century Gothic"/>
              </a:rPr>
              <a:t>Farms that contain a recreational or educational enterprise component, such as tours of a working farm and pick-your-own fruits</a:t>
            </a:r>
            <a:endParaRPr/>
          </a:p>
          <a:p>
            <a:pPr marL="285750" lvl="0" indent="-285750" algn="l" rtl="0">
              <a:lnSpc>
                <a:spcPct val="120000"/>
              </a:lnSpc>
              <a:spcBef>
                <a:spcPts val="1000"/>
              </a:spcBef>
              <a:spcAft>
                <a:spcPts val="0"/>
              </a:spcAft>
              <a:buClr>
                <a:schemeClr val="accent6"/>
              </a:buClr>
              <a:buSzPts val="1800"/>
              <a:buFont typeface="Arial"/>
              <a:buChar char="•"/>
            </a:pPr>
            <a:r>
              <a:rPr lang="en-US" sz="1800" u="sng">
                <a:solidFill>
                  <a:schemeClr val="accent6"/>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Urban Heat Island</a:t>
            </a:r>
            <a:endParaRPr sz="1800">
              <a:solidFill>
                <a:schemeClr val="accent6"/>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rgbClr val="262626"/>
              </a:buClr>
              <a:buSzPts val="1600"/>
              <a:buNone/>
            </a:pPr>
            <a:r>
              <a:rPr lang="en-US" sz="1600">
                <a:solidFill>
                  <a:srgbClr val="262626"/>
                </a:solidFill>
                <a:latin typeface="Century Gothic"/>
                <a:ea typeface="Century Gothic"/>
                <a:cs typeface="Century Gothic"/>
                <a:sym typeface="Century Gothic"/>
              </a:rPr>
              <a:t>Urbanized areas that experience higher temperatures than outlying areas </a:t>
            </a:r>
            <a:endParaRPr/>
          </a:p>
          <a:p>
            <a:pPr marL="285750" lvl="0" indent="-285750" algn="l" rtl="0">
              <a:lnSpc>
                <a:spcPct val="120000"/>
              </a:lnSpc>
              <a:spcBef>
                <a:spcPts val="1000"/>
              </a:spcBef>
              <a:spcAft>
                <a:spcPts val="0"/>
              </a:spcAft>
              <a:buClr>
                <a:srgbClr val="6B8B91"/>
              </a:buClr>
              <a:buSzPts val="1800"/>
              <a:buChar char="•"/>
            </a:pPr>
            <a:r>
              <a:rPr lang="en-US" sz="1800" u="sng">
                <a:solidFill>
                  <a:srgbClr val="6B8B9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Stormwater Runoff</a:t>
            </a:r>
            <a:endParaRPr sz="1800">
              <a:solidFill>
                <a:srgbClr val="6B8B91"/>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rgbClr val="262626"/>
              </a:buClr>
              <a:buSzPts val="1600"/>
              <a:buNone/>
            </a:pPr>
            <a:r>
              <a:rPr lang="en-US" sz="1600">
                <a:solidFill>
                  <a:srgbClr val="262626"/>
                </a:solidFill>
                <a:latin typeface="Century Gothic"/>
                <a:ea typeface="Century Gothic"/>
                <a:cs typeface="Century Gothic"/>
                <a:sym typeface="Century Gothic"/>
              </a:rPr>
              <a:t>Precipitation that does not evaporate or soak into the ground but instead flows over the land and into the nearest waterway</a:t>
            </a:r>
            <a:endParaRPr sz="1400">
              <a:solidFill>
                <a:srgbClr val="000000"/>
              </a:solidFill>
              <a:latin typeface="Arial"/>
              <a:ea typeface="Arial"/>
              <a:cs typeface="Arial"/>
              <a:sym typeface="Arial"/>
            </a:endParaRPr>
          </a:p>
          <a:p>
            <a:pPr marL="285750" lvl="0" indent="-285750" algn="l" rtl="0">
              <a:lnSpc>
                <a:spcPct val="120000"/>
              </a:lnSpc>
              <a:spcBef>
                <a:spcPts val="1000"/>
              </a:spcBef>
              <a:spcAft>
                <a:spcPts val="0"/>
              </a:spcAft>
              <a:buClr>
                <a:schemeClr val="accent6"/>
              </a:buClr>
              <a:buSzPts val="1800"/>
              <a:buChar char="•"/>
            </a:pPr>
            <a:r>
              <a:rPr lang="en-US" sz="1800" u="sng">
                <a:solidFill>
                  <a:schemeClr val="accent1"/>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Environmental Justice</a:t>
            </a:r>
            <a:endParaRPr sz="1800">
              <a:solidFill>
                <a:schemeClr val="accent1"/>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chemeClr val="dk1"/>
              </a:buClr>
              <a:buSzPts val="1600"/>
              <a:buNone/>
            </a:pPr>
            <a:r>
              <a:rPr lang="en-US" sz="1600">
                <a:solidFill>
                  <a:schemeClr val="dk1"/>
                </a:solidFill>
                <a:latin typeface="Century Gothic"/>
                <a:ea typeface="Century Gothic"/>
                <a:cs typeface="Century Gothic"/>
                <a:sym typeface="Century Gothic"/>
              </a:rPr>
              <a:t>The fair treatment and meaningful involvement of all people regardless of race, color, national origin, or income, with respect to the development, implementation, and enforcement of environmental laws, regulations, and policies</a:t>
            </a:r>
            <a:endParaRPr/>
          </a:p>
        </p:txBody>
      </p:sp>
      <p:sp>
        <p:nvSpPr>
          <p:cNvPr id="530" name="Google Shape;530;p28"/>
          <p:cNvSpPr txBox="1"/>
          <p:nvPr/>
        </p:nvSpPr>
        <p:spPr>
          <a:xfrm>
            <a:off x="6208642" y="704502"/>
            <a:ext cx="5983358" cy="6063558"/>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20000"/>
              </a:lnSpc>
              <a:spcBef>
                <a:spcPts val="1000"/>
              </a:spcBef>
              <a:spcAft>
                <a:spcPts val="0"/>
              </a:spcAft>
              <a:buClr>
                <a:srgbClr val="6B8B91"/>
              </a:buClr>
              <a:buSzPts val="1900"/>
              <a:buFont typeface="Arial"/>
              <a:buChar char="•"/>
            </a:pPr>
            <a:r>
              <a:rPr lang="en-US" sz="1900" b="0" i="0" u="sng" strike="noStrike" cap="none" dirty="0">
                <a:solidFill>
                  <a:srgbClr val="6B8B9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Impervious Surfaces</a:t>
            </a:r>
            <a:endParaRPr sz="1900" b="0" i="0" u="none" strike="noStrike" cap="none" dirty="0">
              <a:solidFill>
                <a:srgbClr val="6B8B91"/>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rgbClr val="000000"/>
              </a:buClr>
              <a:buSzPts val="1700"/>
              <a:buFont typeface="Arial"/>
              <a:buNone/>
            </a:pPr>
            <a:r>
              <a:rPr lang="en-US" sz="1700" b="0" i="0" u="none" strike="noStrike" cap="none" dirty="0">
                <a:solidFill>
                  <a:srgbClr val="262626"/>
                </a:solidFill>
                <a:latin typeface="Century Gothic"/>
                <a:ea typeface="Century Gothic"/>
                <a:cs typeface="Century Gothic"/>
                <a:sym typeface="Century Gothic"/>
              </a:rPr>
              <a:t>Paved or hardened surfaces that do not allow water to pass through (e.g., roads, rooftops, sidewalks, pools, patios, and parking lots)</a:t>
            </a:r>
            <a:endParaRPr sz="1400" b="0" i="0" u="none" strike="noStrike" cap="none" dirty="0">
              <a:solidFill>
                <a:srgbClr val="000000"/>
              </a:solidFill>
              <a:latin typeface="Arial"/>
              <a:ea typeface="Arial"/>
              <a:cs typeface="Arial"/>
              <a:sym typeface="Arial"/>
            </a:endParaRPr>
          </a:p>
          <a:p>
            <a:pPr marL="285750" marR="0" lvl="0" indent="-285750" algn="l" rtl="0">
              <a:lnSpc>
                <a:spcPct val="120000"/>
              </a:lnSpc>
              <a:spcBef>
                <a:spcPts val="1000"/>
              </a:spcBef>
              <a:spcAft>
                <a:spcPts val="0"/>
              </a:spcAft>
              <a:buClr>
                <a:srgbClr val="6B8B91"/>
              </a:buClr>
              <a:buSzPts val="1800"/>
              <a:buFont typeface="Arial"/>
              <a:buChar char="•"/>
            </a:pPr>
            <a:r>
              <a:rPr lang="en-US" sz="1800" b="0" i="0" u="sng" strike="noStrike" cap="none" dirty="0">
                <a:solidFill>
                  <a:schemeClr val="accent1"/>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Living Shoreline</a:t>
            </a:r>
            <a:endParaRPr sz="1800" b="0" i="0" u="none" strike="noStrike" cap="none" dirty="0">
              <a:solidFill>
                <a:schemeClr val="accent1"/>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rgbClr val="000000"/>
              </a:buClr>
              <a:buSzPts val="1600"/>
              <a:buFont typeface="Arial"/>
              <a:buNone/>
            </a:pPr>
            <a:r>
              <a:rPr lang="en-US" sz="1600" b="0" i="0" u="none" strike="noStrike" cap="none" dirty="0">
                <a:solidFill>
                  <a:srgbClr val="262626"/>
                </a:solidFill>
                <a:latin typeface="Century Gothic"/>
                <a:ea typeface="Century Gothic"/>
                <a:cs typeface="Century Gothic"/>
                <a:sym typeface="Century Gothic"/>
              </a:rPr>
              <a:t>A protected, stabilized coastal edge made of natural materials, such as plants, sand, or rock</a:t>
            </a:r>
            <a:endParaRPr sz="1400" b="0" i="0" u="none" strike="noStrike" cap="none" dirty="0">
              <a:solidFill>
                <a:srgbClr val="000000"/>
              </a:solidFill>
              <a:latin typeface="Arial"/>
              <a:ea typeface="Arial"/>
              <a:cs typeface="Arial"/>
              <a:sym typeface="Arial"/>
            </a:endParaRPr>
          </a:p>
          <a:p>
            <a:pPr marL="228600" marR="0" lvl="0" indent="-228600" algn="l" rtl="0">
              <a:lnSpc>
                <a:spcPct val="120000"/>
              </a:lnSpc>
              <a:spcBef>
                <a:spcPts val="1000"/>
              </a:spcBef>
              <a:spcAft>
                <a:spcPts val="0"/>
              </a:spcAft>
              <a:buClr>
                <a:srgbClr val="6B8B91"/>
              </a:buClr>
              <a:buSzPts val="1800"/>
              <a:buFont typeface="Arial"/>
              <a:buChar char="•"/>
            </a:pPr>
            <a:r>
              <a:rPr lang="en-US" sz="1800" b="0" i="0" u="sng" strike="noStrike" cap="none" dirty="0">
                <a:solidFill>
                  <a:srgbClr val="6B8B91"/>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Green Infrastructure</a:t>
            </a:r>
            <a:endParaRPr sz="1800" b="0" i="0" u="none" strike="noStrike" cap="none" dirty="0">
              <a:solidFill>
                <a:srgbClr val="6B8B91"/>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rgbClr val="000000"/>
              </a:buClr>
              <a:buSzPts val="1600"/>
              <a:buFont typeface="Arial"/>
              <a:buNone/>
            </a:pPr>
            <a:r>
              <a:rPr lang="en-US" sz="1600" b="0" i="0" u="none" strike="noStrike" cap="none" dirty="0">
                <a:solidFill>
                  <a:srgbClr val="262626"/>
                </a:solidFill>
                <a:latin typeface="Century Gothic"/>
                <a:ea typeface="Century Gothic"/>
                <a:cs typeface="Century Gothic"/>
                <a:sym typeface="Century Gothic"/>
              </a:rPr>
              <a:t>Nature-based solutions that use soil and vegetation to help slow the flow of runoff and manage rainwater where it falls</a:t>
            </a:r>
            <a:endParaRPr sz="1400" b="0" i="0" u="none" strike="noStrike" cap="none" dirty="0">
              <a:solidFill>
                <a:srgbClr val="000000"/>
              </a:solidFill>
              <a:latin typeface="Arial"/>
              <a:ea typeface="Arial"/>
              <a:cs typeface="Arial"/>
              <a:sym typeface="Arial"/>
            </a:endParaRPr>
          </a:p>
          <a:p>
            <a:pPr marL="285750" marR="0" lvl="0" indent="-285750" algn="l" rtl="0">
              <a:lnSpc>
                <a:spcPct val="120000"/>
              </a:lnSpc>
              <a:spcBef>
                <a:spcPts val="1000"/>
              </a:spcBef>
              <a:spcAft>
                <a:spcPts val="0"/>
              </a:spcAft>
              <a:buClr>
                <a:schemeClr val="accent6"/>
              </a:buClr>
              <a:buSzPts val="1800"/>
              <a:buFont typeface="Arial"/>
              <a:buChar char="•"/>
            </a:pPr>
            <a:r>
              <a:rPr lang="en-US" sz="1800" b="0" i="0" u="sng" strike="noStrike" cap="none" dirty="0">
                <a:solidFill>
                  <a:schemeClr val="accent6"/>
                </a:solidFill>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t>Riparian Forest Buffer</a:t>
            </a:r>
            <a:endParaRPr sz="1800" b="0" i="0" u="none" strike="noStrike" cap="none" dirty="0">
              <a:solidFill>
                <a:schemeClr val="accent6"/>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rgbClr val="000000"/>
              </a:buClr>
              <a:buSzPts val="1600"/>
              <a:buFont typeface="Arial"/>
              <a:buNone/>
            </a:pPr>
            <a:r>
              <a:rPr lang="en-US" sz="1600" b="0" i="0" u="none" strike="noStrike" cap="none" dirty="0">
                <a:solidFill>
                  <a:schemeClr val="dk1"/>
                </a:solidFill>
                <a:latin typeface="Century Gothic"/>
                <a:ea typeface="Century Gothic"/>
                <a:cs typeface="Century Gothic"/>
                <a:sym typeface="Century Gothic"/>
              </a:rPr>
              <a:t>An area of trees, shrubs, and other perennial plants adjacent to a river, stream or other waterway.</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
          <p:cNvPicPr preferRelativeResize="0"/>
          <p:nvPr/>
        </p:nvPicPr>
        <p:blipFill rotWithShape="1">
          <a:blip r:embed="rId3">
            <a:alphaModFix/>
          </a:blip>
          <a:srcRect l="8625" t="7535" r="19418" b="7501"/>
          <a:stretch/>
        </p:blipFill>
        <p:spPr>
          <a:xfrm>
            <a:off x="6108032" y="2674"/>
            <a:ext cx="6190168" cy="6855326"/>
          </a:xfrm>
          <a:prstGeom prst="rect">
            <a:avLst/>
          </a:prstGeom>
          <a:noFill/>
          <a:ln>
            <a:noFill/>
          </a:ln>
        </p:spPr>
      </p:pic>
      <p:sp>
        <p:nvSpPr>
          <p:cNvPr id="101" name="Google Shape;101;p2"/>
          <p:cNvSpPr/>
          <p:nvPr/>
        </p:nvSpPr>
        <p:spPr>
          <a:xfrm>
            <a:off x="0" y="178022"/>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2"/>
          <p:cNvSpPr txBox="1">
            <a:spLocks noGrp="1"/>
          </p:cNvSpPr>
          <p:nvPr>
            <p:ph type="title"/>
          </p:nvPr>
        </p:nvSpPr>
        <p:spPr>
          <a:xfrm>
            <a:off x="135924" y="18192"/>
            <a:ext cx="4664676" cy="8526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Table of Contents</a:t>
            </a:r>
            <a:endParaRPr/>
          </a:p>
        </p:txBody>
      </p:sp>
      <p:sp>
        <p:nvSpPr>
          <p:cNvPr id="103" name="Google Shape;103;p2"/>
          <p:cNvSpPr/>
          <p:nvPr/>
        </p:nvSpPr>
        <p:spPr>
          <a:xfrm>
            <a:off x="4199257" y="9601"/>
            <a:ext cx="4171876" cy="6867601"/>
          </a:xfrm>
          <a:custGeom>
            <a:avLst/>
            <a:gdLst/>
            <a:ahLst/>
            <a:cxnLst/>
            <a:rect l="l" t="t" r="r" b="b"/>
            <a:pathLst>
              <a:path w="16388" h="10014" extrusionOk="0">
                <a:moveTo>
                  <a:pt x="6463" y="0"/>
                </a:moveTo>
                <a:lnTo>
                  <a:pt x="16388" y="0"/>
                </a:lnTo>
                <a:cubicBezTo>
                  <a:pt x="15467" y="0"/>
                  <a:pt x="7494" y="466"/>
                  <a:pt x="7620" y="4876"/>
                </a:cubicBezTo>
                <a:cubicBezTo>
                  <a:pt x="7746" y="9286"/>
                  <a:pt x="15467" y="10000"/>
                  <a:pt x="16388" y="10000"/>
                </a:cubicBezTo>
                <a:lnTo>
                  <a:pt x="6870" y="10014"/>
                </a:lnTo>
                <a:cubicBezTo>
                  <a:pt x="5949" y="10014"/>
                  <a:pt x="69" y="6834"/>
                  <a:pt x="1" y="5165"/>
                </a:cubicBezTo>
                <a:cubicBezTo>
                  <a:pt x="-67" y="3496"/>
                  <a:pt x="5542" y="0"/>
                  <a:pt x="646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2"/>
          <p:cNvSpPr txBox="1">
            <a:spLocks noGrp="1"/>
          </p:cNvSpPr>
          <p:nvPr>
            <p:ph type="body" idx="1"/>
          </p:nvPr>
        </p:nvSpPr>
        <p:spPr>
          <a:xfrm>
            <a:off x="1325246" y="1422855"/>
            <a:ext cx="10028554" cy="4134521"/>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20000"/>
              </a:lnSpc>
              <a:spcBef>
                <a:spcPts val="0"/>
              </a:spcBef>
              <a:spcAft>
                <a:spcPts val="0"/>
              </a:spcAft>
              <a:buClr>
                <a:schemeClr val="dk1"/>
              </a:buClr>
              <a:buSzPct val="100000"/>
              <a:buNone/>
            </a:pPr>
            <a:r>
              <a:rPr lang="en-US" u="sng">
                <a:solidFill>
                  <a:schemeClr val="dk1"/>
                </a:solidFill>
                <a:latin typeface="Century Gothic"/>
                <a:ea typeface="Century Gothic"/>
                <a:cs typeface="Century Gothic"/>
                <a:sym typeface="Century Gothic"/>
                <a:hlinkClick r:id="" action="ppaction://hlinkshowjump?jump=nextslide">
                  <a:extLst>
                    <a:ext uri="{A12FA001-AC4F-418D-AE19-62706E023703}">
                      <ahyp:hlinkClr xmlns:ahyp="http://schemas.microsoft.com/office/drawing/2018/hyperlinkcolor" val="tx"/>
                    </a:ext>
                  </a:extLst>
                </a:hlinkClick>
              </a:rPr>
              <a:t>Purpose</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latin typeface="Century Gothic"/>
                <a:ea typeface="Century Gothic"/>
                <a:cs typeface="Century Gothic"/>
                <a:sym typeface="Century Gothic"/>
                <a:hlinkClick r:id="rId4" action="ppaction://hlinksldjump">
                  <a:extLst>
                    <a:ext uri="{A12FA001-AC4F-418D-AE19-62706E023703}">
                      <ahyp:hlinkClr xmlns:ahyp="http://schemas.microsoft.com/office/drawing/2018/hyperlinkcolor" val="tx"/>
                    </a:ext>
                  </a:extLst>
                </a:hlinkClick>
              </a:rPr>
              <a:t>What You’ll Learn</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hlinkClick r:id="rId5" action="ppaction://hlinksldjump">
                  <a:extLst>
                    <a:ext uri="{A12FA001-AC4F-418D-AE19-62706E023703}">
                      <ahyp:hlinkClr xmlns:ahyp="http://schemas.microsoft.com/office/drawing/2018/hyperlinkcolor" val="tx"/>
                    </a:ext>
                  </a:extLst>
                </a:hlinkClick>
              </a:rPr>
              <a:t>Collective Impacts</a:t>
            </a:r>
            <a:endParaRPr>
              <a:solidFill>
                <a:schemeClr val="dk1"/>
              </a:solidFill>
            </a:endParaRPr>
          </a:p>
          <a:p>
            <a:pPr marL="0" lvl="0" indent="0" algn="l" rtl="0">
              <a:lnSpc>
                <a:spcPct val="120000"/>
              </a:lnSpc>
              <a:spcBef>
                <a:spcPts val="1000"/>
              </a:spcBef>
              <a:spcAft>
                <a:spcPts val="0"/>
              </a:spcAft>
              <a:buClr>
                <a:schemeClr val="dk1"/>
              </a:buClr>
              <a:buSzPct val="100000"/>
              <a:buNone/>
            </a:pPr>
            <a:r>
              <a:rPr lang="en-US" u="sng">
                <a:solidFill>
                  <a:schemeClr val="dk1"/>
                </a:solidFill>
                <a:hlinkClick r:id="rId6" action="ppaction://hlinksldjump">
                  <a:extLst>
                    <a:ext uri="{A12FA001-AC4F-418D-AE19-62706E023703}">
                      <ahyp:hlinkClr xmlns:ahyp="http://schemas.microsoft.com/office/drawing/2018/hyperlinkcolor" val="tx"/>
                    </a:ext>
                  </a:extLst>
                </a:hlinkClick>
              </a:rPr>
              <a:t>Natural Resilience</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latin typeface="Century Gothic"/>
                <a:ea typeface="Century Gothic"/>
                <a:cs typeface="Century Gothic"/>
                <a:sym typeface="Century Gothic"/>
                <a:hlinkClick r:id="rId7" action="ppaction://hlinksldjump">
                  <a:extLst>
                    <a:ext uri="{A12FA001-AC4F-418D-AE19-62706E023703}">
                      <ahyp:hlinkClr xmlns:ahyp="http://schemas.microsoft.com/office/drawing/2018/hyperlinkcolor" val="tx"/>
                    </a:ext>
                  </a:extLst>
                </a:hlinkClick>
              </a:rPr>
              <a:t>Local Government Toolbox</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latin typeface="Century Gothic"/>
                <a:ea typeface="Century Gothic"/>
                <a:cs typeface="Century Gothic"/>
                <a:sym typeface="Century Gothic"/>
                <a:hlinkClick r:id="rId8" action="ppaction://hlinksldjump">
                  <a:extLst>
                    <a:ext uri="{A12FA001-AC4F-418D-AE19-62706E023703}">
                      <ahyp:hlinkClr xmlns:ahyp="http://schemas.microsoft.com/office/drawing/2018/hyperlinkcolor" val="tx"/>
                    </a:ext>
                  </a:extLst>
                </a:hlinkClick>
              </a:rPr>
              <a:t>What You Can Do</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latin typeface="Century Gothic"/>
                <a:ea typeface="Century Gothic"/>
                <a:cs typeface="Century Gothic"/>
                <a:sym typeface="Century Gothic"/>
                <a:hlinkClick r:id="rId9" action="ppaction://hlinksldjump">
                  <a:extLst>
                    <a:ext uri="{A12FA001-AC4F-418D-AE19-62706E023703}">
                      <ahyp:hlinkClr xmlns:ahyp="http://schemas.microsoft.com/office/drawing/2018/hyperlinkcolor" val="tx"/>
                    </a:ext>
                  </a:extLst>
                </a:hlinkClick>
              </a:rPr>
              <a:t>To Learn More</a:t>
            </a:r>
            <a:endParaRPr u="sng">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rPr>
              <a:t>Glossary</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endParaRPr/>
          </a:p>
        </p:txBody>
      </p:sp>
      <p:grpSp>
        <p:nvGrpSpPr>
          <p:cNvPr id="105" name="Google Shape;105;p2"/>
          <p:cNvGrpSpPr/>
          <p:nvPr/>
        </p:nvGrpSpPr>
        <p:grpSpPr>
          <a:xfrm>
            <a:off x="0" y="6272048"/>
            <a:ext cx="6888480" cy="646331"/>
            <a:chOff x="0" y="6258464"/>
            <a:chExt cx="2565614" cy="646331"/>
          </a:xfrm>
        </p:grpSpPr>
        <p:sp>
          <p:nvSpPr>
            <p:cNvPr id="106" name="Google Shape;106;p2"/>
            <p:cNvSpPr/>
            <p:nvPr/>
          </p:nvSpPr>
          <p:spPr>
            <a:xfrm>
              <a:off x="0" y="6269566"/>
              <a:ext cx="2565614" cy="33285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p2"/>
            <p:cNvSpPr txBox="1"/>
            <p:nvPr/>
          </p:nvSpPr>
          <p:spPr>
            <a:xfrm>
              <a:off x="163287" y="6258464"/>
              <a:ext cx="235584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Module 5: Preserving Local Character and Landscapes </a:t>
              </a:r>
              <a:endParaRPr sz="1400" b="0" i="0" u="none" strike="noStrike" cap="none">
                <a:solidFill>
                  <a:srgbClr val="000000"/>
                </a:solidFill>
                <a:latin typeface="Arial"/>
                <a:ea typeface="Arial"/>
                <a:cs typeface="Arial"/>
                <a:sym typeface="Arial"/>
              </a:endParaRPr>
            </a:p>
          </p:txBody>
        </p:sp>
      </p:grpSp>
      <p:sp>
        <p:nvSpPr>
          <p:cNvPr id="108" name="Google Shape;108;p2"/>
          <p:cNvSpPr txBox="1"/>
          <p:nvPr/>
        </p:nvSpPr>
        <p:spPr>
          <a:xfrm>
            <a:off x="995309" y="5557376"/>
            <a:ext cx="542955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*Please refer to individual slide notes for data references and information sources.</a:t>
            </a:r>
            <a:endParaRPr sz="1400" b="0" i="0" u="none" strike="noStrike" cap="none">
              <a:solidFill>
                <a:srgbClr val="000000"/>
              </a:solidFill>
              <a:latin typeface="Arial"/>
              <a:ea typeface="Arial"/>
              <a:cs typeface="Arial"/>
              <a:sym typeface="Arial"/>
            </a:endParaRPr>
          </a:p>
        </p:txBody>
      </p:sp>
      <p:sp>
        <p:nvSpPr>
          <p:cNvPr id="109" name="Google Shape;109;p2"/>
          <p:cNvSpPr txBox="1"/>
          <p:nvPr/>
        </p:nvSpPr>
        <p:spPr>
          <a:xfrm>
            <a:off x="987935" y="1908641"/>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2</a:t>
            </a:r>
            <a:endParaRPr sz="1400" b="0" i="0" u="none" strike="noStrike" cap="none">
              <a:solidFill>
                <a:srgbClr val="000000"/>
              </a:solidFill>
              <a:latin typeface="Arial"/>
              <a:ea typeface="Arial"/>
              <a:cs typeface="Arial"/>
              <a:sym typeface="Arial"/>
            </a:endParaRPr>
          </a:p>
        </p:txBody>
      </p:sp>
      <p:sp>
        <p:nvSpPr>
          <p:cNvPr id="110" name="Google Shape;110;p2"/>
          <p:cNvSpPr txBox="1"/>
          <p:nvPr/>
        </p:nvSpPr>
        <p:spPr>
          <a:xfrm>
            <a:off x="987935" y="2393579"/>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3</a:t>
            </a:r>
            <a:endParaRPr sz="1400" b="0" i="0" u="none" strike="noStrike" cap="none">
              <a:solidFill>
                <a:srgbClr val="000000"/>
              </a:solidFill>
              <a:latin typeface="Arial"/>
              <a:ea typeface="Arial"/>
              <a:cs typeface="Arial"/>
              <a:sym typeface="Arial"/>
            </a:endParaRPr>
          </a:p>
        </p:txBody>
      </p:sp>
      <p:sp>
        <p:nvSpPr>
          <p:cNvPr id="111" name="Google Shape;111;p2"/>
          <p:cNvSpPr txBox="1"/>
          <p:nvPr/>
        </p:nvSpPr>
        <p:spPr>
          <a:xfrm>
            <a:off x="987935" y="2896070"/>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4</a:t>
            </a:r>
            <a:endParaRPr sz="1400" b="0" i="0" u="none" strike="noStrike" cap="none">
              <a:solidFill>
                <a:srgbClr val="000000"/>
              </a:solidFill>
              <a:latin typeface="Arial"/>
              <a:ea typeface="Arial"/>
              <a:cs typeface="Arial"/>
              <a:sym typeface="Arial"/>
            </a:endParaRPr>
          </a:p>
        </p:txBody>
      </p:sp>
      <p:sp>
        <p:nvSpPr>
          <p:cNvPr id="112" name="Google Shape;112;p2"/>
          <p:cNvSpPr txBox="1"/>
          <p:nvPr/>
        </p:nvSpPr>
        <p:spPr>
          <a:xfrm>
            <a:off x="995309" y="3394830"/>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5</a:t>
            </a:r>
            <a:endParaRPr sz="1400" b="0" i="0" u="none" strike="noStrike" cap="none">
              <a:solidFill>
                <a:srgbClr val="000000"/>
              </a:solidFill>
              <a:latin typeface="Arial"/>
              <a:ea typeface="Arial"/>
              <a:cs typeface="Arial"/>
              <a:sym typeface="Arial"/>
            </a:endParaRPr>
          </a:p>
        </p:txBody>
      </p:sp>
      <p:sp>
        <p:nvSpPr>
          <p:cNvPr id="113" name="Google Shape;113;p2"/>
          <p:cNvSpPr txBox="1"/>
          <p:nvPr/>
        </p:nvSpPr>
        <p:spPr>
          <a:xfrm>
            <a:off x="995309" y="3884998"/>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6</a:t>
            </a:r>
            <a:endParaRPr sz="1400" b="0" i="0" u="none" strike="noStrike" cap="none">
              <a:solidFill>
                <a:srgbClr val="000000"/>
              </a:solidFill>
              <a:latin typeface="Arial"/>
              <a:ea typeface="Arial"/>
              <a:cs typeface="Arial"/>
              <a:sym typeface="Arial"/>
            </a:endParaRPr>
          </a:p>
        </p:txBody>
      </p:sp>
      <p:sp>
        <p:nvSpPr>
          <p:cNvPr id="114" name="Google Shape;114;p2"/>
          <p:cNvSpPr txBox="1"/>
          <p:nvPr/>
        </p:nvSpPr>
        <p:spPr>
          <a:xfrm>
            <a:off x="995309" y="4370923"/>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7</a:t>
            </a:r>
            <a:endParaRPr sz="1400" b="0" i="0" u="none" strike="noStrike" cap="none">
              <a:solidFill>
                <a:srgbClr val="000000"/>
              </a:solidFill>
              <a:latin typeface="Arial"/>
              <a:ea typeface="Arial"/>
              <a:cs typeface="Arial"/>
              <a:sym typeface="Arial"/>
            </a:endParaRPr>
          </a:p>
        </p:txBody>
      </p:sp>
      <p:sp>
        <p:nvSpPr>
          <p:cNvPr id="115" name="Google Shape;115;p2"/>
          <p:cNvSpPr txBox="1"/>
          <p:nvPr/>
        </p:nvSpPr>
        <p:spPr>
          <a:xfrm>
            <a:off x="995309" y="4868776"/>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8</a:t>
            </a:r>
            <a:endParaRPr sz="1400" b="0" i="0" u="none" strike="noStrike" cap="none">
              <a:solidFill>
                <a:srgbClr val="000000"/>
              </a:solidFill>
              <a:latin typeface="Arial"/>
              <a:ea typeface="Arial"/>
              <a:cs typeface="Arial"/>
              <a:sym typeface="Arial"/>
            </a:endParaRPr>
          </a:p>
        </p:txBody>
      </p:sp>
      <p:sp>
        <p:nvSpPr>
          <p:cNvPr id="116" name="Google Shape;116;p2"/>
          <p:cNvSpPr txBox="1"/>
          <p:nvPr/>
        </p:nvSpPr>
        <p:spPr>
          <a:xfrm>
            <a:off x="987935" y="1464032"/>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
          <p:cNvSpPr/>
          <p:nvPr/>
        </p:nvSpPr>
        <p:spPr>
          <a:xfrm>
            <a:off x="7065818" y="7555"/>
            <a:ext cx="5126182" cy="685044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p3"/>
          <p:cNvSpPr txBox="1"/>
          <p:nvPr/>
        </p:nvSpPr>
        <p:spPr>
          <a:xfrm>
            <a:off x="370948" y="814141"/>
            <a:ext cx="6552366" cy="5088502"/>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120000"/>
              </a:lnSpc>
              <a:spcBef>
                <a:spcPts val="0"/>
              </a:spcBef>
              <a:spcAft>
                <a:spcPts val="0"/>
              </a:spcAft>
              <a:buClr>
                <a:schemeClr val="dk1"/>
              </a:buClr>
              <a:buSzPct val="100000"/>
              <a:buFont typeface="Arial"/>
              <a:buNone/>
            </a:pPr>
            <a:r>
              <a:rPr lang="en-US" sz="1600" b="0" i="0" u="none" strike="noStrike" cap="none" dirty="0">
                <a:solidFill>
                  <a:schemeClr val="dk1"/>
                </a:solidFill>
                <a:latin typeface="Century Gothic"/>
                <a:ea typeface="Century Gothic"/>
                <a:cs typeface="Century Gothic"/>
                <a:sym typeface="Century Gothic"/>
              </a:rPr>
              <a:t>As a local leader, your decisions set the course for your community. Your actions determine the health and vitality of your jurisdiction, as well as that of your local waterways and the Chesapeake Bay. You can achieve win-win outcomes by prioritizing local economic development, infrastructure resiliency, public health, and education while also protecting your environment.</a:t>
            </a:r>
            <a:endParaRPr sz="1400" b="0" i="0" u="none" strike="noStrike" cap="none" dirty="0">
              <a:solidFill>
                <a:srgbClr val="000000"/>
              </a:solidFill>
              <a:latin typeface="Arial"/>
              <a:ea typeface="Arial"/>
              <a:cs typeface="Arial"/>
              <a:sym typeface="Arial"/>
            </a:endParaRPr>
          </a:p>
          <a:p>
            <a:pPr marL="0" marR="0" lvl="0" indent="0" algn="l" rtl="0">
              <a:lnSpc>
                <a:spcPct val="120000"/>
              </a:lnSpc>
              <a:spcBef>
                <a:spcPts val="1000"/>
              </a:spcBef>
              <a:spcAft>
                <a:spcPts val="0"/>
              </a:spcAft>
              <a:buClr>
                <a:schemeClr val="dk1"/>
              </a:buClr>
              <a:buSzPct val="100000"/>
              <a:buFont typeface="Arial"/>
              <a:buNone/>
            </a:pPr>
            <a:r>
              <a:rPr lang="en-US" sz="1600" b="0" i="0" u="none" strike="noStrike" cap="none" dirty="0">
                <a:solidFill>
                  <a:schemeClr val="dk1"/>
                </a:solidFill>
                <a:latin typeface="Century Gothic"/>
                <a:ea typeface="Century Gothic"/>
                <a:cs typeface="Century Gothic"/>
                <a:sym typeface="Century Gothic"/>
              </a:rPr>
              <a:t>This module is one in a series created by the Chesapeake Bay Program to support decision making by local officials. We encourage you to examine the full suite of modules: </a:t>
            </a:r>
            <a:endParaRPr sz="1400" b="0" i="0" u="none" strike="noStrike" cap="none" dirty="0">
              <a:solidFill>
                <a:srgbClr val="000000"/>
              </a:solidFill>
              <a:latin typeface="Arial"/>
              <a:ea typeface="Arial"/>
              <a:cs typeface="Arial"/>
              <a:sym typeface="Arial"/>
            </a:endParaRPr>
          </a:p>
          <a:p>
            <a:pPr marL="0" marR="0" lvl="0" indent="0" algn="l" rtl="0">
              <a:lnSpc>
                <a:spcPct val="120000"/>
              </a:lnSpc>
              <a:spcBef>
                <a:spcPts val="1000"/>
              </a:spcBef>
              <a:spcAft>
                <a:spcPts val="0"/>
              </a:spcAft>
              <a:buClr>
                <a:schemeClr val="dk1"/>
              </a:buClr>
              <a:buSzPct val="100000"/>
              <a:buFont typeface="Arial"/>
              <a:buNone/>
            </a:pPr>
            <a:endParaRPr sz="1600" b="0" i="0" u="none" strike="noStrike" cap="none" dirty="0">
              <a:solidFill>
                <a:schemeClr val="dk1"/>
              </a:solidFill>
              <a:latin typeface="Century Gothic"/>
              <a:ea typeface="Century Gothic"/>
              <a:cs typeface="Century Gothic"/>
              <a:sym typeface="Century Gothic"/>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dirty="0">
                <a:solidFill>
                  <a:schemeClr val="dk1"/>
                </a:solidFill>
                <a:latin typeface="Century Gothic"/>
                <a:ea typeface="Century Gothic"/>
                <a:cs typeface="Century Gothic"/>
                <a:sym typeface="Century Gothic"/>
              </a:rPr>
              <a:t>How Your Watershed Works </a:t>
            </a:r>
            <a:endParaRPr sz="14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dirty="0">
                <a:solidFill>
                  <a:schemeClr val="dk1"/>
                </a:solidFill>
                <a:latin typeface="Century Gothic"/>
                <a:ea typeface="Century Gothic"/>
                <a:cs typeface="Century Gothic"/>
                <a:sym typeface="Century Gothic"/>
              </a:rPr>
              <a:t>Foundations of Clean Water</a:t>
            </a:r>
            <a:endParaRPr sz="14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dirty="0">
                <a:solidFill>
                  <a:schemeClr val="dk1"/>
                </a:solidFill>
                <a:latin typeface="Century Gothic"/>
                <a:ea typeface="Century Gothic"/>
                <a:cs typeface="Century Gothic"/>
                <a:sym typeface="Century Gothic"/>
              </a:rPr>
              <a:t>Healthy Water for the Economy</a:t>
            </a:r>
            <a:endParaRPr sz="14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dirty="0">
                <a:solidFill>
                  <a:schemeClr val="dk1"/>
                </a:solidFill>
                <a:latin typeface="Century Gothic"/>
                <a:ea typeface="Century Gothic"/>
                <a:cs typeface="Century Gothic"/>
                <a:sym typeface="Century Gothic"/>
              </a:rPr>
              <a:t>The Benefits of Trees</a:t>
            </a:r>
            <a:endParaRPr sz="14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1000"/>
              </a:spcBef>
              <a:spcAft>
                <a:spcPts val="0"/>
              </a:spcAft>
              <a:buClr>
                <a:srgbClr val="458A50"/>
              </a:buClr>
              <a:buSzPct val="100000"/>
              <a:buFont typeface="Arial"/>
              <a:buAutoNum type="arabicPeriod"/>
            </a:pPr>
            <a:r>
              <a:rPr lang="en-US" sz="1600" b="1" i="0" u="none" strike="noStrike" cap="none" dirty="0">
                <a:solidFill>
                  <a:srgbClr val="458A50"/>
                </a:solidFill>
                <a:latin typeface="Century Gothic"/>
                <a:ea typeface="Century Gothic"/>
                <a:cs typeface="Century Gothic"/>
                <a:sym typeface="Century Gothic"/>
              </a:rPr>
              <a:t>Preserving Local Character and Landscapes</a:t>
            </a:r>
            <a:endParaRPr sz="14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dirty="0">
                <a:solidFill>
                  <a:schemeClr val="dk1"/>
                </a:solidFill>
                <a:latin typeface="Century Gothic"/>
                <a:ea typeface="Century Gothic"/>
                <a:cs typeface="Century Gothic"/>
                <a:sym typeface="Century Gothic"/>
              </a:rPr>
              <a:t>Protecting Your Infrastructure Through Stormwater Resiliency</a:t>
            </a:r>
            <a:endParaRPr sz="14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dirty="0">
                <a:solidFill>
                  <a:schemeClr val="dk1"/>
                </a:solidFill>
                <a:latin typeface="Century Gothic"/>
                <a:ea typeface="Century Gothic"/>
                <a:cs typeface="Century Gothic"/>
                <a:sym typeface="Century Gothic"/>
              </a:rPr>
              <a:t>Building the Workforce of Today </a:t>
            </a:r>
            <a:r>
              <a:rPr lang="en-US" sz="1600" b="0" i="1" u="none" strike="noStrike" cap="none" dirty="0">
                <a:solidFill>
                  <a:schemeClr val="dk1"/>
                </a:solidFill>
                <a:latin typeface="Century Gothic"/>
                <a:ea typeface="Century Gothic"/>
                <a:cs typeface="Century Gothic"/>
                <a:sym typeface="Century Gothic"/>
              </a:rPr>
              <a:t>and </a:t>
            </a:r>
            <a:r>
              <a:rPr lang="en-US" sz="1600" b="0" i="0" u="none" strike="noStrike" cap="none" dirty="0">
                <a:solidFill>
                  <a:schemeClr val="dk1"/>
                </a:solidFill>
                <a:latin typeface="Century Gothic"/>
                <a:ea typeface="Century Gothic"/>
                <a:cs typeface="Century Gothic"/>
                <a:sym typeface="Century Gothic"/>
              </a:rPr>
              <a:t>Tomorrow</a:t>
            </a: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dirty="0">
                <a:solidFill>
                  <a:schemeClr val="dk1"/>
                </a:solidFill>
                <a:latin typeface="Century Gothic"/>
                <a:ea typeface="Century Gothic"/>
                <a:cs typeface="Century Gothic"/>
                <a:sym typeface="Century Gothic"/>
              </a:rPr>
              <a:t>Preparing Your Community for Water Extremes</a:t>
            </a: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dirty="0">
                <a:solidFill>
                  <a:schemeClr val="dk1"/>
                </a:solidFill>
                <a:latin typeface="Century Gothic"/>
                <a:ea typeface="Century Gothic"/>
                <a:cs typeface="Century Gothic"/>
                <a:sym typeface="Century Gothic"/>
              </a:rPr>
              <a:t>Understanding and Supporting Your Agricultural Allies</a:t>
            </a: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dirty="0">
                <a:solidFill>
                  <a:schemeClr val="dk1"/>
                </a:solidFill>
                <a:latin typeface="Century Gothic"/>
                <a:ea typeface="Century Gothic"/>
                <a:cs typeface="Century Gothic"/>
                <a:sym typeface="Century Gothic"/>
              </a:rPr>
              <a:t>Keys to Community Buy-In for the Environment</a:t>
            </a: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dirty="0">
                <a:solidFill>
                  <a:schemeClr val="dk1"/>
                </a:solidFill>
                <a:latin typeface="Century Gothic"/>
                <a:ea typeface="Century Gothic"/>
                <a:cs typeface="Century Gothic"/>
                <a:sym typeface="Century Gothic"/>
              </a:rPr>
              <a:t>Your Health and the Environment</a:t>
            </a:r>
            <a:endParaRPr lang="en-US" sz="1100" b="0" i="0" u="none" strike="noStrike" cap="none" dirty="0">
              <a:solidFill>
                <a:schemeClr val="dk1"/>
              </a:solidFill>
              <a:latin typeface="Century Gothic"/>
              <a:ea typeface="Century Gothic"/>
              <a:cs typeface="Century Gothic"/>
              <a:sym typeface="Century Gothic"/>
            </a:endParaRPr>
          </a:p>
          <a:p>
            <a:pPr marL="0" marR="0" lvl="0" indent="0" algn="l" rtl="0">
              <a:lnSpc>
                <a:spcPct val="120000"/>
              </a:lnSpc>
              <a:spcBef>
                <a:spcPts val="1000"/>
              </a:spcBef>
              <a:spcAft>
                <a:spcPts val="0"/>
              </a:spcAft>
              <a:buClr>
                <a:schemeClr val="dk1"/>
              </a:buClr>
              <a:buSzPct val="100000"/>
              <a:buFont typeface="Arial"/>
              <a:buNone/>
            </a:pPr>
            <a:endParaRPr sz="1100" b="0" i="0" u="none" strike="noStrike" cap="none" dirty="0">
              <a:solidFill>
                <a:schemeClr val="dk1"/>
              </a:solidFill>
              <a:latin typeface="Century Gothic"/>
              <a:ea typeface="Century Gothic"/>
              <a:cs typeface="Century Gothic"/>
              <a:sym typeface="Century Gothic"/>
            </a:endParaRPr>
          </a:p>
        </p:txBody>
      </p:sp>
      <p:sp>
        <p:nvSpPr>
          <p:cNvPr id="124" name="Google Shape;124;p3"/>
          <p:cNvSpPr/>
          <p:nvPr/>
        </p:nvSpPr>
        <p:spPr>
          <a:xfrm>
            <a:off x="-1" y="158531"/>
            <a:ext cx="5991507"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3"/>
          <p:cNvSpPr txBox="1">
            <a:spLocks noGrp="1"/>
          </p:cNvSpPr>
          <p:nvPr>
            <p:ph type="title"/>
          </p:nvPr>
        </p:nvSpPr>
        <p:spPr>
          <a:xfrm>
            <a:off x="104492" y="-22130"/>
            <a:ext cx="5991507" cy="8764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A Guide For Local Governments</a:t>
            </a:r>
            <a:endParaRPr/>
          </a:p>
        </p:txBody>
      </p:sp>
      <p:sp>
        <p:nvSpPr>
          <p:cNvPr id="126" name="Google Shape;126;p3"/>
          <p:cNvSpPr txBox="1"/>
          <p:nvPr/>
        </p:nvSpPr>
        <p:spPr>
          <a:xfrm>
            <a:off x="8782754" y="5375694"/>
            <a:ext cx="18432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Education</a:t>
            </a:r>
            <a:endParaRPr sz="1400" b="0" i="0" u="none" strike="noStrike" cap="none">
              <a:solidFill>
                <a:srgbClr val="000000"/>
              </a:solidFill>
              <a:latin typeface="Arial"/>
              <a:ea typeface="Arial"/>
              <a:cs typeface="Arial"/>
              <a:sym typeface="Arial"/>
            </a:endParaRPr>
          </a:p>
        </p:txBody>
      </p:sp>
      <p:sp>
        <p:nvSpPr>
          <p:cNvPr id="127" name="Google Shape;127;p3"/>
          <p:cNvSpPr txBox="1"/>
          <p:nvPr/>
        </p:nvSpPr>
        <p:spPr>
          <a:xfrm>
            <a:off x="8782753" y="2849598"/>
            <a:ext cx="327289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Economic Development</a:t>
            </a:r>
            <a:endParaRPr sz="1400" b="0" i="0" u="none" strike="noStrike" cap="none">
              <a:solidFill>
                <a:srgbClr val="000000"/>
              </a:solidFill>
              <a:latin typeface="Arial"/>
              <a:ea typeface="Arial"/>
              <a:cs typeface="Arial"/>
              <a:sym typeface="Arial"/>
            </a:endParaRPr>
          </a:p>
        </p:txBody>
      </p:sp>
      <p:sp>
        <p:nvSpPr>
          <p:cNvPr id="128" name="Google Shape;128;p3"/>
          <p:cNvSpPr txBox="1"/>
          <p:nvPr/>
        </p:nvSpPr>
        <p:spPr>
          <a:xfrm>
            <a:off x="8782753" y="3724498"/>
            <a:ext cx="340924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Public Health &amp; Safety</a:t>
            </a:r>
            <a:endParaRPr sz="1400" b="0" i="0" u="none" strike="noStrike" cap="none">
              <a:solidFill>
                <a:srgbClr val="000000"/>
              </a:solidFill>
              <a:latin typeface="Arial"/>
              <a:ea typeface="Arial"/>
              <a:cs typeface="Arial"/>
              <a:sym typeface="Arial"/>
            </a:endParaRPr>
          </a:p>
        </p:txBody>
      </p:sp>
      <p:sp>
        <p:nvSpPr>
          <p:cNvPr id="129" name="Google Shape;129;p3"/>
          <p:cNvSpPr txBox="1"/>
          <p:nvPr/>
        </p:nvSpPr>
        <p:spPr>
          <a:xfrm>
            <a:off x="8782754" y="4428785"/>
            <a:ext cx="340924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Infrastructure Maintenance &amp; Finance</a:t>
            </a:r>
            <a:endParaRPr sz="1400" b="0" i="0" u="none" strike="noStrike" cap="none">
              <a:solidFill>
                <a:srgbClr val="000000"/>
              </a:solidFill>
              <a:latin typeface="Arial"/>
              <a:ea typeface="Arial"/>
              <a:cs typeface="Arial"/>
              <a:sym typeface="Arial"/>
            </a:endParaRPr>
          </a:p>
        </p:txBody>
      </p:sp>
      <p:sp>
        <p:nvSpPr>
          <p:cNvPr id="130" name="Google Shape;130;p3"/>
          <p:cNvSpPr txBox="1"/>
          <p:nvPr/>
        </p:nvSpPr>
        <p:spPr>
          <a:xfrm>
            <a:off x="7674003" y="829361"/>
            <a:ext cx="4056274"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To help local government representatives better understand how the information in the modules aligns with their priorities, look for these icons:</a:t>
            </a:r>
            <a:endParaRPr sz="1400" b="0" i="0" u="none" strike="noStrike" cap="none">
              <a:solidFill>
                <a:srgbClr val="000000"/>
              </a:solidFill>
              <a:latin typeface="Arial"/>
              <a:ea typeface="Arial"/>
              <a:cs typeface="Arial"/>
              <a:sym typeface="Arial"/>
            </a:endParaRPr>
          </a:p>
        </p:txBody>
      </p:sp>
      <p:grpSp>
        <p:nvGrpSpPr>
          <p:cNvPr id="131" name="Google Shape;131;p3"/>
          <p:cNvGrpSpPr/>
          <p:nvPr/>
        </p:nvGrpSpPr>
        <p:grpSpPr>
          <a:xfrm>
            <a:off x="0" y="6258465"/>
            <a:ext cx="7008656" cy="369332"/>
            <a:chOff x="0" y="6258465"/>
            <a:chExt cx="8183942" cy="369332"/>
          </a:xfrm>
        </p:grpSpPr>
        <p:sp>
          <p:nvSpPr>
            <p:cNvPr id="132" name="Google Shape;132;p3"/>
            <p:cNvSpPr/>
            <p:nvPr/>
          </p:nvSpPr>
          <p:spPr>
            <a:xfrm>
              <a:off x="6153023" y="6269566"/>
              <a:ext cx="203091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Purpose</a:t>
              </a:r>
              <a:endParaRPr sz="1400" b="0" i="0" u="none" strike="noStrike" cap="none">
                <a:solidFill>
                  <a:srgbClr val="000000"/>
                </a:solidFill>
                <a:latin typeface="Arial"/>
                <a:ea typeface="Arial"/>
                <a:cs typeface="Arial"/>
                <a:sym typeface="Arial"/>
              </a:endParaRPr>
            </a:p>
          </p:txBody>
        </p:sp>
        <p:sp>
          <p:nvSpPr>
            <p:cNvPr id="133" name="Google Shape;133;p3"/>
            <p:cNvSpPr/>
            <p:nvPr/>
          </p:nvSpPr>
          <p:spPr>
            <a:xfrm>
              <a:off x="0" y="6269566"/>
              <a:ext cx="6393399"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 name="Google Shape;134;p3"/>
            <p:cNvSpPr txBox="1"/>
            <p:nvPr/>
          </p:nvSpPr>
          <p:spPr>
            <a:xfrm>
              <a:off x="163289" y="6258465"/>
              <a:ext cx="59857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Preserving Local Character and Landscapes</a:t>
              </a:r>
              <a:endParaRPr sz="1400" b="0" i="0" u="none" strike="noStrike" cap="none">
                <a:solidFill>
                  <a:srgbClr val="000000"/>
                </a:solidFill>
                <a:latin typeface="Arial"/>
                <a:ea typeface="Arial"/>
                <a:cs typeface="Arial"/>
                <a:sym typeface="Arial"/>
              </a:endParaRPr>
            </a:p>
          </p:txBody>
        </p:sp>
      </p:grpSp>
      <p:pic>
        <p:nvPicPr>
          <p:cNvPr id="135" name="Google Shape;135;p3"/>
          <p:cNvPicPr preferRelativeResize="0"/>
          <p:nvPr/>
        </p:nvPicPr>
        <p:blipFill rotWithShape="1">
          <a:blip r:embed="rId3">
            <a:alphaModFix/>
          </a:blip>
          <a:srcRect/>
          <a:stretch/>
        </p:blipFill>
        <p:spPr>
          <a:xfrm>
            <a:off x="7899721" y="2750562"/>
            <a:ext cx="685800" cy="685800"/>
          </a:xfrm>
          <a:prstGeom prst="rect">
            <a:avLst/>
          </a:prstGeom>
          <a:noFill/>
          <a:ln>
            <a:noFill/>
          </a:ln>
        </p:spPr>
      </p:pic>
      <p:pic>
        <p:nvPicPr>
          <p:cNvPr id="136" name="Google Shape;136;p3"/>
          <p:cNvPicPr preferRelativeResize="0"/>
          <p:nvPr/>
        </p:nvPicPr>
        <p:blipFill rotWithShape="1">
          <a:blip r:embed="rId4">
            <a:alphaModFix/>
          </a:blip>
          <a:srcRect/>
          <a:stretch/>
        </p:blipFill>
        <p:spPr>
          <a:xfrm>
            <a:off x="7899721" y="3566264"/>
            <a:ext cx="685800" cy="685800"/>
          </a:xfrm>
          <a:prstGeom prst="rect">
            <a:avLst/>
          </a:prstGeom>
          <a:noFill/>
          <a:ln>
            <a:noFill/>
          </a:ln>
        </p:spPr>
      </p:pic>
      <p:pic>
        <p:nvPicPr>
          <p:cNvPr id="137" name="Google Shape;137;p3"/>
          <p:cNvPicPr preferRelativeResize="0"/>
          <p:nvPr/>
        </p:nvPicPr>
        <p:blipFill rotWithShape="1">
          <a:blip r:embed="rId5">
            <a:alphaModFix/>
          </a:blip>
          <a:srcRect/>
          <a:stretch/>
        </p:blipFill>
        <p:spPr>
          <a:xfrm>
            <a:off x="7899721" y="4409050"/>
            <a:ext cx="685800" cy="685800"/>
          </a:xfrm>
          <a:prstGeom prst="rect">
            <a:avLst/>
          </a:prstGeom>
          <a:noFill/>
          <a:ln>
            <a:noFill/>
          </a:ln>
        </p:spPr>
      </p:pic>
      <p:pic>
        <p:nvPicPr>
          <p:cNvPr id="138" name="Google Shape;138;p3"/>
          <p:cNvPicPr preferRelativeResize="0"/>
          <p:nvPr/>
        </p:nvPicPr>
        <p:blipFill rotWithShape="1">
          <a:blip r:embed="rId6">
            <a:alphaModFix/>
          </a:blip>
          <a:srcRect/>
          <a:stretch/>
        </p:blipFill>
        <p:spPr>
          <a:xfrm>
            <a:off x="7899721" y="5251836"/>
            <a:ext cx="685800" cy="685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
        <p:cNvGrpSpPr/>
        <p:nvPr/>
      </p:nvGrpSpPr>
      <p:grpSpPr>
        <a:xfrm>
          <a:off x="0" y="0"/>
          <a:ext cx="0" cy="0"/>
          <a:chOff x="0" y="0"/>
          <a:chExt cx="0" cy="0"/>
        </a:xfrm>
      </p:grpSpPr>
      <p:pic>
        <p:nvPicPr>
          <p:cNvPr id="144" name="Google Shape;144;p4"/>
          <p:cNvPicPr preferRelativeResize="0"/>
          <p:nvPr/>
        </p:nvPicPr>
        <p:blipFill rotWithShape="1">
          <a:blip r:embed="rId3">
            <a:alphaModFix/>
          </a:blip>
          <a:srcRect l="19910" t="28351" r="34570" b="4244"/>
          <a:stretch/>
        </p:blipFill>
        <p:spPr>
          <a:xfrm>
            <a:off x="6480201" y="0"/>
            <a:ext cx="5711797" cy="6858000"/>
          </a:xfrm>
          <a:prstGeom prst="rect">
            <a:avLst/>
          </a:prstGeom>
          <a:noFill/>
          <a:ln>
            <a:noFill/>
          </a:ln>
        </p:spPr>
      </p:pic>
      <p:sp>
        <p:nvSpPr>
          <p:cNvPr id="145" name="Google Shape;145;p4"/>
          <p:cNvSpPr/>
          <p:nvPr/>
        </p:nvSpPr>
        <p:spPr>
          <a:xfrm>
            <a:off x="-1" y="151277"/>
            <a:ext cx="5787483"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6" name="Google Shape;146;p4"/>
          <p:cNvSpPr txBox="1">
            <a:spLocks noGrp="1"/>
          </p:cNvSpPr>
          <p:nvPr>
            <p:ph type="body" idx="1"/>
          </p:nvPr>
        </p:nvSpPr>
        <p:spPr>
          <a:xfrm>
            <a:off x="193628" y="864704"/>
            <a:ext cx="6286570" cy="5389034"/>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20000"/>
              </a:lnSpc>
              <a:spcBef>
                <a:spcPts val="0"/>
              </a:spcBef>
              <a:spcAft>
                <a:spcPts val="0"/>
              </a:spcAft>
              <a:buClr>
                <a:schemeClr val="dk1"/>
              </a:buClr>
              <a:buSzPts val="1800"/>
              <a:buNone/>
            </a:pPr>
            <a:r>
              <a:rPr lang="en-US" sz="1800"/>
              <a:t>The landscapes around the Chesapeake Bay watershed are economically, ecologically, culturally, and recreationally valuable to the people and communities of the region. Conserving these landscapes protects your community’s values and quality of life by providing access to healthy water and green spaces. </a:t>
            </a:r>
            <a:endParaRPr/>
          </a:p>
          <a:p>
            <a:pPr marL="0" lvl="0" indent="0" algn="l" rtl="0">
              <a:lnSpc>
                <a:spcPct val="120000"/>
              </a:lnSpc>
              <a:spcBef>
                <a:spcPts val="1000"/>
              </a:spcBef>
              <a:spcAft>
                <a:spcPts val="0"/>
              </a:spcAft>
              <a:buClr>
                <a:schemeClr val="dk1"/>
              </a:buClr>
              <a:buSzPts val="1800"/>
              <a:buNone/>
            </a:pPr>
            <a:endParaRPr sz="1800"/>
          </a:p>
          <a:p>
            <a:pPr marL="0" lvl="0" indent="0" algn="l" rtl="0">
              <a:lnSpc>
                <a:spcPct val="120000"/>
              </a:lnSpc>
              <a:spcBef>
                <a:spcPts val="1000"/>
              </a:spcBef>
              <a:spcAft>
                <a:spcPts val="0"/>
              </a:spcAft>
              <a:buClr>
                <a:schemeClr val="dk1"/>
              </a:buClr>
              <a:buSzPts val="1800"/>
              <a:buNone/>
            </a:pPr>
            <a:r>
              <a:rPr lang="en-US" sz="1800"/>
              <a:t>Comprehensive planning efforts that consider local development, community facilities, housing, and roads can also protect local waterways and ecosystems. Investments in preventing land use conversion now can save you costly clean up and restoration efforts in the future. This module provides foundational information, planning resources, and case studies to support your decision-making processes.</a:t>
            </a:r>
            <a:endParaRPr sz="1400" b="1"/>
          </a:p>
        </p:txBody>
      </p:sp>
      <p:sp>
        <p:nvSpPr>
          <p:cNvPr id="147" name="Google Shape;147;p4"/>
          <p:cNvSpPr txBox="1">
            <a:spLocks noGrp="1"/>
          </p:cNvSpPr>
          <p:nvPr>
            <p:ph type="title"/>
          </p:nvPr>
        </p:nvSpPr>
        <p:spPr>
          <a:xfrm>
            <a:off x="139838" y="0"/>
            <a:ext cx="534463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Planning for Your Community</a:t>
            </a:r>
            <a:endParaRPr/>
          </a:p>
        </p:txBody>
      </p:sp>
      <p:sp>
        <p:nvSpPr>
          <p:cNvPr id="148" name="Google Shape;148;p4"/>
          <p:cNvSpPr/>
          <p:nvPr/>
        </p:nvSpPr>
        <p:spPr>
          <a:xfrm>
            <a:off x="6480200" y="4919008"/>
            <a:ext cx="5711800" cy="1938992"/>
          </a:xfrm>
          <a:prstGeom prst="rect">
            <a:avLst/>
          </a:prstGeom>
          <a:solidFill>
            <a:schemeClr val="dk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 name="Google Shape;149;p4"/>
          <p:cNvSpPr/>
          <p:nvPr/>
        </p:nvSpPr>
        <p:spPr>
          <a:xfrm>
            <a:off x="6533990" y="4919008"/>
            <a:ext cx="5658010"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entury Gothic"/>
                <a:ea typeface="Century Gothic"/>
                <a:cs typeface="Century Gothic"/>
                <a:sym typeface="Century Gothic"/>
              </a:rPr>
              <a:t>Although all levels of government have a role to play in conservation, local governments are on the front lines.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entury Gothic"/>
                <a:ea typeface="Century Gothic"/>
                <a:cs typeface="Century Gothic"/>
                <a:sym typeface="Century Gothic"/>
              </a:rPr>
              <a:t>- Chesapeake Bay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entury Gothic"/>
                <a:ea typeface="Century Gothic"/>
                <a:cs typeface="Century Gothic"/>
                <a:sym typeface="Century Gothic"/>
              </a:rPr>
              <a:t>Trust, 2017 </a:t>
            </a:r>
            <a:endParaRPr sz="1400" b="0" i="0" u="none" strike="noStrike" cap="none">
              <a:solidFill>
                <a:srgbClr val="000000"/>
              </a:solidFill>
              <a:latin typeface="Arial"/>
              <a:ea typeface="Arial"/>
              <a:cs typeface="Arial"/>
              <a:sym typeface="Arial"/>
            </a:endParaRPr>
          </a:p>
        </p:txBody>
      </p:sp>
      <p:grpSp>
        <p:nvGrpSpPr>
          <p:cNvPr id="150" name="Google Shape;150;p4"/>
          <p:cNvGrpSpPr/>
          <p:nvPr/>
        </p:nvGrpSpPr>
        <p:grpSpPr>
          <a:xfrm>
            <a:off x="0" y="6258465"/>
            <a:ext cx="7008656" cy="369332"/>
            <a:chOff x="0" y="6258465"/>
            <a:chExt cx="8183942" cy="369332"/>
          </a:xfrm>
        </p:grpSpPr>
        <p:sp>
          <p:nvSpPr>
            <p:cNvPr id="151" name="Google Shape;151;p4"/>
            <p:cNvSpPr/>
            <p:nvPr/>
          </p:nvSpPr>
          <p:spPr>
            <a:xfrm>
              <a:off x="6153023" y="6269566"/>
              <a:ext cx="203091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Purpose</a:t>
              </a:r>
              <a:endParaRPr sz="1400" b="0" i="0" u="none" strike="noStrike" cap="none">
                <a:solidFill>
                  <a:srgbClr val="000000"/>
                </a:solidFill>
                <a:latin typeface="Arial"/>
                <a:ea typeface="Arial"/>
                <a:cs typeface="Arial"/>
                <a:sym typeface="Arial"/>
              </a:endParaRPr>
            </a:p>
          </p:txBody>
        </p:sp>
        <p:sp>
          <p:nvSpPr>
            <p:cNvPr id="152" name="Google Shape;152;p4"/>
            <p:cNvSpPr/>
            <p:nvPr/>
          </p:nvSpPr>
          <p:spPr>
            <a:xfrm>
              <a:off x="0" y="6269566"/>
              <a:ext cx="6393399"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p4"/>
            <p:cNvSpPr txBox="1"/>
            <p:nvPr/>
          </p:nvSpPr>
          <p:spPr>
            <a:xfrm>
              <a:off x="163289" y="6258465"/>
              <a:ext cx="59857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Preserving Local Character and Landscapes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5" descr="A river with trees around it&#10;&#10;Description automatically generated with low confidence"/>
          <p:cNvPicPr preferRelativeResize="0"/>
          <p:nvPr/>
        </p:nvPicPr>
        <p:blipFill rotWithShape="1">
          <a:blip r:embed="rId3">
            <a:alphaModFix/>
          </a:blip>
          <a:srcRect l="285" t="21035" r="-284" b="12055"/>
          <a:stretch/>
        </p:blipFill>
        <p:spPr>
          <a:xfrm>
            <a:off x="3639212" y="3700381"/>
            <a:ext cx="5250302" cy="2341903"/>
          </a:xfrm>
          <a:prstGeom prst="rect">
            <a:avLst/>
          </a:prstGeom>
          <a:noFill/>
          <a:ln>
            <a:noFill/>
          </a:ln>
        </p:spPr>
      </p:pic>
      <p:pic>
        <p:nvPicPr>
          <p:cNvPr id="160" name="Google Shape;160;p5" descr="A picture containing grass, outdoor, sky, field&#10;&#10;Description automatically generated"/>
          <p:cNvPicPr preferRelativeResize="0"/>
          <p:nvPr/>
        </p:nvPicPr>
        <p:blipFill rotWithShape="1">
          <a:blip r:embed="rId4">
            <a:alphaModFix/>
          </a:blip>
          <a:srcRect t="25909" b="7053"/>
          <a:stretch/>
        </p:blipFill>
        <p:spPr>
          <a:xfrm>
            <a:off x="6264363" y="1060666"/>
            <a:ext cx="5247232" cy="2345024"/>
          </a:xfrm>
          <a:prstGeom prst="rect">
            <a:avLst/>
          </a:prstGeom>
          <a:noFill/>
          <a:ln>
            <a:noFill/>
          </a:ln>
        </p:spPr>
      </p:pic>
      <p:pic>
        <p:nvPicPr>
          <p:cNvPr id="161" name="Google Shape;161;p5" descr="An aerial view of a town&#10;&#10;Description automatically generated with low confidence"/>
          <p:cNvPicPr preferRelativeResize="0"/>
          <p:nvPr/>
        </p:nvPicPr>
        <p:blipFill rotWithShape="1">
          <a:blip r:embed="rId5">
            <a:alphaModFix/>
          </a:blip>
          <a:srcRect t="18754" b="14122"/>
          <a:stretch/>
        </p:blipFill>
        <p:spPr>
          <a:xfrm>
            <a:off x="388843" y="1057193"/>
            <a:ext cx="5258678" cy="2353221"/>
          </a:xfrm>
          <a:prstGeom prst="rect">
            <a:avLst/>
          </a:prstGeom>
          <a:noFill/>
          <a:ln>
            <a:noFill/>
          </a:ln>
        </p:spPr>
      </p:pic>
      <p:sp>
        <p:nvSpPr>
          <p:cNvPr id="162" name="Google Shape;162;p5"/>
          <p:cNvSpPr/>
          <p:nvPr/>
        </p:nvSpPr>
        <p:spPr>
          <a:xfrm>
            <a:off x="305818" y="1060666"/>
            <a:ext cx="11357457" cy="5082294"/>
          </a:xfrm>
          <a:prstGeom prst="rect">
            <a:avLst/>
          </a:prstGeom>
          <a:solidFill>
            <a:schemeClr val="lt1">
              <a:alpha val="8431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 name="Google Shape;163;p5"/>
          <p:cNvSpPr/>
          <p:nvPr/>
        </p:nvSpPr>
        <p:spPr>
          <a:xfrm>
            <a:off x="0" y="158531"/>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 name="Google Shape;164;p5"/>
          <p:cNvSpPr txBox="1">
            <a:spLocks noGrp="1"/>
          </p:cNvSpPr>
          <p:nvPr>
            <p:ph type="title"/>
          </p:nvPr>
        </p:nvSpPr>
        <p:spPr>
          <a:xfrm>
            <a:off x="139840" y="38385"/>
            <a:ext cx="4651616" cy="7544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What You’ll Learn</a:t>
            </a:r>
            <a:endParaRPr/>
          </a:p>
        </p:txBody>
      </p:sp>
      <p:sp>
        <p:nvSpPr>
          <p:cNvPr id="165" name="Google Shape;165;p5"/>
          <p:cNvSpPr txBox="1"/>
          <p:nvPr/>
        </p:nvSpPr>
        <p:spPr>
          <a:xfrm>
            <a:off x="409570" y="1204486"/>
            <a:ext cx="5247035" cy="20621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entury Gothic"/>
                <a:ea typeface="Century Gothic"/>
                <a:cs typeface="Century Gothic"/>
                <a:sym typeface="Century Gothic"/>
              </a:rPr>
              <a:t>How do land use planning and conservation strategies support my community?</a:t>
            </a:r>
            <a:endParaRPr sz="1400" b="0" i="0" u="none" strike="noStrike" cap="none" dirty="0">
              <a:solidFill>
                <a:srgbClr val="000000"/>
              </a:solidFill>
              <a:latin typeface="Arial"/>
              <a:ea typeface="Arial"/>
              <a:cs typeface="Arial"/>
              <a:sym typeface="Arial"/>
            </a:endParaRPr>
          </a:p>
        </p:txBody>
      </p:sp>
      <p:sp>
        <p:nvSpPr>
          <p:cNvPr id="166" name="Google Shape;166;p5"/>
          <p:cNvSpPr txBox="1"/>
          <p:nvPr/>
        </p:nvSpPr>
        <p:spPr>
          <a:xfrm>
            <a:off x="6255279" y="1204486"/>
            <a:ext cx="5238456" cy="20621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What tools can I use to understand land use changes in my community?</a:t>
            </a:r>
            <a:endParaRPr sz="1400" b="0" i="0" u="none" strike="noStrike" cap="none">
              <a:solidFill>
                <a:srgbClr val="000000"/>
              </a:solidFill>
              <a:latin typeface="Arial"/>
              <a:ea typeface="Arial"/>
              <a:cs typeface="Arial"/>
              <a:sym typeface="Arial"/>
            </a:endParaRPr>
          </a:p>
        </p:txBody>
      </p:sp>
      <p:sp>
        <p:nvSpPr>
          <p:cNvPr id="167" name="Google Shape;167;p5"/>
          <p:cNvSpPr txBox="1"/>
          <p:nvPr/>
        </p:nvSpPr>
        <p:spPr>
          <a:xfrm>
            <a:off x="3850476" y="3844201"/>
            <a:ext cx="4827773" cy="20621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Where can I find more resources to help my community plan for the future?</a:t>
            </a:r>
            <a:endParaRPr sz="1400" b="0" i="0" u="none" strike="noStrike" cap="none">
              <a:solidFill>
                <a:srgbClr val="000000"/>
              </a:solidFill>
              <a:latin typeface="Arial"/>
              <a:ea typeface="Arial"/>
              <a:cs typeface="Arial"/>
              <a:sym typeface="Arial"/>
            </a:endParaRPr>
          </a:p>
        </p:txBody>
      </p:sp>
      <p:grpSp>
        <p:nvGrpSpPr>
          <p:cNvPr id="168" name="Google Shape;168;p5"/>
          <p:cNvGrpSpPr/>
          <p:nvPr/>
        </p:nvGrpSpPr>
        <p:grpSpPr>
          <a:xfrm>
            <a:off x="0" y="6258465"/>
            <a:ext cx="7928517" cy="369332"/>
            <a:chOff x="0" y="6258465"/>
            <a:chExt cx="9258055" cy="369332"/>
          </a:xfrm>
        </p:grpSpPr>
        <p:sp>
          <p:nvSpPr>
            <p:cNvPr id="169" name="Google Shape;169;p5"/>
            <p:cNvSpPr/>
            <p:nvPr/>
          </p:nvSpPr>
          <p:spPr>
            <a:xfrm>
              <a:off x="6153023" y="6269566"/>
              <a:ext cx="3105032"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What You’ll Learn</a:t>
              </a:r>
              <a:endParaRPr sz="1400" b="0" i="0" u="none" strike="noStrike" cap="none">
                <a:solidFill>
                  <a:srgbClr val="000000"/>
                </a:solidFill>
                <a:latin typeface="Arial"/>
                <a:ea typeface="Arial"/>
                <a:cs typeface="Arial"/>
                <a:sym typeface="Arial"/>
              </a:endParaRPr>
            </a:p>
          </p:txBody>
        </p:sp>
        <p:sp>
          <p:nvSpPr>
            <p:cNvPr id="170" name="Google Shape;170;p5"/>
            <p:cNvSpPr/>
            <p:nvPr/>
          </p:nvSpPr>
          <p:spPr>
            <a:xfrm>
              <a:off x="0" y="6269566"/>
              <a:ext cx="6393399"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 name="Google Shape;171;p5"/>
            <p:cNvSpPr txBox="1"/>
            <p:nvPr/>
          </p:nvSpPr>
          <p:spPr>
            <a:xfrm>
              <a:off x="163289" y="6258465"/>
              <a:ext cx="59857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Preserving Local Character and Landscapes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6" descr="A picture containing sky, outdoor, tree, ground&#10;&#10;Description automatically generated"/>
          <p:cNvPicPr preferRelativeResize="0"/>
          <p:nvPr/>
        </p:nvPicPr>
        <p:blipFill rotWithShape="1">
          <a:blip r:embed="rId3">
            <a:alphaModFix/>
          </a:blip>
          <a:srcRect l="28290" r="12542"/>
          <a:stretch/>
        </p:blipFill>
        <p:spPr>
          <a:xfrm>
            <a:off x="6090688" y="0"/>
            <a:ext cx="6101311" cy="6858000"/>
          </a:xfrm>
          <a:prstGeom prst="rect">
            <a:avLst/>
          </a:prstGeom>
          <a:noFill/>
          <a:ln>
            <a:noFill/>
          </a:ln>
        </p:spPr>
      </p:pic>
      <p:sp>
        <p:nvSpPr>
          <p:cNvPr id="178" name="Google Shape;178;p6"/>
          <p:cNvSpPr txBox="1"/>
          <p:nvPr/>
        </p:nvSpPr>
        <p:spPr>
          <a:xfrm>
            <a:off x="390237" y="1382286"/>
            <a:ext cx="5473205" cy="40934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Arial"/>
                <a:ea typeface="Arial"/>
                <a:cs typeface="Arial"/>
                <a:sym typeface="Arial"/>
              </a:rPr>
              <a:t>Collective Impacts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2"/>
                </a:solidFill>
                <a:latin typeface="Century Gothic"/>
                <a:ea typeface="Century Gothic"/>
                <a:cs typeface="Century Gothic"/>
                <a:sym typeface="Century Gothic"/>
              </a:rPr>
              <a:t>You and your community make decisions about local land use that impact the character of your local landscapes, quality of life, and the future of your home. Your decisions may also affect the whole region.</a:t>
            </a:r>
            <a:endParaRPr sz="1400" b="0" i="0" u="none" strike="noStrike" cap="none">
              <a:solidFill>
                <a:srgbClr val="000000"/>
              </a:solidFill>
              <a:latin typeface="Arial"/>
              <a:ea typeface="Arial"/>
              <a:cs typeface="Arial"/>
              <a:sym typeface="Arial"/>
            </a:endParaRPr>
          </a:p>
        </p:txBody>
      </p:sp>
      <p:pic>
        <p:nvPicPr>
          <p:cNvPr id="179" name="Google Shape;179;p6" descr="A picture containing grass, outdoor, nature, highland&#10;&#10;Description automatically generated"/>
          <p:cNvPicPr preferRelativeResize="0"/>
          <p:nvPr/>
        </p:nvPicPr>
        <p:blipFill rotWithShape="1">
          <a:blip r:embed="rId4">
            <a:alphaModFix/>
          </a:blip>
          <a:srcRect l="10313" r="30434"/>
          <a:stretch/>
        </p:blipFill>
        <p:spPr>
          <a:xfrm>
            <a:off x="6090688" y="0"/>
            <a:ext cx="6101312"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7"/>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 name="Google Shape;186;p7"/>
          <p:cNvSpPr txBox="1">
            <a:spLocks noGrp="1"/>
          </p:cNvSpPr>
          <p:nvPr>
            <p:ph type="title"/>
          </p:nvPr>
        </p:nvSpPr>
        <p:spPr>
          <a:xfrm>
            <a:off x="139838" y="0"/>
            <a:ext cx="4639551"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Agriculture</a:t>
            </a:r>
            <a:endParaRPr/>
          </a:p>
        </p:txBody>
      </p:sp>
      <p:sp>
        <p:nvSpPr>
          <p:cNvPr id="187" name="Google Shape;187;p7"/>
          <p:cNvSpPr txBox="1">
            <a:spLocks noGrp="1"/>
          </p:cNvSpPr>
          <p:nvPr>
            <p:ph type="body" idx="1"/>
          </p:nvPr>
        </p:nvSpPr>
        <p:spPr>
          <a:xfrm>
            <a:off x="112643" y="797427"/>
            <a:ext cx="11939520" cy="2684676"/>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2000"/>
              <a:buNone/>
            </a:pPr>
            <a:r>
              <a:rPr lang="en-US" sz="2000">
                <a:solidFill>
                  <a:srgbClr val="458A50"/>
                </a:solidFill>
              </a:rPr>
              <a:t>Conserving farmland is an important local, state and federal priority. </a:t>
            </a:r>
            <a:r>
              <a:rPr lang="en-US" sz="2000"/>
              <a:t>The Chesapeake watershed’s farms ensure permanent, sustainable, and local sources of food for the region’s population. Although farms can alter hydrology and add nutrients and sediment to local waterways, farmlands also offer a great deal of economic and cultural value. They are an essential source of income, provide jobs, and connect us to the land. Many farms organize </a:t>
            </a:r>
            <a:r>
              <a:rPr lang="en-US" sz="2000">
                <a:solidFill>
                  <a:schemeClr val="accent1"/>
                </a:solidFill>
              </a:rPr>
              <a:t>agritourism</a:t>
            </a:r>
            <a:r>
              <a:rPr lang="en-US" sz="2000"/>
              <a:t> activities for visitors, such as festivals, farm and vineyard tours, corn mazes, and more. In 2015, </a:t>
            </a:r>
            <a:r>
              <a:rPr lang="en-US" sz="2000">
                <a:solidFill>
                  <a:schemeClr val="accent1"/>
                </a:solidFill>
              </a:rPr>
              <a:t>agritourism</a:t>
            </a:r>
            <a:r>
              <a:rPr lang="en-US" sz="2000"/>
              <a:t> stimulated </a:t>
            </a:r>
            <a:r>
              <a:rPr lang="en-US" sz="2000" b="1"/>
              <a:t>$2.2 billion </a:t>
            </a:r>
            <a:r>
              <a:rPr lang="en-US" sz="2000"/>
              <a:t>in economic activity in Virginia alone.</a:t>
            </a:r>
            <a:endParaRPr/>
          </a:p>
        </p:txBody>
      </p:sp>
      <p:sp>
        <p:nvSpPr>
          <p:cNvPr id="188" name="Google Shape;188;p7"/>
          <p:cNvSpPr/>
          <p:nvPr/>
        </p:nvSpPr>
        <p:spPr>
          <a:xfrm>
            <a:off x="-1" y="3748007"/>
            <a:ext cx="4382108" cy="45105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Misty Meadow Farm, VA</a:t>
            </a:r>
            <a:endParaRPr sz="1400" b="0" i="0" u="none" strike="noStrike" cap="none">
              <a:solidFill>
                <a:srgbClr val="000000"/>
              </a:solidFill>
              <a:latin typeface="Arial"/>
              <a:ea typeface="Arial"/>
              <a:cs typeface="Arial"/>
              <a:sym typeface="Arial"/>
            </a:endParaRPr>
          </a:p>
        </p:txBody>
      </p:sp>
      <p:grpSp>
        <p:nvGrpSpPr>
          <p:cNvPr id="189" name="Google Shape;189;p7"/>
          <p:cNvGrpSpPr/>
          <p:nvPr/>
        </p:nvGrpSpPr>
        <p:grpSpPr>
          <a:xfrm>
            <a:off x="0" y="6258465"/>
            <a:ext cx="8095785" cy="369332"/>
            <a:chOff x="0" y="6258465"/>
            <a:chExt cx="9453372" cy="369332"/>
          </a:xfrm>
        </p:grpSpPr>
        <p:sp>
          <p:nvSpPr>
            <p:cNvPr id="190" name="Google Shape;190;p7"/>
            <p:cNvSpPr/>
            <p:nvPr/>
          </p:nvSpPr>
          <p:spPr>
            <a:xfrm>
              <a:off x="6153023" y="6269566"/>
              <a:ext cx="330034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Collective Impacts</a:t>
              </a:r>
              <a:endParaRPr sz="1400" b="0" i="0" u="none" strike="noStrike" cap="none">
                <a:solidFill>
                  <a:srgbClr val="000000"/>
                </a:solidFill>
                <a:latin typeface="Arial"/>
                <a:ea typeface="Arial"/>
                <a:cs typeface="Arial"/>
                <a:sym typeface="Arial"/>
              </a:endParaRPr>
            </a:p>
          </p:txBody>
        </p:sp>
        <p:sp>
          <p:nvSpPr>
            <p:cNvPr id="191" name="Google Shape;191;p7"/>
            <p:cNvSpPr/>
            <p:nvPr/>
          </p:nvSpPr>
          <p:spPr>
            <a:xfrm>
              <a:off x="0" y="6269566"/>
              <a:ext cx="6393399"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2" name="Google Shape;192;p7"/>
            <p:cNvSpPr txBox="1"/>
            <p:nvPr/>
          </p:nvSpPr>
          <p:spPr>
            <a:xfrm>
              <a:off x="163289" y="6258465"/>
              <a:ext cx="59857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Preserving Local Character and Landscapes</a:t>
              </a:r>
              <a:endParaRPr sz="1400" b="0" i="0" u="none" strike="noStrike" cap="none">
                <a:solidFill>
                  <a:srgbClr val="000000"/>
                </a:solidFill>
                <a:latin typeface="Arial"/>
                <a:ea typeface="Arial"/>
                <a:cs typeface="Arial"/>
                <a:sym typeface="Arial"/>
              </a:endParaRPr>
            </a:p>
          </p:txBody>
        </p:sp>
      </p:grpSp>
      <p:pic>
        <p:nvPicPr>
          <p:cNvPr id="193" name="Google Shape;193;p7" descr="A picture containing text, person, building material, stone&#10;&#10;Description automatically generated">
            <a:hlinkClick r:id="rId3"/>
          </p:cNvPr>
          <p:cNvPicPr preferRelativeResize="0"/>
          <p:nvPr/>
        </p:nvPicPr>
        <p:blipFill rotWithShape="1">
          <a:blip r:embed="rId4">
            <a:alphaModFix/>
          </a:blip>
          <a:srcRect/>
          <a:stretch/>
        </p:blipFill>
        <p:spPr>
          <a:xfrm>
            <a:off x="119" y="4149628"/>
            <a:ext cx="4386537" cy="2187481"/>
          </a:xfrm>
          <a:prstGeom prst="rect">
            <a:avLst/>
          </a:prstGeom>
          <a:noFill/>
          <a:ln>
            <a:noFill/>
          </a:ln>
        </p:spPr>
      </p:pic>
      <p:sp>
        <p:nvSpPr>
          <p:cNvPr id="194" name="Google Shape;194;p7"/>
          <p:cNvSpPr txBox="1"/>
          <p:nvPr/>
        </p:nvSpPr>
        <p:spPr>
          <a:xfrm>
            <a:off x="4463100" y="3994500"/>
            <a:ext cx="7728900" cy="203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Robert and Linda Clements have owned Misty Meadow Farm since 1974. After caring for the land for decades, they decided they didn’t want to see it get developed. They set up a conservation easement (see slide 20) to protect it for future generations.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Watch the Virginia Outdoors Foundation video on the left to hear their story.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8"/>
          <p:cNvPicPr preferRelativeResize="0"/>
          <p:nvPr/>
        </p:nvPicPr>
        <p:blipFill rotWithShape="1">
          <a:blip r:embed="rId3">
            <a:alphaModFix/>
          </a:blip>
          <a:srcRect/>
          <a:stretch/>
        </p:blipFill>
        <p:spPr>
          <a:xfrm>
            <a:off x="9037741" y="3683084"/>
            <a:ext cx="914400" cy="914400"/>
          </a:xfrm>
          <a:prstGeom prst="rect">
            <a:avLst/>
          </a:prstGeom>
          <a:noFill/>
          <a:ln>
            <a:noFill/>
          </a:ln>
        </p:spPr>
      </p:pic>
      <p:pic>
        <p:nvPicPr>
          <p:cNvPr id="201" name="Google Shape;201;p8"/>
          <p:cNvPicPr preferRelativeResize="0"/>
          <p:nvPr/>
        </p:nvPicPr>
        <p:blipFill rotWithShape="1">
          <a:blip r:embed="rId4">
            <a:alphaModFix/>
          </a:blip>
          <a:srcRect/>
          <a:stretch/>
        </p:blipFill>
        <p:spPr>
          <a:xfrm>
            <a:off x="2239859" y="3737629"/>
            <a:ext cx="914400" cy="914400"/>
          </a:xfrm>
          <a:prstGeom prst="rect">
            <a:avLst/>
          </a:prstGeom>
          <a:noFill/>
          <a:ln>
            <a:noFill/>
          </a:ln>
        </p:spPr>
      </p:pic>
      <p:pic>
        <p:nvPicPr>
          <p:cNvPr id="202" name="Google Shape;202;p8"/>
          <p:cNvPicPr preferRelativeResize="0"/>
          <p:nvPr/>
        </p:nvPicPr>
        <p:blipFill rotWithShape="1">
          <a:blip r:embed="rId5">
            <a:alphaModFix/>
          </a:blip>
          <a:srcRect/>
          <a:stretch/>
        </p:blipFill>
        <p:spPr>
          <a:xfrm>
            <a:off x="2239859" y="944790"/>
            <a:ext cx="914400" cy="914400"/>
          </a:xfrm>
          <a:prstGeom prst="rect">
            <a:avLst/>
          </a:prstGeom>
          <a:noFill/>
          <a:ln>
            <a:noFill/>
          </a:ln>
        </p:spPr>
      </p:pic>
      <p:pic>
        <p:nvPicPr>
          <p:cNvPr id="203" name="Google Shape;203;p8"/>
          <p:cNvPicPr preferRelativeResize="0"/>
          <p:nvPr/>
        </p:nvPicPr>
        <p:blipFill rotWithShape="1">
          <a:blip r:embed="rId6">
            <a:alphaModFix/>
          </a:blip>
          <a:srcRect/>
          <a:stretch/>
        </p:blipFill>
        <p:spPr>
          <a:xfrm>
            <a:off x="9035556" y="940204"/>
            <a:ext cx="914400" cy="914400"/>
          </a:xfrm>
          <a:prstGeom prst="rect">
            <a:avLst/>
          </a:prstGeom>
          <a:noFill/>
          <a:ln>
            <a:noFill/>
          </a:ln>
        </p:spPr>
      </p:pic>
      <p:sp>
        <p:nvSpPr>
          <p:cNvPr id="204" name="Google Shape;204;p8"/>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8"/>
          <p:cNvSpPr txBox="1">
            <a:spLocks noGrp="1"/>
          </p:cNvSpPr>
          <p:nvPr>
            <p:ph type="title"/>
          </p:nvPr>
        </p:nvSpPr>
        <p:spPr>
          <a:xfrm>
            <a:off x="139838" y="0"/>
            <a:ext cx="4896272"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Value of Forests</a:t>
            </a:r>
            <a:endParaRPr/>
          </a:p>
        </p:txBody>
      </p:sp>
      <p:sp>
        <p:nvSpPr>
          <p:cNvPr id="206" name="Google Shape;206;p8"/>
          <p:cNvSpPr txBox="1">
            <a:spLocks noGrp="1"/>
          </p:cNvSpPr>
          <p:nvPr>
            <p:ph type="body" idx="1"/>
          </p:nvPr>
        </p:nvSpPr>
        <p:spPr>
          <a:xfrm>
            <a:off x="8664497" y="6214837"/>
            <a:ext cx="3527501" cy="628785"/>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1400"/>
              <a:buNone/>
            </a:pPr>
            <a:r>
              <a:rPr lang="en-US" sz="1400">
                <a:solidFill>
                  <a:srgbClr val="458A50"/>
                </a:solidFill>
              </a:rPr>
              <a:t>For more information, see module 4: The Benefits of Trees</a:t>
            </a:r>
            <a:endParaRPr/>
          </a:p>
        </p:txBody>
      </p:sp>
      <p:sp>
        <p:nvSpPr>
          <p:cNvPr id="207" name="Google Shape;207;p8"/>
          <p:cNvSpPr txBox="1"/>
          <p:nvPr/>
        </p:nvSpPr>
        <p:spPr>
          <a:xfrm>
            <a:off x="291490" y="1931377"/>
            <a:ext cx="4744620"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entury Gothic"/>
                <a:ea typeface="Century Gothic"/>
                <a:cs typeface="Century Gothic"/>
                <a:sym typeface="Century Gothic"/>
              </a:rPr>
              <a:t>Trees improve the health of your community by cleaning the air we breathe and the water we drink and swim in. They also decrease deadly </a:t>
            </a:r>
            <a:r>
              <a:rPr lang="en-US" sz="1600" b="0" i="0" u="none" strike="noStrike" cap="none">
                <a:solidFill>
                  <a:schemeClr val="accent1"/>
                </a:solidFill>
                <a:latin typeface="Century Gothic"/>
                <a:ea typeface="Century Gothic"/>
                <a:cs typeface="Century Gothic"/>
                <a:sym typeface="Century Gothic"/>
              </a:rPr>
              <a:t>heat island </a:t>
            </a:r>
            <a:r>
              <a:rPr lang="en-US" sz="1600" b="0" i="0" u="none" strike="noStrike" cap="none">
                <a:solidFill>
                  <a:schemeClr val="dk1"/>
                </a:solidFill>
                <a:latin typeface="Century Gothic"/>
                <a:ea typeface="Century Gothic"/>
                <a:cs typeface="Century Gothic"/>
                <a:sym typeface="Century Gothic"/>
              </a:rPr>
              <a:t>effects and lower stress and crime rates.</a:t>
            </a:r>
            <a:endParaRPr sz="1400" b="0" i="0" u="none" strike="noStrike" cap="none">
              <a:solidFill>
                <a:srgbClr val="000000"/>
              </a:solidFill>
              <a:latin typeface="Arial"/>
              <a:ea typeface="Arial"/>
              <a:cs typeface="Arial"/>
              <a:sym typeface="Arial"/>
            </a:endParaRPr>
          </a:p>
        </p:txBody>
      </p:sp>
      <p:sp>
        <p:nvSpPr>
          <p:cNvPr id="208" name="Google Shape;208;p8"/>
          <p:cNvSpPr txBox="1"/>
          <p:nvPr/>
        </p:nvSpPr>
        <p:spPr>
          <a:xfrm>
            <a:off x="7285221" y="1927202"/>
            <a:ext cx="4906776"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entury Gothic"/>
                <a:ea typeface="Century Gothic"/>
                <a:cs typeface="Century Gothic"/>
                <a:sym typeface="Century Gothic"/>
              </a:rPr>
              <a:t>Homes near natural forests earn $10k higher property premiums. The forests in the Chesapeake Bay watershed provide $24 billion in ecological benefits (like carbon dioxide removal and flood control).</a:t>
            </a:r>
            <a:endParaRPr sz="1400" b="0" i="0" u="none" strike="noStrike" cap="none">
              <a:solidFill>
                <a:srgbClr val="000000"/>
              </a:solidFill>
              <a:latin typeface="Arial"/>
              <a:ea typeface="Arial"/>
              <a:cs typeface="Arial"/>
              <a:sym typeface="Arial"/>
            </a:endParaRPr>
          </a:p>
        </p:txBody>
      </p:sp>
      <p:sp>
        <p:nvSpPr>
          <p:cNvPr id="209" name="Google Shape;209;p8"/>
          <p:cNvSpPr txBox="1"/>
          <p:nvPr/>
        </p:nvSpPr>
        <p:spPr>
          <a:xfrm>
            <a:off x="291489" y="4813952"/>
            <a:ext cx="4906777"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Century Gothic"/>
                <a:ea typeface="Century Gothic"/>
                <a:cs typeface="Century Gothic"/>
                <a:sym typeface="Century Gothic"/>
              </a:rPr>
              <a:t>Forests absorb and slow </a:t>
            </a:r>
            <a:r>
              <a:rPr lang="en-US" sz="1600" b="0" i="0" u="none" strike="noStrike" cap="none" dirty="0">
                <a:solidFill>
                  <a:schemeClr val="accent1"/>
                </a:solidFill>
                <a:latin typeface="Century Gothic"/>
                <a:ea typeface="Century Gothic"/>
                <a:cs typeface="Century Gothic"/>
                <a:sym typeface="Century Gothic"/>
              </a:rPr>
              <a:t>runoff</a:t>
            </a:r>
            <a:r>
              <a:rPr lang="en-US" sz="1600" b="0" i="0" u="none" strike="noStrike" cap="none" dirty="0">
                <a:solidFill>
                  <a:schemeClr val="dk1"/>
                </a:solidFill>
                <a:latin typeface="Century Gothic"/>
                <a:ea typeface="Century Gothic"/>
                <a:cs typeface="Century Gothic"/>
                <a:sym typeface="Century Gothic"/>
              </a:rPr>
              <a:t>, decreasing the risk of damaging floods. Riparian forest buffers also filter out excess nitrogen for half the cost of filtering through wastewater treatment plants ($3.10 per pound of nitrogen compared to $8.56).</a:t>
            </a:r>
            <a:endParaRPr sz="1400" b="0" i="0" u="none" strike="noStrike" cap="none" dirty="0">
              <a:solidFill>
                <a:srgbClr val="000000"/>
              </a:solidFill>
              <a:latin typeface="Arial"/>
              <a:ea typeface="Arial"/>
              <a:cs typeface="Arial"/>
              <a:sym typeface="Arial"/>
            </a:endParaRPr>
          </a:p>
        </p:txBody>
      </p:sp>
      <p:sp>
        <p:nvSpPr>
          <p:cNvPr id="210" name="Google Shape;210;p8"/>
          <p:cNvSpPr txBox="1"/>
          <p:nvPr/>
        </p:nvSpPr>
        <p:spPr>
          <a:xfrm>
            <a:off x="7285220" y="4829787"/>
            <a:ext cx="4906777"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entury Gothic"/>
                <a:ea typeface="Century Gothic"/>
                <a:cs typeface="Century Gothic"/>
                <a:sym typeface="Century Gothic"/>
              </a:rPr>
              <a:t>Studies show that more trees near schools correlates with higher student performance and improved wellness. Access to trees and natural landscapes also provides opportunities for hands-on environmental education.</a:t>
            </a:r>
            <a:endParaRPr sz="1400" b="0" i="0" u="none" strike="noStrike" cap="none">
              <a:solidFill>
                <a:srgbClr val="000000"/>
              </a:solidFill>
              <a:latin typeface="Arial"/>
              <a:ea typeface="Arial"/>
              <a:cs typeface="Arial"/>
              <a:sym typeface="Arial"/>
            </a:endParaRPr>
          </a:p>
        </p:txBody>
      </p:sp>
      <p:pic>
        <p:nvPicPr>
          <p:cNvPr id="211" name="Google Shape;211;p8"/>
          <p:cNvPicPr preferRelativeResize="0"/>
          <p:nvPr/>
        </p:nvPicPr>
        <p:blipFill rotWithShape="1">
          <a:blip r:embed="rId7">
            <a:alphaModFix/>
          </a:blip>
          <a:srcRect/>
          <a:stretch/>
        </p:blipFill>
        <p:spPr>
          <a:xfrm>
            <a:off x="4602196" y="2458142"/>
            <a:ext cx="2701685" cy="2701685"/>
          </a:xfrm>
          <a:prstGeom prst="ellipse">
            <a:avLst/>
          </a:prstGeom>
          <a:noFill/>
          <a:ln>
            <a:noFill/>
          </a:ln>
        </p:spPr>
      </p:pic>
      <p:grpSp>
        <p:nvGrpSpPr>
          <p:cNvPr id="212" name="Google Shape;212;p8"/>
          <p:cNvGrpSpPr/>
          <p:nvPr/>
        </p:nvGrpSpPr>
        <p:grpSpPr>
          <a:xfrm>
            <a:off x="0" y="6258465"/>
            <a:ext cx="8095785" cy="369332"/>
            <a:chOff x="0" y="6258465"/>
            <a:chExt cx="9453372" cy="369332"/>
          </a:xfrm>
        </p:grpSpPr>
        <p:sp>
          <p:nvSpPr>
            <p:cNvPr id="213" name="Google Shape;213;p8"/>
            <p:cNvSpPr/>
            <p:nvPr/>
          </p:nvSpPr>
          <p:spPr>
            <a:xfrm>
              <a:off x="6153023" y="6269566"/>
              <a:ext cx="330034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Collective Impacts</a:t>
              </a:r>
              <a:endParaRPr sz="1400" b="0" i="0" u="none" strike="noStrike" cap="none">
                <a:solidFill>
                  <a:srgbClr val="000000"/>
                </a:solidFill>
                <a:latin typeface="Arial"/>
                <a:ea typeface="Arial"/>
                <a:cs typeface="Arial"/>
                <a:sym typeface="Arial"/>
              </a:endParaRPr>
            </a:p>
          </p:txBody>
        </p:sp>
        <p:sp>
          <p:nvSpPr>
            <p:cNvPr id="214" name="Google Shape;214;p8"/>
            <p:cNvSpPr/>
            <p:nvPr/>
          </p:nvSpPr>
          <p:spPr>
            <a:xfrm>
              <a:off x="0" y="6269566"/>
              <a:ext cx="6393399"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p8"/>
            <p:cNvSpPr txBox="1"/>
            <p:nvPr/>
          </p:nvSpPr>
          <p:spPr>
            <a:xfrm>
              <a:off x="163289" y="6258465"/>
              <a:ext cx="59857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Preserving Local Character and Landscapes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name="Office Theme">
  <a:themeElements>
    <a:clrScheme name="Custom 2">
      <a:dk1>
        <a:srgbClr val="262626"/>
      </a:dk1>
      <a:lt1>
        <a:srgbClr val="FFFFFF"/>
      </a:lt1>
      <a:dk2>
        <a:srgbClr val="193397"/>
      </a:dk2>
      <a:lt2>
        <a:srgbClr val="B4C5C8"/>
      </a:lt2>
      <a:accent1>
        <a:srgbClr val="6B8B91"/>
      </a:accent1>
      <a:accent2>
        <a:srgbClr val="E68000"/>
      </a:accent2>
      <a:accent3>
        <a:srgbClr val="6B8B91"/>
      </a:accent3>
      <a:accent4>
        <a:srgbClr val="E68004"/>
      </a:accent4>
      <a:accent5>
        <a:srgbClr val="193397"/>
      </a:accent5>
      <a:accent6>
        <a:srgbClr val="6B8B91"/>
      </a:accent6>
      <a:hlink>
        <a:srgbClr val="193397"/>
      </a:hlink>
      <a:folHlink>
        <a:srgbClr val="1933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4345</Words>
  <Application>Microsoft Macintosh PowerPoint</Application>
  <PresentationFormat>Widescreen</PresentationFormat>
  <Paragraphs>363</Paragraphs>
  <Slides>29</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Montserrat</vt:lpstr>
      <vt:lpstr>Helvetica Neue</vt:lpstr>
      <vt:lpstr>Arial</vt:lpstr>
      <vt:lpstr>Impact</vt:lpstr>
      <vt:lpstr>Century Gothic</vt:lpstr>
      <vt:lpstr>Calibri</vt:lpstr>
      <vt:lpstr>Office Theme</vt:lpstr>
      <vt:lpstr>A Local Government Guide to the Chesapeake Bay</vt:lpstr>
      <vt:lpstr>Content Developed By</vt:lpstr>
      <vt:lpstr>Table of Contents</vt:lpstr>
      <vt:lpstr>A Guide For Local Governments</vt:lpstr>
      <vt:lpstr>Planning for Your Community</vt:lpstr>
      <vt:lpstr>What You’ll Learn</vt:lpstr>
      <vt:lpstr>PowerPoint Presentation</vt:lpstr>
      <vt:lpstr>Agriculture</vt:lpstr>
      <vt:lpstr>Value of Forests</vt:lpstr>
      <vt:lpstr>Outdoor Recreation</vt:lpstr>
      <vt:lpstr>Increasing Open Space</vt:lpstr>
      <vt:lpstr>Targeted Actions</vt:lpstr>
      <vt:lpstr>EPA’s EJSCREEN</vt:lpstr>
      <vt:lpstr>PowerPoint Presentation</vt:lpstr>
      <vt:lpstr>Land Use and Stormwater</vt:lpstr>
      <vt:lpstr>Wetlands</vt:lpstr>
      <vt:lpstr>Green Infrastructure</vt:lpstr>
      <vt:lpstr>PowerPoint Presentation</vt:lpstr>
      <vt:lpstr>The Tools</vt:lpstr>
      <vt:lpstr>Comprehensive Planning</vt:lpstr>
      <vt:lpstr>Zoning Ordinance</vt:lpstr>
      <vt:lpstr>Subdivision Ordinance</vt:lpstr>
      <vt:lpstr>Impact Fees and Taxes</vt:lpstr>
      <vt:lpstr>Urban Service Boundaries</vt:lpstr>
      <vt:lpstr>Conservation Easements</vt:lpstr>
      <vt:lpstr>Transfer of Development Rights</vt:lpstr>
      <vt:lpstr>What You Can Do</vt:lpstr>
      <vt:lpstr>To Learn More</vt:lpstr>
      <vt:lpstr>Glossary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Local Government Guide to the Chesapeake Bay</dc:title>
  <dc:creator>Paula Jasinski</dc:creator>
  <cp:lastModifiedBy>Macon Thompson</cp:lastModifiedBy>
  <cp:revision>5</cp:revision>
  <dcterms:created xsi:type="dcterms:W3CDTF">2020-09-04T19:34:10Z</dcterms:created>
  <dcterms:modified xsi:type="dcterms:W3CDTF">2023-07-21T16:27:16Z</dcterms:modified>
</cp:coreProperties>
</file>