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entury Gothic" panose="020B0502020202020204" pitchFamily="34" charset="0"/>
      <p:regular r:id="rId38"/>
      <p:bold r:id="rId39"/>
      <p:italic r:id="rId40"/>
      <p:boldItalic r:id="rId41"/>
    </p:embeddedFont>
    <p:embeddedFont>
      <p:font typeface="Impact" panose="020B0806030902050204" pitchFamily="34" charset="0"/>
      <p:regular r:id="rId42"/>
    </p:embeddedFont>
    <p:embeddedFont>
      <p:font typeface="Montserrat" pitchFamily="2" charset="77"/>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i0wluI3Vck24h3KHUeC3o9SHmIq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7"/>
  </p:normalViewPr>
  <p:slideViewPr>
    <p:cSldViewPr snapToGrid="0">
      <p:cViewPr varScale="1">
        <p:scale>
          <a:sx n="108" d="100"/>
          <a:sy n="108" d="100"/>
        </p:scale>
        <p:origin x="7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laurenhuey/Library/CloudStorage/GoogleDrive-laurengreenfin@gmail.com/.shortcut-targets-by-id/0B7vDolOzM5rCZnUyOVI1c25qRE0/Green%20Fin%20Studio/CBT%20Internal%20Local%20Govt%20Officials%20Development/Phase%202%20Modules/Agriculture/Ag%20sta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Sheet1!$B$16</c:f>
              <c:strCache>
                <c:ptCount val="1"/>
                <c:pt idx="0">
                  <c:v>Total</c:v>
                </c:pt>
              </c:strCache>
            </c:strRef>
          </c:tx>
          <c:spPr>
            <a:solidFill>
              <a:srgbClr val="193397"/>
            </a:solidFill>
            <a:ln>
              <a:noFill/>
            </a:ln>
            <a:effectLst/>
          </c:spPr>
          <c:invertIfNegative val="0"/>
          <c:cat>
            <c:strRef>
              <c:f>Sheet1!$A$17:$A$20</c:f>
              <c:strCache>
                <c:ptCount val="4"/>
                <c:pt idx="0">
                  <c:v>&lt;50</c:v>
                </c:pt>
                <c:pt idx="1">
                  <c:v>50-499</c:v>
                </c:pt>
                <c:pt idx="2">
                  <c:v>500-999</c:v>
                </c:pt>
                <c:pt idx="3">
                  <c:v>&gt;1000</c:v>
                </c:pt>
              </c:strCache>
            </c:strRef>
          </c:cat>
          <c:val>
            <c:numRef>
              <c:f>Sheet1!$B$17:$B$20</c:f>
              <c:numCache>
                <c:formatCode>#,##0</c:formatCode>
                <c:ptCount val="4"/>
                <c:pt idx="0">
                  <c:v>69175</c:v>
                </c:pt>
                <c:pt idx="1">
                  <c:v>193923</c:v>
                </c:pt>
                <c:pt idx="2" formatCode="General">
                  <c:v>7262</c:v>
                </c:pt>
                <c:pt idx="3" formatCode="General">
                  <c:v>4113</c:v>
                </c:pt>
              </c:numCache>
            </c:numRef>
          </c:val>
          <c:extLst>
            <c:ext xmlns:c16="http://schemas.microsoft.com/office/drawing/2014/chart" uri="{C3380CC4-5D6E-409C-BE32-E72D297353CC}">
              <c16:uniqueId val="{00000000-9235-9A48-AA72-06664E9122E3}"/>
            </c:ext>
          </c:extLst>
        </c:ser>
        <c:dLbls>
          <c:showLegendKey val="0"/>
          <c:showVal val="0"/>
          <c:showCatName val="0"/>
          <c:showSerName val="0"/>
          <c:showPercent val="0"/>
          <c:showBubbleSize val="0"/>
        </c:dLbls>
        <c:gapWidth val="22"/>
        <c:axId val="1106092544"/>
        <c:axId val="1142967808"/>
      </c:barChart>
      <c:catAx>
        <c:axId val="1106092544"/>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en-US"/>
          </a:p>
        </c:txPr>
        <c:crossAx val="1142967808"/>
        <c:crosses val="autoZero"/>
        <c:auto val="1"/>
        <c:lblAlgn val="ctr"/>
        <c:lblOffset val="100"/>
        <c:noMultiLvlLbl val="0"/>
      </c:catAx>
      <c:valAx>
        <c:axId val="1142967808"/>
        <c:scaling>
          <c:orientation val="minMax"/>
        </c:scaling>
        <c:delete val="0"/>
        <c:axPos val="t"/>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en-US"/>
          </a:p>
        </c:txPr>
        <c:crossAx val="1106092544"/>
        <c:crosses val="autoZero"/>
        <c:crossBetween val="between"/>
        <c:majorUnit val="1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by W. Parson and K. Rutowski/Chesapeake Bay Program</a:t>
            </a:r>
            <a:endParaRPr/>
          </a:p>
        </p:txBody>
      </p:sp>
      <p:sp>
        <p:nvSpPr>
          <p:cNvPr id="230" name="Google Shape;23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References:</a:t>
            </a:r>
            <a:endParaRPr/>
          </a:p>
          <a:p>
            <a:pPr marL="0" marR="0" lvl="0" indent="0" algn="l" rtl="0">
              <a:lnSpc>
                <a:spcPct val="100000"/>
              </a:lnSpc>
              <a:spcBef>
                <a:spcPts val="0"/>
              </a:spcBef>
              <a:spcAft>
                <a:spcPts val="0"/>
              </a:spcAft>
              <a:buClr>
                <a:srgbClr val="000000"/>
              </a:buClr>
              <a:buSzPts val="1400"/>
              <a:buFont typeface="Arial"/>
              <a:buNone/>
            </a:pPr>
            <a:r>
              <a:rPr lang="en-US"/>
              <a:t>2017 Census of Agriculture: https://www.nass.usda.gov/Publications/AgCensus/2017/index.php</a:t>
            </a:r>
            <a:endParaRPr/>
          </a:p>
          <a:p>
            <a:pPr marL="0" lvl="0" indent="0" algn="l" rtl="0">
              <a:lnSpc>
                <a:spcPct val="100000"/>
              </a:lnSpc>
              <a:spcBef>
                <a:spcPts val="0"/>
              </a:spcBef>
              <a:spcAft>
                <a:spcPts val="0"/>
              </a:spcAft>
              <a:buSzPts val="1400"/>
              <a:buNone/>
            </a:pPr>
            <a:r>
              <a:rPr lang="en-US"/>
              <a:t>2019 Chesapeake Foodshed Assessment: https://agnr.umd.edu/sites/agnr.umd.edu/files/files/documents/Hughes%20Center/2019__Chesapeake-Foodshed-Assessment_02.pdf</a:t>
            </a:r>
            <a:endParaRPr/>
          </a:p>
        </p:txBody>
      </p:sp>
      <p:sp>
        <p:nvSpPr>
          <p:cNvPr id="245" name="Google Shape;24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Chesapeake Bay Program: https://d18lev1ok5leia.cloudfront.net/chesapeakebay/documents/agriculture_backgrounder-final.pdf</a:t>
            </a:r>
            <a:endParaRPr/>
          </a:p>
        </p:txBody>
      </p:sp>
      <p:sp>
        <p:nvSpPr>
          <p:cNvPr id="333" name="Google Shape;33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Photo by S. Droter/Chesapeake Bay Program</a:t>
            </a:r>
            <a:endParaRPr/>
          </a:p>
        </p:txBody>
      </p:sp>
      <p:sp>
        <p:nvSpPr>
          <p:cNvPr id="351" name="Google Shape;35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DC Central Kitchen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References:</a:t>
            </a:r>
            <a:endParaRPr/>
          </a:p>
          <a:p>
            <a:pPr marL="0" marR="0" lvl="0" indent="0" algn="l" rtl="0">
              <a:lnSpc>
                <a:spcPct val="100000"/>
              </a:lnSpc>
              <a:spcBef>
                <a:spcPts val="0"/>
              </a:spcBef>
              <a:spcAft>
                <a:spcPts val="0"/>
              </a:spcAft>
              <a:buClr>
                <a:srgbClr val="000000"/>
              </a:buClr>
              <a:buSzPts val="1400"/>
              <a:buFont typeface="Arial"/>
              <a:buNone/>
            </a:pPr>
            <a:r>
              <a:rPr lang="en-US"/>
              <a:t>2019 Chesapeake Foodshed Assessment: https://agnr.umd.edu/sites/agnr.umd.edu/files/files/documents/Hughes%20Center/2019__Chesapeake-Foodshed-Assessment_02.pdf</a:t>
            </a:r>
            <a:endParaRPr/>
          </a:p>
          <a:p>
            <a:pPr marL="0" marR="0" lvl="0" indent="0" algn="l" rtl="0">
              <a:lnSpc>
                <a:spcPct val="100000"/>
              </a:lnSpc>
              <a:spcBef>
                <a:spcPts val="0"/>
              </a:spcBef>
              <a:spcAft>
                <a:spcPts val="0"/>
              </a:spcAft>
              <a:buClr>
                <a:srgbClr val="000000"/>
              </a:buClr>
              <a:buSzPts val="1400"/>
              <a:buFont typeface="Arial"/>
              <a:buNone/>
            </a:pPr>
            <a:r>
              <a:rPr lang="en-US"/>
              <a:t>https://www.stlouisfed.org/-/media/project/frbstl/stlouisfed/files/pdfs/community-development/harvesting-opportunity/harvesting_opportunity.pdf#page=15</a:t>
            </a:r>
            <a:endParaRPr/>
          </a:p>
          <a:p>
            <a:pPr marL="0" marR="0" lvl="0" indent="0" algn="l" rtl="0">
              <a:lnSpc>
                <a:spcPct val="100000"/>
              </a:lnSpc>
              <a:spcBef>
                <a:spcPts val="0"/>
              </a:spcBef>
              <a:spcAft>
                <a:spcPts val="0"/>
              </a:spcAft>
              <a:buClr>
                <a:srgbClr val="000000"/>
              </a:buClr>
              <a:buSzPts val="1400"/>
              <a:buFont typeface="Arial"/>
              <a:buNone/>
            </a:pPr>
            <a:r>
              <a:rPr lang="en-US"/>
              <a:t>https://www.stlouisfed.org/-/media/project/frbstl/stlouisfed/files/pdfs/community-development/harvesting-opportunity/harvesting_opportunity.pdf#page=79</a:t>
            </a:r>
            <a:endParaRPr/>
          </a:p>
          <a:p>
            <a:pPr marL="0" lvl="0" indent="0" algn="l" rtl="0">
              <a:lnSpc>
                <a:spcPct val="100000"/>
              </a:lnSpc>
              <a:spcBef>
                <a:spcPts val="0"/>
              </a:spcBef>
              <a:spcAft>
                <a:spcPts val="0"/>
              </a:spcAft>
              <a:buSzPts val="1400"/>
              <a:buNone/>
            </a:pPr>
            <a:endParaRPr/>
          </a:p>
        </p:txBody>
      </p:sp>
      <p:sp>
        <p:nvSpPr>
          <p:cNvPr id="358" name="Google Shape;35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https://news.gallup.com/poll/328268/country-living-enjoys-renewed-appeal.aspx</a:t>
            </a:r>
            <a:endParaRPr/>
          </a:p>
        </p:txBody>
      </p:sp>
      <p:sp>
        <p:nvSpPr>
          <p:cNvPr id="376" name="Google Shape;37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https://www.c2es.org/2021/02/u-s-farmers-can-plow-fertile-ground-for-climate-solutions/</a:t>
            </a:r>
            <a:endParaRPr/>
          </a:p>
          <a:p>
            <a:pPr marL="0" lvl="0" indent="0" algn="l" rtl="0">
              <a:lnSpc>
                <a:spcPct val="100000"/>
              </a:lnSpc>
              <a:spcBef>
                <a:spcPts val="0"/>
              </a:spcBef>
              <a:spcAft>
                <a:spcPts val="0"/>
              </a:spcAft>
              <a:buSzPts val="1400"/>
              <a:buNone/>
            </a:pPr>
            <a:endParaRPr/>
          </a:p>
        </p:txBody>
      </p:sp>
      <p:sp>
        <p:nvSpPr>
          <p:cNvPr id="392" name="Google Shape;39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R. Magnien/NOAA</a:t>
            </a:r>
            <a:endParaRPr/>
          </a:p>
        </p:txBody>
      </p:sp>
      <p:sp>
        <p:nvSpPr>
          <p:cNvPr id="416" name="Google Shape;41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https://extension.psu.edu/nutrient-management-planning-an-overview</a:t>
            </a:r>
            <a:endParaRPr/>
          </a:p>
          <a:p>
            <a:pPr marL="0" lvl="0" indent="0" algn="l" rtl="0">
              <a:lnSpc>
                <a:spcPct val="100000"/>
              </a:lnSpc>
              <a:spcBef>
                <a:spcPts val="0"/>
              </a:spcBef>
              <a:spcAft>
                <a:spcPts val="0"/>
              </a:spcAft>
              <a:buSzPts val="1400"/>
              <a:buNone/>
            </a:pPr>
            <a:r>
              <a:rPr lang="en-US"/>
              <a:t>https://agriculture.ny.gov/system/files/documents/2022/06/ag_bmp_catalogue.pdf</a:t>
            </a:r>
            <a:endParaRPr/>
          </a:p>
        </p:txBody>
      </p:sp>
      <p:sp>
        <p:nvSpPr>
          <p:cNvPr id="442" name="Google Shape;44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Photo by L. Boorhem-Stephenson/Chesapeake Bay Program</a:t>
            </a: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R. Magnien/NOAA</a:t>
            </a:r>
            <a:endParaRPr/>
          </a:p>
        </p:txBody>
      </p:sp>
      <p:sp>
        <p:nvSpPr>
          <p:cNvPr id="466" name="Google Shape;466;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489" name="Google Shape;48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S. Ballard/Chesapeake Bay Program</a:t>
            </a:r>
            <a:endParaRPr/>
          </a:p>
        </p:txBody>
      </p:sp>
      <p:sp>
        <p:nvSpPr>
          <p:cNvPr id="497" name="Google Shape;49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https://d18lev1ok5leia.cloudfront.net/chesapeakebay/documents/landuse_landchange.pdf</a:t>
            </a:r>
            <a:endParaRPr/>
          </a:p>
          <a:p>
            <a:pPr marL="0" lvl="0" indent="0" algn="l" rtl="0">
              <a:lnSpc>
                <a:spcPct val="100000"/>
              </a:lnSpc>
              <a:spcBef>
                <a:spcPts val="0"/>
              </a:spcBef>
              <a:spcAft>
                <a:spcPts val="0"/>
              </a:spcAft>
              <a:buSzPts val="1400"/>
              <a:buNone/>
            </a:pPr>
            <a:r>
              <a:rPr lang="en-US"/>
              <a:t>https://farmlandinfo.org/wp-content/uploads/sites/2/2020/09/AFT_FUT_StateoftheStates_rev.pdf</a:t>
            </a:r>
            <a:endParaRPr/>
          </a:p>
          <a:p>
            <a:pPr marL="0" lvl="0" indent="0" algn="l" rtl="0">
              <a:lnSpc>
                <a:spcPct val="100000"/>
              </a:lnSpc>
              <a:spcBef>
                <a:spcPts val="0"/>
              </a:spcBef>
              <a:spcAft>
                <a:spcPts val="0"/>
              </a:spcAft>
              <a:buSzPts val="1400"/>
              <a:buNone/>
            </a:pPr>
            <a:r>
              <a:rPr lang="en-US"/>
              <a:t>https://scholarscompass.vcu.edu/cgi/viewcontent.cgi?article=1043&amp;context=murp_capstone</a:t>
            </a:r>
            <a:endParaRPr/>
          </a:p>
          <a:p>
            <a:pPr marL="0" marR="0" lvl="0" indent="0" algn="l" rtl="0">
              <a:lnSpc>
                <a:spcPct val="100000"/>
              </a:lnSpc>
              <a:spcBef>
                <a:spcPts val="0"/>
              </a:spcBef>
              <a:spcAft>
                <a:spcPts val="0"/>
              </a:spcAft>
              <a:buClr>
                <a:srgbClr val="000000"/>
              </a:buClr>
              <a:buSzPts val="1400"/>
              <a:buFont typeface="Arial"/>
              <a:buNone/>
            </a:pPr>
            <a:r>
              <a:rPr lang="en-US"/>
              <a:t>2017 Census of Agriculture: https://www.nass.usda.gov/Publications/AgCensus/2017/index.php</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16" name="Google Shape;516;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3" name="Google Shape;533;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https://www.climatehubs.usda.gov/hubs/northeast/topic/saltwater-intrusion-growing-threat-coastal-agriculture</a:t>
            </a:r>
            <a:endParaRPr/>
          </a:p>
        </p:txBody>
      </p:sp>
      <p:sp>
        <p:nvSpPr>
          <p:cNvPr id="549" name="Google Shape;549;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by the Alliance for the Chesapeake Bay and Chesapeake Bay Trust</a:t>
            </a:r>
            <a:endParaRPr/>
          </a:p>
        </p:txBody>
      </p:sp>
      <p:sp>
        <p:nvSpPr>
          <p:cNvPr id="569" name="Google Shape;569;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by W. Parson/Chesapeake Bay Program and the National Association of Counties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References: </a:t>
            </a:r>
            <a:endParaRPr/>
          </a:p>
          <a:p>
            <a:pPr marL="0" lvl="0" indent="0" algn="l" rtl="0">
              <a:lnSpc>
                <a:spcPct val="100000"/>
              </a:lnSpc>
              <a:spcBef>
                <a:spcPts val="0"/>
              </a:spcBef>
              <a:spcAft>
                <a:spcPts val="0"/>
              </a:spcAft>
              <a:buSzPts val="1400"/>
              <a:buNone/>
            </a:pPr>
            <a:r>
              <a:rPr lang="en-US"/>
              <a:t>https://farmtoschoolcensus.fns.usda.gov/</a:t>
            </a:r>
            <a:endParaRPr/>
          </a:p>
        </p:txBody>
      </p:sp>
      <p:sp>
        <p:nvSpPr>
          <p:cNvPr id="589" name="Google Shape;589;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0" name="Google Shape;61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1" name="Google Shape;62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9" name="Google Shape;62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37" name="Google Shape;63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Photo by M. Rath/Chesapeake Bay Program</a:t>
            </a:r>
            <a:endParaRPr/>
          </a:p>
        </p:txBody>
      </p:sp>
      <p:sp>
        <p:nvSpPr>
          <p:cNvPr id="160" name="Google Shape;16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by W. Parson and K. Rutowski/Chesapeake Bay Program</a:t>
            </a:r>
            <a:endParaRPr/>
          </a:p>
        </p:txBody>
      </p:sp>
      <p:sp>
        <p:nvSpPr>
          <p:cNvPr id="173" name="Google Shape;17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Photo by W. Parson/Chesapeake Bay Program</a:t>
            </a:r>
            <a:endParaRPr/>
          </a:p>
        </p:txBody>
      </p:sp>
      <p:sp>
        <p:nvSpPr>
          <p:cNvPr id="193" name="Google Shape;1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200" name="Google Shape;20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https://www.ers.usda.gov/webdocs/publications/102808/eib-231.pdf?v=6746.3</a:t>
            </a:r>
            <a:endParaRPr/>
          </a:p>
          <a:p>
            <a:pPr marL="0" lvl="0" indent="0" algn="l" rtl="0">
              <a:lnSpc>
                <a:spcPct val="100000"/>
              </a:lnSpc>
              <a:spcBef>
                <a:spcPts val="0"/>
              </a:spcBef>
              <a:spcAft>
                <a:spcPts val="0"/>
              </a:spcAft>
              <a:buSzPts val="1400"/>
              <a:buNone/>
            </a:pPr>
            <a:r>
              <a:rPr lang="en-US"/>
              <a:t>2017 Census of Agriculture: https://www.nass.usda.gov/Publications/AgCensus/2017/index.php</a:t>
            </a:r>
            <a:endParaRPr/>
          </a:p>
        </p:txBody>
      </p:sp>
      <p:sp>
        <p:nvSpPr>
          <p:cNvPr id="213" name="Google Shape;21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Montserrat"/>
              <a:buNone/>
              <a:defRPr sz="600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Clr>
                <a:schemeClr val="lt1"/>
              </a:buClr>
              <a:buSzPts val="2400"/>
              <a:buNone/>
              <a:defRPr sz="2400">
                <a:latin typeface="Montserrat"/>
                <a:ea typeface="Montserrat"/>
                <a:cs typeface="Montserrat"/>
                <a:sym typeface="Montserrat"/>
              </a:defRPr>
            </a:lvl1pPr>
            <a:lvl2pPr lvl="1" algn="ctr">
              <a:lnSpc>
                <a:spcPct val="120000"/>
              </a:lnSpc>
              <a:spcBef>
                <a:spcPts val="500"/>
              </a:spcBef>
              <a:spcAft>
                <a:spcPts val="0"/>
              </a:spcAft>
              <a:buClr>
                <a:schemeClr val="lt1"/>
              </a:buClr>
              <a:buSzPts val="2000"/>
              <a:buNone/>
              <a:defRPr sz="2000"/>
            </a:lvl2pPr>
            <a:lvl3pPr lvl="2" algn="ctr">
              <a:lnSpc>
                <a:spcPct val="120000"/>
              </a:lnSpc>
              <a:spcBef>
                <a:spcPts val="500"/>
              </a:spcBef>
              <a:spcAft>
                <a:spcPts val="0"/>
              </a:spcAft>
              <a:buClr>
                <a:schemeClr val="lt1"/>
              </a:buClr>
              <a:buSzPts val="1800"/>
              <a:buNone/>
              <a:defRPr sz="1800"/>
            </a:lvl3pPr>
            <a:lvl4pPr lvl="3" algn="ctr">
              <a:lnSpc>
                <a:spcPct val="120000"/>
              </a:lnSpc>
              <a:spcBef>
                <a:spcPts val="500"/>
              </a:spcBef>
              <a:spcAft>
                <a:spcPts val="0"/>
              </a:spcAft>
              <a:buClr>
                <a:schemeClr val="lt1"/>
              </a:buClr>
              <a:buSzPts val="1600"/>
              <a:buNone/>
              <a:defRPr sz="1600"/>
            </a:lvl4pPr>
            <a:lvl5pPr lvl="4" algn="ctr">
              <a:lnSpc>
                <a:spcPct val="12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8"/>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8"/>
          <p:cNvSpPr txBox="1">
            <a:spLocks noGrp="1"/>
          </p:cNvSpPr>
          <p:nvPr>
            <p:ph type="body" idx="1"/>
          </p:nvPr>
        </p:nvSpPr>
        <p:spPr>
          <a:xfrm rot="5400000">
            <a:off x="3678929" y="-1497908"/>
            <a:ext cx="4834142"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22"/>
        <p:cNvGrpSpPr/>
        <p:nvPr/>
      </p:nvGrpSpPr>
      <p:grpSpPr>
        <a:xfrm>
          <a:off x="0" y="0"/>
          <a:ext cx="0" cy="0"/>
          <a:chOff x="0" y="0"/>
          <a:chExt cx="0" cy="0"/>
        </a:xfrm>
      </p:grpSpPr>
      <p:sp>
        <p:nvSpPr>
          <p:cNvPr id="23" name="Google Shape;23;p30"/>
          <p:cNvSpPr txBox="1">
            <a:spLocks noGrp="1"/>
          </p:cNvSpPr>
          <p:nvPr>
            <p:ph type="body" idx="1"/>
          </p:nvPr>
        </p:nvSpPr>
        <p:spPr>
          <a:xfrm>
            <a:off x="112643" y="1011929"/>
            <a:ext cx="10515600" cy="4834142"/>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1000"/>
              </a:spcBef>
              <a:spcAft>
                <a:spcPts val="0"/>
              </a:spcAft>
              <a:buClr>
                <a:schemeClr val="dk1"/>
              </a:buClr>
              <a:buSzPts val="2800"/>
              <a:buChar char="•"/>
              <a:defRPr>
                <a:solidFill>
                  <a:schemeClr val="dk1"/>
                </a:solidFill>
                <a:latin typeface="Century Gothic"/>
                <a:ea typeface="Century Gothic"/>
                <a:cs typeface="Century Gothic"/>
                <a:sym typeface="Century Gothic"/>
              </a:defRPr>
            </a:lvl1pPr>
            <a:lvl2pPr marL="914400" lvl="1" indent="-381000" algn="l">
              <a:lnSpc>
                <a:spcPct val="120000"/>
              </a:lnSpc>
              <a:spcBef>
                <a:spcPts val="500"/>
              </a:spcBef>
              <a:spcAft>
                <a:spcPts val="0"/>
              </a:spcAft>
              <a:buClr>
                <a:schemeClr val="dk1"/>
              </a:buClr>
              <a:buSzPts val="2400"/>
              <a:buChar char="•"/>
              <a:defRPr>
                <a:solidFill>
                  <a:schemeClr val="dk1"/>
                </a:solidFill>
                <a:latin typeface="Century Gothic"/>
                <a:ea typeface="Century Gothic"/>
                <a:cs typeface="Century Gothic"/>
                <a:sym typeface="Century Gothic"/>
              </a:defRPr>
            </a:lvl2pPr>
            <a:lvl3pPr marL="1371600" lvl="2" indent="-355600" algn="l">
              <a:lnSpc>
                <a:spcPct val="120000"/>
              </a:lnSpc>
              <a:spcBef>
                <a:spcPts val="500"/>
              </a:spcBef>
              <a:spcAft>
                <a:spcPts val="0"/>
              </a:spcAft>
              <a:buClr>
                <a:schemeClr val="dk1"/>
              </a:buClr>
              <a:buSzPts val="2000"/>
              <a:buChar char="•"/>
              <a:defRPr>
                <a:solidFill>
                  <a:schemeClr val="dk1"/>
                </a:solidFill>
                <a:latin typeface="Century Gothic"/>
                <a:ea typeface="Century Gothic"/>
                <a:cs typeface="Century Gothic"/>
                <a:sym typeface="Century Gothic"/>
              </a:defRPr>
            </a:lvl3pPr>
            <a:lvl4pPr marL="1828800" lvl="3"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4pPr>
            <a:lvl5pPr marL="2286000" lvl="4"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0"/>
          <p:cNvSpPr txBox="1">
            <a:spLocks noGrp="1"/>
          </p:cNvSpPr>
          <p:nvPr>
            <p:ph type="title"/>
          </p:nvPr>
        </p:nvSpPr>
        <p:spPr>
          <a:xfrm>
            <a:off x="329838" y="0"/>
            <a:ext cx="6375762" cy="8647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2800"/>
              <a:buFont typeface="Impact"/>
              <a:buNone/>
              <a:defRPr sz="2800" b="0">
                <a:solidFill>
                  <a:schemeClr val="dk2"/>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8B8B8B"/>
              </a:buClr>
              <a:buSzPts val="2400"/>
              <a:buNone/>
              <a:defRPr sz="2400">
                <a:solidFill>
                  <a:srgbClr val="8B8B8B"/>
                </a:solidFill>
              </a:defRPr>
            </a:lvl1pPr>
            <a:lvl2pPr marL="914400" lvl="1" indent="-228600" algn="l">
              <a:lnSpc>
                <a:spcPct val="120000"/>
              </a:lnSpc>
              <a:spcBef>
                <a:spcPts val="500"/>
              </a:spcBef>
              <a:spcAft>
                <a:spcPts val="0"/>
              </a:spcAft>
              <a:buClr>
                <a:srgbClr val="8B8B8B"/>
              </a:buClr>
              <a:buSzPts val="2000"/>
              <a:buNone/>
              <a:defRPr sz="2000">
                <a:solidFill>
                  <a:srgbClr val="8B8B8B"/>
                </a:solidFill>
              </a:defRPr>
            </a:lvl2pPr>
            <a:lvl3pPr marL="1371600" lvl="2" indent="-228600" algn="l">
              <a:lnSpc>
                <a:spcPct val="120000"/>
              </a:lnSpc>
              <a:spcBef>
                <a:spcPts val="500"/>
              </a:spcBef>
              <a:spcAft>
                <a:spcPts val="0"/>
              </a:spcAft>
              <a:buClr>
                <a:srgbClr val="8B8B8B"/>
              </a:buClr>
              <a:buSzPts val="1800"/>
              <a:buNone/>
              <a:defRPr sz="1800">
                <a:solidFill>
                  <a:srgbClr val="8B8B8B"/>
                </a:solidFill>
              </a:defRPr>
            </a:lvl3pPr>
            <a:lvl4pPr marL="1828800" lvl="3" indent="-228600" algn="l">
              <a:lnSpc>
                <a:spcPct val="120000"/>
              </a:lnSpc>
              <a:spcBef>
                <a:spcPts val="500"/>
              </a:spcBef>
              <a:spcAft>
                <a:spcPts val="0"/>
              </a:spcAft>
              <a:buClr>
                <a:srgbClr val="8B8B8B"/>
              </a:buClr>
              <a:buSzPts val="1600"/>
              <a:buNone/>
              <a:defRPr sz="1600">
                <a:solidFill>
                  <a:srgbClr val="8B8B8B"/>
                </a:solidFill>
              </a:defRPr>
            </a:lvl4pPr>
            <a:lvl5pPr marL="2286000" lvl="4" indent="-228600" algn="l">
              <a:lnSpc>
                <a:spcPct val="120000"/>
              </a:lnSpc>
              <a:spcBef>
                <a:spcPts val="500"/>
              </a:spcBef>
              <a:spcAft>
                <a:spcPts val="0"/>
              </a:spcAft>
              <a:buClr>
                <a:srgbClr val="8B8B8B"/>
              </a:buClr>
              <a:buSzPts val="1600"/>
              <a:buNone/>
              <a:defRPr sz="1600">
                <a:solidFill>
                  <a:srgbClr val="8B8B8B"/>
                </a:solidFill>
              </a:defRPr>
            </a:lvl5pPr>
            <a:lvl6pPr marL="2743200" lvl="5" indent="-228600" algn="l">
              <a:lnSpc>
                <a:spcPct val="90000"/>
              </a:lnSpc>
              <a:spcBef>
                <a:spcPts val="500"/>
              </a:spcBef>
              <a:spcAft>
                <a:spcPts val="0"/>
              </a:spcAft>
              <a:buClr>
                <a:srgbClr val="8B8B8B"/>
              </a:buClr>
              <a:buSzPts val="1600"/>
              <a:buNone/>
              <a:defRPr sz="1600">
                <a:solidFill>
                  <a:srgbClr val="8B8B8B"/>
                </a:solidFill>
              </a:defRPr>
            </a:lvl6pPr>
            <a:lvl7pPr marL="3200400" lvl="6" indent="-228600" algn="l">
              <a:lnSpc>
                <a:spcPct val="90000"/>
              </a:lnSpc>
              <a:spcBef>
                <a:spcPts val="500"/>
              </a:spcBef>
              <a:spcAft>
                <a:spcPts val="0"/>
              </a:spcAft>
              <a:buClr>
                <a:srgbClr val="8B8B8B"/>
              </a:buClr>
              <a:buSzPts val="1600"/>
              <a:buNone/>
              <a:defRPr sz="1600">
                <a:solidFill>
                  <a:srgbClr val="8B8B8B"/>
                </a:solidFill>
              </a:defRPr>
            </a:lvl7pPr>
            <a:lvl8pPr marL="3657600" lvl="7" indent="-228600" algn="l">
              <a:lnSpc>
                <a:spcPct val="90000"/>
              </a:lnSpc>
              <a:spcBef>
                <a:spcPts val="500"/>
              </a:spcBef>
              <a:spcAft>
                <a:spcPts val="0"/>
              </a:spcAft>
              <a:buClr>
                <a:srgbClr val="8B8B8B"/>
              </a:buClr>
              <a:buSzPts val="1600"/>
              <a:buNone/>
              <a:defRPr sz="1600">
                <a:solidFill>
                  <a:srgbClr val="8B8B8B"/>
                </a:solidFill>
              </a:defRPr>
            </a:lvl8pPr>
            <a:lvl9pPr marL="4114800" lvl="8" indent="-228600" algn="l">
              <a:lnSpc>
                <a:spcPct val="90000"/>
              </a:lnSpc>
              <a:spcBef>
                <a:spcPts val="500"/>
              </a:spcBef>
              <a:spcAft>
                <a:spcPts val="0"/>
              </a:spcAft>
              <a:buClr>
                <a:srgbClr val="8B8B8B"/>
              </a:buClr>
              <a:buSzPts val="1600"/>
              <a:buNone/>
              <a:defRPr sz="1600">
                <a:solidFill>
                  <a:srgbClr val="8B8B8B"/>
                </a:solidFill>
              </a:defRPr>
            </a:lvl9pPr>
          </a:lstStyle>
          <a:p>
            <a:endParaRPr/>
          </a:p>
        </p:txBody>
      </p:sp>
      <p:sp>
        <p:nvSpPr>
          <p:cNvPr id="35" name="Google Shape;3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3"/>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20000"/>
              </a:lnSpc>
              <a:spcBef>
                <a:spcPts val="1000"/>
              </a:spcBef>
              <a:spcAft>
                <a:spcPts val="0"/>
              </a:spcAft>
              <a:buClr>
                <a:schemeClr val="lt1"/>
              </a:buClr>
              <a:buSzPts val="3200"/>
              <a:buChar char="•"/>
              <a:defRPr sz="3200"/>
            </a:lvl1pPr>
            <a:lvl2pPr marL="914400" lvl="1" indent="-406400" algn="l">
              <a:lnSpc>
                <a:spcPct val="120000"/>
              </a:lnSpc>
              <a:spcBef>
                <a:spcPts val="500"/>
              </a:spcBef>
              <a:spcAft>
                <a:spcPts val="0"/>
              </a:spcAft>
              <a:buClr>
                <a:schemeClr val="lt1"/>
              </a:buClr>
              <a:buSzPts val="2800"/>
              <a:buChar char="•"/>
              <a:defRPr sz="2800"/>
            </a:lvl2pPr>
            <a:lvl3pPr marL="1371600" lvl="2" indent="-381000" algn="l">
              <a:lnSpc>
                <a:spcPct val="120000"/>
              </a:lnSpc>
              <a:spcBef>
                <a:spcPts val="500"/>
              </a:spcBef>
              <a:spcAft>
                <a:spcPts val="0"/>
              </a:spcAft>
              <a:buClr>
                <a:schemeClr val="lt1"/>
              </a:buClr>
              <a:buSzPts val="2400"/>
              <a:buChar char="•"/>
              <a:defRPr sz="2400"/>
            </a:lvl3pPr>
            <a:lvl4pPr marL="1828800" lvl="3" indent="-355600" algn="l">
              <a:lnSpc>
                <a:spcPct val="120000"/>
              </a:lnSpc>
              <a:spcBef>
                <a:spcPts val="500"/>
              </a:spcBef>
              <a:spcAft>
                <a:spcPts val="0"/>
              </a:spcAft>
              <a:buClr>
                <a:schemeClr val="lt1"/>
              </a:buClr>
              <a:buSzPts val="2000"/>
              <a:buChar char="•"/>
              <a:defRPr sz="2000"/>
            </a:lvl4pPr>
            <a:lvl5pPr marL="2286000" lvl="4" indent="-355600" algn="l">
              <a:lnSpc>
                <a:spcPct val="12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7"/>
          <p:cNvSpPr>
            <a:spLocks noGrp="1"/>
          </p:cNvSpPr>
          <p:nvPr>
            <p:ph type="pic" idx="2"/>
          </p:nvPr>
        </p:nvSpPr>
        <p:spPr>
          <a:xfrm>
            <a:off x="5183188" y="987425"/>
            <a:ext cx="6172200" cy="4873625"/>
          </a:xfrm>
          <a:prstGeom prst="rect">
            <a:avLst/>
          </a:prstGeom>
          <a:noFill/>
          <a:ln>
            <a:noFill/>
          </a:ln>
        </p:spPr>
      </p:sp>
      <p:sp>
        <p:nvSpPr>
          <p:cNvPr id="69" name="Google Shape;69;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342821"/>
            <a:ext cx="10515600" cy="483414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20000"/>
              </a:lnSpc>
              <a:spcBef>
                <a:spcPts val="1000"/>
              </a:spcBef>
              <a:spcAft>
                <a:spcPts val="0"/>
              </a:spcAft>
              <a:buClr>
                <a:schemeClr val="lt1"/>
              </a:buClr>
              <a:buSzPts val="2800"/>
              <a:buFont typeface="Arial"/>
              <a:buChar char="•"/>
              <a:defRPr sz="2800" b="0" i="0" u="none" strike="noStrike" cap="none">
                <a:solidFill>
                  <a:schemeClr val="lt1"/>
                </a:solidFill>
                <a:latin typeface="Montserrat"/>
                <a:ea typeface="Montserrat"/>
                <a:cs typeface="Montserrat"/>
                <a:sym typeface="Montserrat"/>
              </a:defRPr>
            </a:lvl1pPr>
            <a:lvl2pPr marL="914400" marR="0" lvl="1" indent="-381000" algn="l" rtl="0">
              <a:lnSpc>
                <a:spcPct val="120000"/>
              </a:lnSpc>
              <a:spcBef>
                <a:spcPts val="500"/>
              </a:spcBef>
              <a:spcAft>
                <a:spcPts val="0"/>
              </a:spcAft>
              <a:buClr>
                <a:schemeClr val="lt1"/>
              </a:buClr>
              <a:buSzPts val="2400"/>
              <a:buFont typeface="Arial"/>
              <a:buChar char="•"/>
              <a:defRPr sz="2400" b="0" i="0" u="none" strike="noStrike" cap="none">
                <a:solidFill>
                  <a:schemeClr val="lt1"/>
                </a:solidFill>
                <a:latin typeface="Montserrat"/>
                <a:ea typeface="Montserrat"/>
                <a:cs typeface="Montserrat"/>
                <a:sym typeface="Montserrat"/>
              </a:defRPr>
            </a:lvl2pPr>
            <a:lvl3pPr marL="1371600" marR="0" lvl="2" indent="-355600" algn="l" rtl="0">
              <a:lnSpc>
                <a:spcPct val="120000"/>
              </a:lnSpc>
              <a:spcBef>
                <a:spcPts val="500"/>
              </a:spcBef>
              <a:spcAft>
                <a:spcPts val="0"/>
              </a:spcAft>
              <a:buClr>
                <a:schemeClr val="lt1"/>
              </a:buClr>
              <a:buSzPts val="2000"/>
              <a:buFont typeface="Arial"/>
              <a:buChar char="•"/>
              <a:defRPr sz="2000" b="0" i="0" u="none" strike="noStrike" cap="none">
                <a:solidFill>
                  <a:schemeClr val="lt1"/>
                </a:solidFill>
                <a:latin typeface="Montserrat"/>
                <a:ea typeface="Montserrat"/>
                <a:cs typeface="Montserrat"/>
                <a:sym typeface="Montserrat"/>
              </a:defRPr>
            </a:lvl3pPr>
            <a:lvl4pPr marL="1828800" marR="0" lvl="3"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4pPr>
            <a:lvl5pPr marL="2286000" marR="0" lvl="4"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3.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hyperlink" Target="https://www.gettingmoreontheground.com/wp-content/uploads/2022/09/There-has-never-been-a-better-time-to-fence-cattle-out-of-streams-Virginia-Mercury.pdf" TargetMode="Externa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8.xml"/><Relationship Id="rId4" Type="http://schemas.openxmlformats.org/officeDocument/2006/relationships/slide" Target="slide6.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s://www.allianceforthebay.org/project/turkey-hill-clean-water-partnership/"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usda.gov/climate-solutions/climate-smart-commodities" TargetMode="External"/><Relationship Id="rId5" Type="http://schemas.openxmlformats.org/officeDocument/2006/relationships/hyperlink" Target="https://d18lev1ok5leia.cloudfront.net/chesapeakebay/chesapeake_land_use_policy_report_final_5-31-2017.pdf" TargetMode="Externa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1.jp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www2.montgomerycountymd.gov/mcgportalapps/Press_Detail.aspx?Item_ID=42066" TargetMode="External"/><Relationship Id="rId4" Type="http://schemas.openxmlformats.org/officeDocument/2006/relationships/hyperlink" Target="https://www.naco.org/articles/county-creates-marketplace-local-agribusiness" TargetMode="External"/><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hyperlink" Target="https://www.revolvingwaterfund.com/" TargetMode="External"/><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wetlandswork.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ext.vt.edu/"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cbf.org/document-library/cbf-reports/farm-forward-report.pdf" TargetMode="External"/><Relationship Id="rId5" Type="http://schemas.openxmlformats.org/officeDocument/2006/relationships/hyperlink" Target="http://bit.ly/FarmsUnderThreat" TargetMode="External"/><Relationship Id="rId4" Type="http://schemas.openxmlformats.org/officeDocument/2006/relationships/hyperlink" Target="https://www.chesbay.us/library/public/documents/Meetings/November-2017/Presentations_Nov2017/CBC_Boots-on-the-Ground.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hyperlink" Target="https://agriculture.ny.gov/system/files/documents/2022/06/ag_bmp_catalogue.pdf" TargetMode="External"/><Relationship Id="rId3" Type="http://schemas.openxmlformats.org/officeDocument/2006/relationships/hyperlink" Target="https://www.nifa.usda.gov/grants/programs/family-small-farm-program/family-farms" TargetMode="External"/><Relationship Id="rId7" Type="http://schemas.openxmlformats.org/officeDocument/2006/relationships/hyperlink" Target="https://www.chesapeakebay.net/discover/the_estuary_system" TargetMode="External"/><Relationship Id="rId12" Type="http://schemas.openxmlformats.org/officeDocument/2006/relationships/hyperlink" Target="https://www.usgs.gov/mission-areas/water-resources/science/saltwater-intrusio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usda.gov/topics/urban" TargetMode="External"/><Relationship Id="rId11" Type="http://schemas.openxmlformats.org/officeDocument/2006/relationships/hyperlink" Target="https://nationalaglawcenter.org/overview/agritourism/" TargetMode="External"/><Relationship Id="rId5" Type="http://schemas.openxmlformats.org/officeDocument/2006/relationships/hyperlink" Target="https://www.epa.gov/agriculture/organic-farming" TargetMode="External"/><Relationship Id="rId10" Type="http://schemas.openxmlformats.org/officeDocument/2006/relationships/hyperlink" Target="https://www.dcr.virginia.gov/natural-heritage/riparian" TargetMode="External"/><Relationship Id="rId4" Type="http://schemas.openxmlformats.org/officeDocument/2006/relationships/hyperlink" Target="https://www.dec.ny.gov/permits/6285.html" TargetMode="External"/><Relationship Id="rId9" Type="http://schemas.openxmlformats.org/officeDocument/2006/relationships/hyperlink" Target="https://extension.psu.edu/nutrient-management-planning-an-overview"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descr="A picture containing sky, grass, outdoor, mountain&#10;&#10;Description automatically generated"/>
          <p:cNvPicPr preferRelativeResize="0"/>
          <p:nvPr/>
        </p:nvPicPr>
        <p:blipFill rotWithShape="1">
          <a:blip r:embed="rId3">
            <a:alphaModFix/>
          </a:blip>
          <a:srcRect b="15542"/>
          <a:stretch/>
        </p:blipFill>
        <p:spPr>
          <a:xfrm>
            <a:off x="0" y="1"/>
            <a:ext cx="12192000" cy="6858000"/>
          </a:xfrm>
          <a:prstGeom prst="rect">
            <a:avLst/>
          </a:prstGeom>
          <a:noFill/>
          <a:ln>
            <a:noFill/>
          </a:ln>
        </p:spPr>
      </p:pic>
      <p:sp>
        <p:nvSpPr>
          <p:cNvPr id="91" name="Google Shape;91;p1"/>
          <p:cNvSpPr/>
          <p:nvPr/>
        </p:nvSpPr>
        <p:spPr>
          <a:xfrm>
            <a:off x="0" y="0"/>
            <a:ext cx="12192000" cy="3741426"/>
          </a:xfrm>
          <a:prstGeom prst="rect">
            <a:avLst/>
          </a:prstGeom>
          <a:gradFill>
            <a:gsLst>
              <a:gs pos="0">
                <a:srgbClr val="B4C5C8"/>
              </a:gs>
              <a:gs pos="52999">
                <a:srgbClr val="B4C5C8">
                  <a:alpha val="47843"/>
                </a:srgbClr>
              </a:gs>
              <a:gs pos="100000">
                <a:srgbClr val="B4C5C8">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 name="Google Shape;92;p1"/>
          <p:cNvSpPr/>
          <p:nvPr/>
        </p:nvSpPr>
        <p:spPr>
          <a:xfrm>
            <a:off x="0" y="2183505"/>
            <a:ext cx="11457432"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subTitle" idx="1"/>
          </p:nvPr>
        </p:nvSpPr>
        <p:spPr>
          <a:xfrm>
            <a:off x="388240" y="2141419"/>
            <a:ext cx="10767440" cy="1655762"/>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2600"/>
              <a:buNone/>
            </a:pPr>
            <a:r>
              <a:rPr lang="en-US" sz="2600" b="1">
                <a:latin typeface="Arial"/>
                <a:ea typeface="Arial"/>
                <a:cs typeface="Arial"/>
                <a:sym typeface="Arial"/>
              </a:rPr>
              <a:t>Module 9: Understanding and Supporting Your Agricultural Allies</a:t>
            </a:r>
            <a:endParaRPr/>
          </a:p>
        </p:txBody>
      </p:sp>
      <p:sp>
        <p:nvSpPr>
          <p:cNvPr id="94" name="Google Shape;94;p1"/>
          <p:cNvSpPr txBox="1"/>
          <p:nvPr/>
        </p:nvSpPr>
        <p:spPr>
          <a:xfrm>
            <a:off x="399392" y="-306046"/>
            <a:ext cx="9687583" cy="248955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5400"/>
              <a:buFont typeface="Century Gothic"/>
              <a:buNone/>
            </a:pPr>
            <a:r>
              <a:rPr lang="en-US" sz="5400" b="1" i="0" u="none" strike="noStrike" cap="none">
                <a:solidFill>
                  <a:schemeClr val="dk2"/>
                </a:solidFill>
                <a:latin typeface="Century Gothic"/>
                <a:ea typeface="Century Gothic"/>
                <a:cs typeface="Century Gothic"/>
                <a:sym typeface="Century Gothic"/>
              </a:rPr>
              <a:t>A Local Government Guide to the Chesapeake Bay</a:t>
            </a:r>
            <a:endParaRPr sz="6000" b="1" i="0" u="none" strike="noStrike" cap="none">
              <a:solidFill>
                <a:schemeClr val="dk2"/>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6"/>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16"/>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Is Agriculture?</a:t>
            </a:r>
            <a:endParaRPr/>
          </a:p>
        </p:txBody>
      </p:sp>
      <p:sp>
        <p:nvSpPr>
          <p:cNvPr id="234" name="Google Shape;234;p16"/>
          <p:cNvSpPr txBox="1">
            <a:spLocks noGrp="1"/>
          </p:cNvSpPr>
          <p:nvPr>
            <p:ph type="body" idx="1"/>
          </p:nvPr>
        </p:nvSpPr>
        <p:spPr>
          <a:xfrm>
            <a:off x="676304" y="1015980"/>
            <a:ext cx="7532976" cy="5253911"/>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1800"/>
              <a:buNone/>
            </a:pPr>
            <a:r>
              <a:rPr lang="en-US" sz="2000">
                <a:solidFill>
                  <a:srgbClr val="448A50"/>
                </a:solidFill>
              </a:rPr>
              <a:t>Other farm types to be aware of:</a:t>
            </a:r>
            <a:endParaRPr/>
          </a:p>
          <a:p>
            <a:pPr marL="285750" lvl="0" indent="-285750" algn="l" rtl="0">
              <a:lnSpc>
                <a:spcPct val="120000"/>
              </a:lnSpc>
              <a:spcBef>
                <a:spcPts val="0"/>
              </a:spcBef>
              <a:spcAft>
                <a:spcPts val="0"/>
              </a:spcAft>
              <a:buClr>
                <a:schemeClr val="dk1"/>
              </a:buClr>
              <a:buSzPts val="1800"/>
              <a:buChar char="•"/>
            </a:pPr>
            <a:r>
              <a:rPr lang="en-US" sz="1800" b="1">
                <a:solidFill>
                  <a:schemeClr val="accent1"/>
                </a:solidFill>
              </a:rPr>
              <a:t>CAFOs</a:t>
            </a:r>
            <a:r>
              <a:rPr lang="en-US" sz="1800">
                <a:solidFill>
                  <a:schemeClr val="dk1"/>
                </a:solidFill>
              </a:rPr>
              <a:t> (Concentrated Animal Feeding Operations) – a large agricultural facility that raises animals at high-density. A CAFO may produce meat, eggs, or milk.</a:t>
            </a:r>
            <a:endParaRPr/>
          </a:p>
          <a:p>
            <a:pPr marL="0" lvl="0" indent="0" algn="l" rtl="0">
              <a:lnSpc>
                <a:spcPct val="120000"/>
              </a:lnSpc>
              <a:spcBef>
                <a:spcPts val="0"/>
              </a:spcBef>
              <a:spcAft>
                <a:spcPts val="0"/>
              </a:spcAft>
              <a:buClr>
                <a:schemeClr val="dk1"/>
              </a:buClr>
              <a:buSzPts val="1800"/>
              <a:buNone/>
            </a:pPr>
            <a:endParaRPr sz="1800">
              <a:solidFill>
                <a:schemeClr val="dk1"/>
              </a:solidFill>
            </a:endParaRPr>
          </a:p>
          <a:p>
            <a:pPr marL="285750" lvl="0" indent="-285750" algn="l" rtl="0">
              <a:lnSpc>
                <a:spcPct val="120000"/>
              </a:lnSpc>
              <a:spcBef>
                <a:spcPts val="0"/>
              </a:spcBef>
              <a:spcAft>
                <a:spcPts val="0"/>
              </a:spcAft>
              <a:buClr>
                <a:schemeClr val="dk1"/>
              </a:buClr>
              <a:buSzPts val="1800"/>
              <a:buChar char="•"/>
            </a:pPr>
            <a:r>
              <a:rPr lang="en-US" sz="1800" b="1">
                <a:solidFill>
                  <a:schemeClr val="accent1"/>
                </a:solidFill>
              </a:rPr>
              <a:t>Organic farm </a:t>
            </a:r>
            <a:r>
              <a:rPr lang="en-US" sz="1800">
                <a:solidFill>
                  <a:schemeClr val="dk1"/>
                </a:solidFill>
              </a:rPr>
              <a:t>– a farm that does not use synthetic fertilizers or pesticides. These farms may still use naturally-derived fertilizers or pesticides (like biological pesticides).</a:t>
            </a:r>
            <a:endParaRPr/>
          </a:p>
          <a:p>
            <a:pPr marL="0" lvl="0" indent="0" algn="l" rtl="0">
              <a:lnSpc>
                <a:spcPct val="120000"/>
              </a:lnSpc>
              <a:spcBef>
                <a:spcPts val="0"/>
              </a:spcBef>
              <a:spcAft>
                <a:spcPts val="0"/>
              </a:spcAft>
              <a:buClr>
                <a:schemeClr val="dk1"/>
              </a:buClr>
              <a:buSzPts val="1800"/>
              <a:buNone/>
            </a:pPr>
            <a:endParaRPr sz="1800">
              <a:solidFill>
                <a:schemeClr val="dk1"/>
              </a:solidFill>
            </a:endParaRPr>
          </a:p>
          <a:p>
            <a:pPr marL="285750" lvl="0" indent="-285750" algn="l" rtl="0">
              <a:lnSpc>
                <a:spcPct val="120000"/>
              </a:lnSpc>
              <a:spcBef>
                <a:spcPts val="0"/>
              </a:spcBef>
              <a:spcAft>
                <a:spcPts val="0"/>
              </a:spcAft>
              <a:buClr>
                <a:schemeClr val="dk1"/>
              </a:buClr>
              <a:buSzPts val="1800"/>
              <a:buChar char="•"/>
            </a:pPr>
            <a:r>
              <a:rPr lang="en-US" sz="1800" b="1">
                <a:solidFill>
                  <a:schemeClr val="accent1"/>
                </a:solidFill>
              </a:rPr>
              <a:t>Urban farm </a:t>
            </a:r>
            <a:r>
              <a:rPr lang="en-US" sz="1800">
                <a:solidFill>
                  <a:schemeClr val="dk1"/>
                </a:solidFill>
              </a:rPr>
              <a:t>– the cultivation, processing and distribution of agricultural products in urban areas. Urban farms may include community gardens, rooftop farms, hydroponic facilities, and vertical production. Does your current zoning prevent or support urban farming practices, like converting old warehouses to vertical farming?</a:t>
            </a:r>
            <a:endParaRPr/>
          </a:p>
          <a:p>
            <a:pPr marL="285750" lvl="0" indent="-171450" algn="l" rtl="0">
              <a:lnSpc>
                <a:spcPct val="120000"/>
              </a:lnSpc>
              <a:spcBef>
                <a:spcPts val="0"/>
              </a:spcBef>
              <a:spcAft>
                <a:spcPts val="0"/>
              </a:spcAft>
              <a:buClr>
                <a:schemeClr val="dk1"/>
              </a:buClr>
              <a:buSzPts val="1800"/>
              <a:buNone/>
            </a:pPr>
            <a:endParaRPr sz="1800">
              <a:solidFill>
                <a:schemeClr val="dk1"/>
              </a:solidFill>
            </a:endParaRPr>
          </a:p>
          <a:p>
            <a:pPr marL="0" lvl="0" indent="0" algn="l" rtl="0">
              <a:lnSpc>
                <a:spcPct val="120000"/>
              </a:lnSpc>
              <a:spcBef>
                <a:spcPts val="0"/>
              </a:spcBef>
              <a:spcAft>
                <a:spcPts val="0"/>
              </a:spcAft>
              <a:buClr>
                <a:srgbClr val="458A50"/>
              </a:buClr>
              <a:buSzPts val="1800"/>
              <a:buNone/>
            </a:pPr>
            <a:endParaRPr sz="1800">
              <a:solidFill>
                <a:srgbClr val="448A50"/>
              </a:solidFill>
            </a:endParaRPr>
          </a:p>
        </p:txBody>
      </p:sp>
      <p:sp>
        <p:nvSpPr>
          <p:cNvPr id="235" name="Google Shape;235;p16"/>
          <p:cNvSpPr/>
          <p:nvPr/>
        </p:nvSpPr>
        <p:spPr>
          <a:xfrm>
            <a:off x="5137461" y="6285679"/>
            <a:ext cx="211619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All About Ag</a:t>
            </a:r>
            <a:endParaRPr sz="1400" b="0" i="0" u="none" strike="noStrike" cap="none">
              <a:solidFill>
                <a:srgbClr val="000000"/>
              </a:solidFill>
              <a:latin typeface="Arial"/>
              <a:ea typeface="Arial"/>
              <a:cs typeface="Arial"/>
              <a:sym typeface="Arial"/>
            </a:endParaRPr>
          </a:p>
        </p:txBody>
      </p:sp>
      <p:grpSp>
        <p:nvGrpSpPr>
          <p:cNvPr id="236" name="Google Shape;236;p16"/>
          <p:cNvGrpSpPr/>
          <p:nvPr/>
        </p:nvGrpSpPr>
        <p:grpSpPr>
          <a:xfrm>
            <a:off x="2" y="6274578"/>
            <a:ext cx="5705854" cy="369291"/>
            <a:chOff x="1" y="6258465"/>
            <a:chExt cx="2542798" cy="369291"/>
          </a:xfrm>
        </p:grpSpPr>
        <p:sp>
          <p:nvSpPr>
            <p:cNvPr id="237" name="Google Shape;237;p16"/>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 name="Google Shape;238;p16"/>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pic>
        <p:nvPicPr>
          <p:cNvPr id="239" name="Google Shape;239;p16" descr="A picture containing cow, mammal, bovine, standing&#10;&#10;Description automatically generated"/>
          <p:cNvPicPr preferRelativeResize="0"/>
          <p:nvPr/>
        </p:nvPicPr>
        <p:blipFill rotWithShape="1">
          <a:blip r:embed="rId3">
            <a:alphaModFix/>
          </a:blip>
          <a:srcRect t="6074" b="7268"/>
          <a:stretch/>
        </p:blipFill>
        <p:spPr>
          <a:xfrm>
            <a:off x="8371840" y="0"/>
            <a:ext cx="3820160" cy="2207019"/>
          </a:xfrm>
          <a:prstGeom prst="rect">
            <a:avLst/>
          </a:prstGeom>
          <a:noFill/>
          <a:ln>
            <a:noFill/>
          </a:ln>
        </p:spPr>
      </p:pic>
      <p:pic>
        <p:nvPicPr>
          <p:cNvPr id="240" name="Google Shape;240;p16" descr="A picture containing outdoor, tree, grass, sky&#10;&#10;Description automatically generated"/>
          <p:cNvPicPr preferRelativeResize="0"/>
          <p:nvPr/>
        </p:nvPicPr>
        <p:blipFill rotWithShape="1">
          <a:blip r:embed="rId4">
            <a:alphaModFix/>
          </a:blip>
          <a:srcRect t="7754" b="5756"/>
          <a:stretch/>
        </p:blipFill>
        <p:spPr>
          <a:xfrm>
            <a:off x="8381143" y="2325490"/>
            <a:ext cx="3820160" cy="2207019"/>
          </a:xfrm>
          <a:prstGeom prst="rect">
            <a:avLst/>
          </a:prstGeom>
          <a:noFill/>
          <a:ln>
            <a:noFill/>
          </a:ln>
        </p:spPr>
      </p:pic>
      <p:pic>
        <p:nvPicPr>
          <p:cNvPr id="241" name="Google Shape;241;p16" descr="A picture containing sky, outdoor&#10;&#10;Description automatically generated"/>
          <p:cNvPicPr preferRelativeResize="0"/>
          <p:nvPr/>
        </p:nvPicPr>
        <p:blipFill rotWithShape="1">
          <a:blip r:embed="rId5">
            <a:alphaModFix/>
          </a:blip>
          <a:srcRect b="13799"/>
          <a:stretch/>
        </p:blipFill>
        <p:spPr>
          <a:xfrm>
            <a:off x="8381143" y="4650982"/>
            <a:ext cx="3838079" cy="220701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47" name="Google Shape;247;p18"/>
          <p:cNvGrpSpPr/>
          <p:nvPr/>
        </p:nvGrpSpPr>
        <p:grpSpPr>
          <a:xfrm>
            <a:off x="353919" y="5038029"/>
            <a:ext cx="4535957" cy="369291"/>
            <a:chOff x="175421" y="4711989"/>
            <a:chExt cx="4535957" cy="369291"/>
          </a:xfrm>
        </p:grpSpPr>
        <p:sp>
          <p:nvSpPr>
            <p:cNvPr id="248" name="Google Shape;248;p18"/>
            <p:cNvSpPr/>
            <p:nvPr/>
          </p:nvSpPr>
          <p:spPr>
            <a:xfrm>
              <a:off x="175421" y="4711989"/>
              <a:ext cx="233078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5.2 million cows</a:t>
              </a:r>
              <a:endParaRPr sz="1800" b="0" i="0" u="none" strike="noStrike" cap="none">
                <a:solidFill>
                  <a:schemeClr val="dk1"/>
                </a:solidFill>
                <a:latin typeface="Calibri"/>
                <a:ea typeface="Calibri"/>
                <a:cs typeface="Calibri"/>
                <a:sym typeface="Calibri"/>
              </a:endParaRPr>
            </a:p>
          </p:txBody>
        </p:sp>
        <p:pic>
          <p:nvPicPr>
            <p:cNvPr id="249" name="Google Shape;249;p18" descr="Icon&#10;&#10;Description automatically generated"/>
            <p:cNvPicPr preferRelativeResize="0"/>
            <p:nvPr/>
          </p:nvPicPr>
          <p:blipFill rotWithShape="1">
            <a:blip r:embed="rId3">
              <a:alphaModFix/>
            </a:blip>
            <a:srcRect/>
            <a:stretch/>
          </p:blipFill>
          <p:spPr>
            <a:xfrm>
              <a:off x="2376435" y="4814601"/>
              <a:ext cx="247426" cy="182880"/>
            </a:xfrm>
            <a:prstGeom prst="rect">
              <a:avLst/>
            </a:prstGeom>
            <a:noFill/>
            <a:ln>
              <a:noFill/>
            </a:ln>
          </p:spPr>
        </p:pic>
        <p:pic>
          <p:nvPicPr>
            <p:cNvPr id="250" name="Google Shape;250;p18" descr="Icon&#10;&#10;Description automatically generated"/>
            <p:cNvPicPr preferRelativeResize="0"/>
            <p:nvPr/>
          </p:nvPicPr>
          <p:blipFill rotWithShape="1">
            <a:blip r:embed="rId3">
              <a:alphaModFix/>
            </a:blip>
            <a:srcRect/>
            <a:stretch/>
          </p:blipFill>
          <p:spPr>
            <a:xfrm>
              <a:off x="2651892" y="4814601"/>
              <a:ext cx="247426" cy="182880"/>
            </a:xfrm>
            <a:prstGeom prst="rect">
              <a:avLst/>
            </a:prstGeom>
            <a:noFill/>
            <a:ln>
              <a:noFill/>
            </a:ln>
          </p:spPr>
        </p:pic>
        <p:pic>
          <p:nvPicPr>
            <p:cNvPr id="251" name="Google Shape;251;p18" descr="Icon&#10;&#10;Description automatically generated"/>
            <p:cNvPicPr preferRelativeResize="0"/>
            <p:nvPr/>
          </p:nvPicPr>
          <p:blipFill rotWithShape="1">
            <a:blip r:embed="rId3">
              <a:alphaModFix/>
            </a:blip>
            <a:srcRect/>
            <a:stretch/>
          </p:blipFill>
          <p:spPr>
            <a:xfrm>
              <a:off x="2927349" y="4814601"/>
              <a:ext cx="247426" cy="182880"/>
            </a:xfrm>
            <a:prstGeom prst="rect">
              <a:avLst/>
            </a:prstGeom>
            <a:noFill/>
            <a:ln>
              <a:noFill/>
            </a:ln>
          </p:spPr>
        </p:pic>
        <p:pic>
          <p:nvPicPr>
            <p:cNvPr id="252" name="Google Shape;252;p18" descr="Icon&#10;&#10;Description automatically generated"/>
            <p:cNvPicPr preferRelativeResize="0"/>
            <p:nvPr/>
          </p:nvPicPr>
          <p:blipFill rotWithShape="1">
            <a:blip r:embed="rId3">
              <a:alphaModFix/>
            </a:blip>
            <a:srcRect/>
            <a:stretch/>
          </p:blipFill>
          <p:spPr>
            <a:xfrm>
              <a:off x="3202806" y="4814601"/>
              <a:ext cx="247426" cy="182880"/>
            </a:xfrm>
            <a:prstGeom prst="rect">
              <a:avLst/>
            </a:prstGeom>
            <a:noFill/>
            <a:ln>
              <a:noFill/>
            </a:ln>
          </p:spPr>
        </p:pic>
        <p:pic>
          <p:nvPicPr>
            <p:cNvPr id="253" name="Google Shape;253;p18" descr="Icon&#10;&#10;Description automatically generated"/>
            <p:cNvPicPr preferRelativeResize="0"/>
            <p:nvPr/>
          </p:nvPicPr>
          <p:blipFill rotWithShape="1">
            <a:blip r:embed="rId3">
              <a:alphaModFix/>
            </a:blip>
            <a:srcRect/>
            <a:stretch/>
          </p:blipFill>
          <p:spPr>
            <a:xfrm>
              <a:off x="3478261" y="4814601"/>
              <a:ext cx="247426" cy="182880"/>
            </a:xfrm>
            <a:prstGeom prst="rect">
              <a:avLst/>
            </a:prstGeom>
            <a:noFill/>
            <a:ln>
              <a:noFill/>
            </a:ln>
          </p:spPr>
        </p:pic>
        <p:pic>
          <p:nvPicPr>
            <p:cNvPr id="254" name="Google Shape;254;p18" descr="Icon&#10;&#10;Description automatically generated"/>
            <p:cNvPicPr preferRelativeResize="0"/>
            <p:nvPr/>
          </p:nvPicPr>
          <p:blipFill rotWithShape="1">
            <a:blip r:embed="rId3">
              <a:alphaModFix/>
            </a:blip>
            <a:srcRect/>
            <a:stretch/>
          </p:blipFill>
          <p:spPr>
            <a:xfrm>
              <a:off x="3749706" y="4813242"/>
              <a:ext cx="247426" cy="182880"/>
            </a:xfrm>
            <a:prstGeom prst="rect">
              <a:avLst/>
            </a:prstGeom>
            <a:noFill/>
            <a:ln>
              <a:noFill/>
            </a:ln>
          </p:spPr>
        </p:pic>
        <p:pic>
          <p:nvPicPr>
            <p:cNvPr id="255" name="Google Shape;255;p18" descr="Icon&#10;&#10;Description automatically generated"/>
            <p:cNvPicPr preferRelativeResize="0"/>
            <p:nvPr/>
          </p:nvPicPr>
          <p:blipFill rotWithShape="1">
            <a:blip r:embed="rId3">
              <a:alphaModFix/>
            </a:blip>
            <a:srcRect/>
            <a:stretch/>
          </p:blipFill>
          <p:spPr>
            <a:xfrm>
              <a:off x="4025163" y="4813242"/>
              <a:ext cx="247426" cy="182880"/>
            </a:xfrm>
            <a:prstGeom prst="rect">
              <a:avLst/>
            </a:prstGeom>
            <a:noFill/>
            <a:ln>
              <a:noFill/>
            </a:ln>
          </p:spPr>
        </p:pic>
        <p:pic>
          <p:nvPicPr>
            <p:cNvPr id="256" name="Google Shape;256;p18" descr="Icon&#10;&#10;Description automatically generated"/>
            <p:cNvPicPr preferRelativeResize="0"/>
            <p:nvPr/>
          </p:nvPicPr>
          <p:blipFill rotWithShape="1">
            <a:blip r:embed="rId3">
              <a:alphaModFix/>
            </a:blip>
            <a:srcRect/>
            <a:stretch/>
          </p:blipFill>
          <p:spPr>
            <a:xfrm>
              <a:off x="4300620" y="4813242"/>
              <a:ext cx="247426" cy="182880"/>
            </a:xfrm>
            <a:prstGeom prst="rect">
              <a:avLst/>
            </a:prstGeom>
            <a:noFill/>
            <a:ln>
              <a:noFill/>
            </a:ln>
          </p:spPr>
        </p:pic>
        <p:pic>
          <p:nvPicPr>
            <p:cNvPr id="257" name="Google Shape;257;p18" descr="Icon&#10;&#10;Description automatically generated"/>
            <p:cNvPicPr preferRelativeResize="0"/>
            <p:nvPr/>
          </p:nvPicPr>
          <p:blipFill rotWithShape="1">
            <a:blip r:embed="rId3">
              <a:alphaModFix/>
            </a:blip>
            <a:srcRect l="43694"/>
            <a:stretch/>
          </p:blipFill>
          <p:spPr>
            <a:xfrm>
              <a:off x="4572063" y="4813242"/>
              <a:ext cx="139315" cy="182880"/>
            </a:xfrm>
            <a:prstGeom prst="rect">
              <a:avLst/>
            </a:prstGeom>
            <a:noFill/>
            <a:ln>
              <a:noFill/>
            </a:ln>
          </p:spPr>
        </p:pic>
      </p:grpSp>
      <p:sp>
        <p:nvSpPr>
          <p:cNvPr id="258" name="Google Shape;258;p18"/>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 name="Google Shape;259;p18"/>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Agriculture By The Numbers</a:t>
            </a:r>
            <a:endParaRPr/>
          </a:p>
        </p:txBody>
      </p:sp>
      <p:sp>
        <p:nvSpPr>
          <p:cNvPr id="260" name="Google Shape;260;p18"/>
          <p:cNvSpPr/>
          <p:nvPr/>
        </p:nvSpPr>
        <p:spPr>
          <a:xfrm>
            <a:off x="5137461" y="6285679"/>
            <a:ext cx="211619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All About Ag</a:t>
            </a:r>
            <a:endParaRPr sz="1400" b="0" i="0" u="none" strike="noStrike" cap="none">
              <a:solidFill>
                <a:srgbClr val="000000"/>
              </a:solidFill>
              <a:latin typeface="Arial"/>
              <a:ea typeface="Arial"/>
              <a:cs typeface="Arial"/>
              <a:sym typeface="Arial"/>
            </a:endParaRPr>
          </a:p>
        </p:txBody>
      </p:sp>
      <p:grpSp>
        <p:nvGrpSpPr>
          <p:cNvPr id="261" name="Google Shape;261;p18"/>
          <p:cNvGrpSpPr/>
          <p:nvPr/>
        </p:nvGrpSpPr>
        <p:grpSpPr>
          <a:xfrm>
            <a:off x="2" y="6274578"/>
            <a:ext cx="5705854" cy="369291"/>
            <a:chOff x="1" y="6258465"/>
            <a:chExt cx="2542798" cy="369291"/>
          </a:xfrm>
        </p:grpSpPr>
        <p:sp>
          <p:nvSpPr>
            <p:cNvPr id="262" name="Google Shape;262;p18"/>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18"/>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grpSp>
        <p:nvGrpSpPr>
          <p:cNvPr id="264" name="Google Shape;264;p18"/>
          <p:cNvGrpSpPr/>
          <p:nvPr/>
        </p:nvGrpSpPr>
        <p:grpSpPr>
          <a:xfrm>
            <a:off x="-458224" y="837900"/>
            <a:ext cx="5344435" cy="2983014"/>
            <a:chOff x="-414072" y="2001311"/>
            <a:chExt cx="5344435" cy="2983014"/>
          </a:xfrm>
        </p:grpSpPr>
        <p:sp>
          <p:nvSpPr>
            <p:cNvPr id="265" name="Google Shape;265;p18"/>
            <p:cNvSpPr/>
            <p:nvPr/>
          </p:nvSpPr>
          <p:spPr>
            <a:xfrm>
              <a:off x="-414072" y="2001311"/>
              <a:ext cx="534443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There are over</a:t>
              </a:r>
              <a:endParaRPr sz="1800" b="0" i="0" u="none" strike="noStrike" cap="none">
                <a:solidFill>
                  <a:schemeClr val="dk1"/>
                </a:solidFill>
                <a:latin typeface="Calibri"/>
                <a:ea typeface="Calibri"/>
                <a:cs typeface="Calibri"/>
                <a:sym typeface="Calibri"/>
              </a:endParaRPr>
            </a:p>
          </p:txBody>
        </p:sp>
        <p:sp>
          <p:nvSpPr>
            <p:cNvPr id="266" name="Google Shape;266;p18"/>
            <p:cNvSpPr txBox="1"/>
            <p:nvPr/>
          </p:nvSpPr>
          <p:spPr>
            <a:xfrm>
              <a:off x="74356" y="2358318"/>
              <a:ext cx="436757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Century Gothic"/>
                  <a:ea typeface="Century Gothic"/>
                  <a:cs typeface="Century Gothic"/>
                  <a:sym typeface="Century Gothic"/>
                </a:rPr>
                <a:t>168,000 farms</a:t>
              </a:r>
              <a:endParaRPr sz="3600" b="0" i="0" u="none" strike="noStrike" cap="none">
                <a:solidFill>
                  <a:srgbClr val="000000"/>
                </a:solidFill>
                <a:latin typeface="Arial"/>
                <a:ea typeface="Arial"/>
                <a:cs typeface="Arial"/>
                <a:sym typeface="Arial"/>
              </a:endParaRPr>
            </a:p>
          </p:txBody>
        </p:sp>
        <p:sp>
          <p:nvSpPr>
            <p:cNvPr id="267" name="Google Shape;267;p18"/>
            <p:cNvSpPr/>
            <p:nvPr/>
          </p:nvSpPr>
          <p:spPr>
            <a:xfrm>
              <a:off x="-10418" y="3002281"/>
              <a:ext cx="4537126"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in the Chesapeake Bay watershed states, covering</a:t>
              </a:r>
              <a:endParaRPr sz="1800" b="0" i="0" u="none" strike="noStrike" cap="none">
                <a:solidFill>
                  <a:schemeClr val="dk1"/>
                </a:solidFill>
                <a:latin typeface="Calibri"/>
                <a:ea typeface="Calibri"/>
                <a:cs typeface="Calibri"/>
                <a:sym typeface="Calibri"/>
              </a:endParaRPr>
            </a:p>
          </p:txBody>
        </p:sp>
        <p:sp>
          <p:nvSpPr>
            <p:cNvPr id="268" name="Google Shape;268;p18"/>
            <p:cNvSpPr txBox="1"/>
            <p:nvPr/>
          </p:nvSpPr>
          <p:spPr>
            <a:xfrm>
              <a:off x="74356" y="3659672"/>
              <a:ext cx="436757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Century Gothic"/>
                  <a:ea typeface="Century Gothic"/>
                  <a:cs typeface="Century Gothic"/>
                  <a:sym typeface="Century Gothic"/>
                </a:rPr>
                <a:t>28 million acres.</a:t>
              </a:r>
              <a:endParaRPr sz="3600" b="0" i="0" u="none" strike="noStrike" cap="none">
                <a:solidFill>
                  <a:srgbClr val="000000"/>
                </a:solidFill>
                <a:latin typeface="Arial"/>
                <a:ea typeface="Arial"/>
                <a:cs typeface="Arial"/>
                <a:sym typeface="Arial"/>
              </a:endParaRPr>
            </a:p>
          </p:txBody>
        </p:sp>
        <p:sp>
          <p:nvSpPr>
            <p:cNvPr id="269" name="Google Shape;269;p18"/>
            <p:cNvSpPr/>
            <p:nvPr/>
          </p:nvSpPr>
          <p:spPr>
            <a:xfrm>
              <a:off x="232387" y="4338035"/>
              <a:ext cx="405151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Over 20% of the watershed is used for agriculture.</a:t>
              </a:r>
              <a:endParaRPr sz="1800" b="0" i="0" u="none" strike="noStrike" cap="none">
                <a:solidFill>
                  <a:schemeClr val="dk1"/>
                </a:solidFill>
                <a:latin typeface="Calibri"/>
                <a:ea typeface="Calibri"/>
                <a:cs typeface="Calibri"/>
                <a:sym typeface="Calibri"/>
              </a:endParaRPr>
            </a:p>
          </p:txBody>
        </p:sp>
      </p:grpSp>
      <p:grpSp>
        <p:nvGrpSpPr>
          <p:cNvPr id="270" name="Google Shape;270;p18"/>
          <p:cNvGrpSpPr/>
          <p:nvPr/>
        </p:nvGrpSpPr>
        <p:grpSpPr>
          <a:xfrm>
            <a:off x="7570942" y="852532"/>
            <a:ext cx="4495596" cy="1380810"/>
            <a:chOff x="6669714" y="1987743"/>
            <a:chExt cx="4495596" cy="1380810"/>
          </a:xfrm>
        </p:grpSpPr>
        <p:sp>
          <p:nvSpPr>
            <p:cNvPr id="271" name="Google Shape;271;p18"/>
            <p:cNvSpPr/>
            <p:nvPr/>
          </p:nvSpPr>
          <p:spPr>
            <a:xfrm>
              <a:off x="6678520" y="1987743"/>
              <a:ext cx="448679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The agriculture industry accounts for</a:t>
              </a:r>
              <a:endParaRPr sz="1800" b="0" i="0" u="none" strike="noStrike" cap="none">
                <a:solidFill>
                  <a:schemeClr val="dk1"/>
                </a:solidFill>
                <a:latin typeface="Calibri"/>
                <a:ea typeface="Calibri"/>
                <a:cs typeface="Calibri"/>
                <a:sym typeface="Calibri"/>
              </a:endParaRPr>
            </a:p>
          </p:txBody>
        </p:sp>
        <p:sp>
          <p:nvSpPr>
            <p:cNvPr id="272" name="Google Shape;272;p18"/>
            <p:cNvSpPr txBox="1"/>
            <p:nvPr/>
          </p:nvSpPr>
          <p:spPr>
            <a:xfrm>
              <a:off x="6685846" y="2344890"/>
              <a:ext cx="436757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Century Gothic"/>
                  <a:ea typeface="Century Gothic"/>
                  <a:cs typeface="Century Gothic"/>
                  <a:sym typeface="Century Gothic"/>
                </a:rPr>
                <a:t>184,000+ jobs</a:t>
              </a:r>
              <a:endParaRPr sz="3600" b="0" i="0" u="none" strike="noStrike" cap="none">
                <a:solidFill>
                  <a:srgbClr val="000000"/>
                </a:solidFill>
                <a:latin typeface="Arial"/>
                <a:ea typeface="Arial"/>
                <a:cs typeface="Arial"/>
                <a:sym typeface="Arial"/>
              </a:endParaRPr>
            </a:p>
          </p:txBody>
        </p:sp>
        <p:sp>
          <p:nvSpPr>
            <p:cNvPr id="273" name="Google Shape;273;p18"/>
            <p:cNvSpPr/>
            <p:nvPr/>
          </p:nvSpPr>
          <p:spPr>
            <a:xfrm>
              <a:off x="6669714" y="2999262"/>
              <a:ext cx="4356546"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in the Bay watershed states.</a:t>
              </a:r>
              <a:endParaRPr sz="1800" b="0" i="0" u="none" strike="noStrike" cap="none">
                <a:solidFill>
                  <a:schemeClr val="dk1"/>
                </a:solidFill>
                <a:latin typeface="Calibri"/>
                <a:ea typeface="Calibri"/>
                <a:cs typeface="Calibri"/>
                <a:sym typeface="Calibri"/>
              </a:endParaRPr>
            </a:p>
          </p:txBody>
        </p:sp>
      </p:grpSp>
      <p:grpSp>
        <p:nvGrpSpPr>
          <p:cNvPr id="274" name="Google Shape;274;p18"/>
          <p:cNvGrpSpPr/>
          <p:nvPr/>
        </p:nvGrpSpPr>
        <p:grpSpPr>
          <a:xfrm>
            <a:off x="7479979" y="2584073"/>
            <a:ext cx="4538472" cy="1251613"/>
            <a:chOff x="6578752" y="4078618"/>
            <a:chExt cx="4538472" cy="1251613"/>
          </a:xfrm>
        </p:grpSpPr>
        <p:sp>
          <p:nvSpPr>
            <p:cNvPr id="275" name="Google Shape;275;p18"/>
            <p:cNvSpPr/>
            <p:nvPr/>
          </p:nvSpPr>
          <p:spPr>
            <a:xfrm>
              <a:off x="6578752" y="4078618"/>
              <a:ext cx="453847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The value of agricultural products sold in the Bay watershed states totals</a:t>
              </a:r>
              <a:endParaRPr sz="1800" b="0" i="0" u="none" strike="noStrike" cap="none">
                <a:solidFill>
                  <a:schemeClr val="dk1"/>
                </a:solidFill>
                <a:latin typeface="Calibri"/>
                <a:ea typeface="Calibri"/>
                <a:cs typeface="Calibri"/>
                <a:sym typeface="Calibri"/>
              </a:endParaRPr>
            </a:p>
          </p:txBody>
        </p:sp>
        <p:sp>
          <p:nvSpPr>
            <p:cNvPr id="276" name="Google Shape;276;p18"/>
            <p:cNvSpPr txBox="1"/>
            <p:nvPr/>
          </p:nvSpPr>
          <p:spPr>
            <a:xfrm>
              <a:off x="6685846" y="4683941"/>
              <a:ext cx="436757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Century Gothic"/>
                  <a:ea typeface="Century Gothic"/>
                  <a:cs typeface="Century Gothic"/>
                  <a:sym typeface="Century Gothic"/>
                </a:rPr>
                <a:t>$21.8 billion.</a:t>
              </a:r>
              <a:endParaRPr sz="3600" b="0" i="0" u="none" strike="noStrike" cap="none">
                <a:solidFill>
                  <a:srgbClr val="000000"/>
                </a:solidFill>
                <a:latin typeface="Arial"/>
                <a:ea typeface="Arial"/>
                <a:cs typeface="Arial"/>
                <a:sym typeface="Arial"/>
              </a:endParaRPr>
            </a:p>
          </p:txBody>
        </p:sp>
      </p:grpSp>
      <p:sp>
        <p:nvSpPr>
          <p:cNvPr id="277" name="Google Shape;277;p18"/>
          <p:cNvSpPr/>
          <p:nvPr/>
        </p:nvSpPr>
        <p:spPr>
          <a:xfrm>
            <a:off x="4070242" y="4152927"/>
            <a:ext cx="405151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In the watershed states, there are:</a:t>
            </a:r>
            <a:endParaRPr sz="1800" b="0" i="0" u="none" strike="noStrike" cap="none">
              <a:solidFill>
                <a:schemeClr val="dk1"/>
              </a:solidFill>
              <a:latin typeface="Calibri"/>
              <a:ea typeface="Calibri"/>
              <a:cs typeface="Calibri"/>
              <a:sym typeface="Calibri"/>
            </a:endParaRPr>
          </a:p>
        </p:txBody>
      </p:sp>
      <p:grpSp>
        <p:nvGrpSpPr>
          <p:cNvPr id="278" name="Google Shape;278;p18"/>
          <p:cNvGrpSpPr/>
          <p:nvPr/>
        </p:nvGrpSpPr>
        <p:grpSpPr>
          <a:xfrm>
            <a:off x="343580" y="5398075"/>
            <a:ext cx="5668799" cy="509918"/>
            <a:chOff x="175420" y="5830895"/>
            <a:chExt cx="5668799" cy="509918"/>
          </a:xfrm>
        </p:grpSpPr>
        <p:sp>
          <p:nvSpPr>
            <p:cNvPr id="279" name="Google Shape;279;p18"/>
            <p:cNvSpPr/>
            <p:nvPr/>
          </p:nvSpPr>
          <p:spPr>
            <a:xfrm>
              <a:off x="175420" y="5830895"/>
              <a:ext cx="233078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1.1 billion chickens</a:t>
              </a:r>
              <a:endParaRPr sz="1800" b="0" i="0" u="none" strike="noStrike" cap="none">
                <a:solidFill>
                  <a:schemeClr val="dk1"/>
                </a:solidFill>
                <a:latin typeface="Calibri"/>
                <a:ea typeface="Calibri"/>
                <a:cs typeface="Calibri"/>
                <a:sym typeface="Calibri"/>
              </a:endParaRPr>
            </a:p>
          </p:txBody>
        </p:sp>
        <p:pic>
          <p:nvPicPr>
            <p:cNvPr id="280" name="Google Shape;280;p18" descr="Icon&#10;&#10;Description automatically generated"/>
            <p:cNvPicPr preferRelativeResize="0"/>
            <p:nvPr/>
          </p:nvPicPr>
          <p:blipFill rotWithShape="1">
            <a:blip r:embed="rId4">
              <a:alphaModFix/>
            </a:blip>
            <a:srcRect/>
            <a:stretch/>
          </p:blipFill>
          <p:spPr>
            <a:xfrm>
              <a:off x="2414767" y="5926975"/>
              <a:ext cx="182880" cy="201169"/>
            </a:xfrm>
            <a:prstGeom prst="rect">
              <a:avLst/>
            </a:prstGeom>
            <a:noFill/>
            <a:ln>
              <a:noFill/>
            </a:ln>
          </p:spPr>
        </p:pic>
        <p:pic>
          <p:nvPicPr>
            <p:cNvPr id="281" name="Google Shape;281;p18" descr="Icon&#10;&#10;Description automatically generated"/>
            <p:cNvPicPr preferRelativeResize="0"/>
            <p:nvPr/>
          </p:nvPicPr>
          <p:blipFill rotWithShape="1">
            <a:blip r:embed="rId4">
              <a:alphaModFix/>
            </a:blip>
            <a:srcRect/>
            <a:stretch/>
          </p:blipFill>
          <p:spPr>
            <a:xfrm>
              <a:off x="2683685" y="5926975"/>
              <a:ext cx="182880" cy="201169"/>
            </a:xfrm>
            <a:prstGeom prst="rect">
              <a:avLst/>
            </a:prstGeom>
            <a:noFill/>
            <a:ln>
              <a:noFill/>
            </a:ln>
          </p:spPr>
        </p:pic>
        <p:pic>
          <p:nvPicPr>
            <p:cNvPr id="282" name="Google Shape;282;p18" descr="Icon&#10;&#10;Description automatically generated"/>
            <p:cNvPicPr preferRelativeResize="0"/>
            <p:nvPr/>
          </p:nvPicPr>
          <p:blipFill rotWithShape="1">
            <a:blip r:embed="rId4">
              <a:alphaModFix/>
            </a:blip>
            <a:srcRect/>
            <a:stretch/>
          </p:blipFill>
          <p:spPr>
            <a:xfrm>
              <a:off x="2952603" y="5926975"/>
              <a:ext cx="182880" cy="201169"/>
            </a:xfrm>
            <a:prstGeom prst="rect">
              <a:avLst/>
            </a:prstGeom>
            <a:noFill/>
            <a:ln>
              <a:noFill/>
            </a:ln>
          </p:spPr>
        </p:pic>
        <p:pic>
          <p:nvPicPr>
            <p:cNvPr id="283" name="Google Shape;283;p18" descr="Icon&#10;&#10;Description automatically generated"/>
            <p:cNvPicPr preferRelativeResize="0"/>
            <p:nvPr/>
          </p:nvPicPr>
          <p:blipFill rotWithShape="1">
            <a:blip r:embed="rId4">
              <a:alphaModFix/>
            </a:blip>
            <a:srcRect/>
            <a:stretch/>
          </p:blipFill>
          <p:spPr>
            <a:xfrm>
              <a:off x="3221521" y="5926975"/>
              <a:ext cx="182880" cy="201169"/>
            </a:xfrm>
            <a:prstGeom prst="rect">
              <a:avLst/>
            </a:prstGeom>
            <a:noFill/>
            <a:ln>
              <a:noFill/>
            </a:ln>
          </p:spPr>
        </p:pic>
        <p:pic>
          <p:nvPicPr>
            <p:cNvPr id="284" name="Google Shape;284;p18" descr="Icon&#10;&#10;Description automatically generated"/>
            <p:cNvPicPr preferRelativeResize="0"/>
            <p:nvPr/>
          </p:nvPicPr>
          <p:blipFill rotWithShape="1">
            <a:blip r:embed="rId4">
              <a:alphaModFix/>
            </a:blip>
            <a:srcRect/>
            <a:stretch/>
          </p:blipFill>
          <p:spPr>
            <a:xfrm>
              <a:off x="3759357" y="5926975"/>
              <a:ext cx="182880" cy="201169"/>
            </a:xfrm>
            <a:prstGeom prst="rect">
              <a:avLst/>
            </a:prstGeom>
            <a:noFill/>
            <a:ln>
              <a:noFill/>
            </a:ln>
          </p:spPr>
        </p:pic>
        <p:pic>
          <p:nvPicPr>
            <p:cNvPr id="285" name="Google Shape;285;p18" descr="Icon&#10;&#10;Description automatically generated"/>
            <p:cNvPicPr preferRelativeResize="0"/>
            <p:nvPr/>
          </p:nvPicPr>
          <p:blipFill rotWithShape="1">
            <a:blip r:embed="rId4">
              <a:alphaModFix/>
            </a:blip>
            <a:srcRect/>
            <a:stretch/>
          </p:blipFill>
          <p:spPr>
            <a:xfrm>
              <a:off x="4566111" y="5926975"/>
              <a:ext cx="182880" cy="201169"/>
            </a:xfrm>
            <a:prstGeom prst="rect">
              <a:avLst/>
            </a:prstGeom>
            <a:noFill/>
            <a:ln>
              <a:noFill/>
            </a:ln>
          </p:spPr>
        </p:pic>
        <p:pic>
          <p:nvPicPr>
            <p:cNvPr id="286" name="Google Shape;286;p18" descr="Icon&#10;&#10;Description automatically generated"/>
            <p:cNvPicPr preferRelativeResize="0"/>
            <p:nvPr/>
          </p:nvPicPr>
          <p:blipFill rotWithShape="1">
            <a:blip r:embed="rId4">
              <a:alphaModFix/>
            </a:blip>
            <a:srcRect/>
            <a:stretch/>
          </p:blipFill>
          <p:spPr>
            <a:xfrm>
              <a:off x="4028275" y="5926975"/>
              <a:ext cx="182880" cy="201169"/>
            </a:xfrm>
            <a:prstGeom prst="rect">
              <a:avLst/>
            </a:prstGeom>
            <a:noFill/>
            <a:ln>
              <a:noFill/>
            </a:ln>
          </p:spPr>
        </p:pic>
        <p:pic>
          <p:nvPicPr>
            <p:cNvPr id="287" name="Google Shape;287;p18" descr="Icon&#10;&#10;Description automatically generated"/>
            <p:cNvPicPr preferRelativeResize="0"/>
            <p:nvPr/>
          </p:nvPicPr>
          <p:blipFill rotWithShape="1">
            <a:blip r:embed="rId4">
              <a:alphaModFix/>
            </a:blip>
            <a:srcRect/>
            <a:stretch/>
          </p:blipFill>
          <p:spPr>
            <a:xfrm>
              <a:off x="4297193" y="5926975"/>
              <a:ext cx="182880" cy="201169"/>
            </a:xfrm>
            <a:prstGeom prst="rect">
              <a:avLst/>
            </a:prstGeom>
            <a:noFill/>
            <a:ln>
              <a:noFill/>
            </a:ln>
          </p:spPr>
        </p:pic>
        <p:pic>
          <p:nvPicPr>
            <p:cNvPr id="288" name="Google Shape;288;p18" descr="Icon&#10;&#10;Description automatically generated"/>
            <p:cNvPicPr preferRelativeResize="0"/>
            <p:nvPr/>
          </p:nvPicPr>
          <p:blipFill rotWithShape="1">
            <a:blip r:embed="rId4">
              <a:alphaModFix/>
            </a:blip>
            <a:srcRect/>
            <a:stretch/>
          </p:blipFill>
          <p:spPr>
            <a:xfrm>
              <a:off x="3490439" y="5926975"/>
              <a:ext cx="182880" cy="201169"/>
            </a:xfrm>
            <a:prstGeom prst="rect">
              <a:avLst/>
            </a:prstGeom>
            <a:noFill/>
            <a:ln>
              <a:noFill/>
            </a:ln>
          </p:spPr>
        </p:pic>
        <p:sp>
          <p:nvSpPr>
            <p:cNvPr id="289" name="Google Shape;289;p18"/>
            <p:cNvSpPr/>
            <p:nvPr/>
          </p:nvSpPr>
          <p:spPr>
            <a:xfrm>
              <a:off x="5036612" y="5971522"/>
              <a:ext cx="80760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1" i="0" u="none" strike="noStrike" cap="none">
                  <a:solidFill>
                    <a:schemeClr val="dk2"/>
                  </a:solidFill>
                  <a:latin typeface="Century Gothic"/>
                  <a:ea typeface="Century Gothic"/>
                  <a:cs typeface="Century Gothic"/>
                  <a:sym typeface="Century Gothic"/>
                </a:rPr>
                <a:t>x100</a:t>
              </a:r>
              <a:endParaRPr sz="1800" b="1" i="0" u="none" strike="noStrike" cap="none">
                <a:solidFill>
                  <a:schemeClr val="dk2"/>
                </a:solidFill>
                <a:latin typeface="Calibri"/>
                <a:ea typeface="Calibri"/>
                <a:cs typeface="Calibri"/>
                <a:sym typeface="Calibri"/>
              </a:endParaRPr>
            </a:p>
          </p:txBody>
        </p:sp>
      </p:grpSp>
      <p:grpSp>
        <p:nvGrpSpPr>
          <p:cNvPr id="290" name="Google Shape;290;p18"/>
          <p:cNvGrpSpPr/>
          <p:nvPr/>
        </p:nvGrpSpPr>
        <p:grpSpPr>
          <a:xfrm>
            <a:off x="343580" y="4677982"/>
            <a:ext cx="2941264" cy="369291"/>
            <a:chOff x="175420" y="5092381"/>
            <a:chExt cx="2941264" cy="369291"/>
          </a:xfrm>
        </p:grpSpPr>
        <p:sp>
          <p:nvSpPr>
            <p:cNvPr id="291" name="Google Shape;291;p18"/>
            <p:cNvSpPr/>
            <p:nvPr/>
          </p:nvSpPr>
          <p:spPr>
            <a:xfrm>
              <a:off x="175420" y="5092381"/>
              <a:ext cx="233078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1.6 million pigs</a:t>
              </a:r>
              <a:endParaRPr sz="1800" b="0" i="0" u="none" strike="noStrike" cap="none">
                <a:solidFill>
                  <a:schemeClr val="dk1"/>
                </a:solidFill>
                <a:latin typeface="Calibri"/>
                <a:ea typeface="Calibri"/>
                <a:cs typeface="Calibri"/>
                <a:sym typeface="Calibri"/>
              </a:endParaRPr>
            </a:p>
          </p:txBody>
        </p:sp>
        <p:pic>
          <p:nvPicPr>
            <p:cNvPr id="292" name="Google Shape;292;p18" descr="Icon&#10;&#10;Description automatically generated"/>
            <p:cNvPicPr preferRelativeResize="0"/>
            <p:nvPr/>
          </p:nvPicPr>
          <p:blipFill rotWithShape="1">
            <a:blip r:embed="rId5">
              <a:alphaModFix/>
            </a:blip>
            <a:srcRect/>
            <a:stretch/>
          </p:blipFill>
          <p:spPr>
            <a:xfrm>
              <a:off x="2382739" y="5217760"/>
              <a:ext cx="251460" cy="182880"/>
            </a:xfrm>
            <a:prstGeom prst="rect">
              <a:avLst/>
            </a:prstGeom>
            <a:noFill/>
            <a:ln>
              <a:noFill/>
            </a:ln>
          </p:spPr>
        </p:pic>
        <p:pic>
          <p:nvPicPr>
            <p:cNvPr id="293" name="Google Shape;293;p18" descr="Icon&#10;&#10;Description automatically generated"/>
            <p:cNvPicPr preferRelativeResize="0"/>
            <p:nvPr/>
          </p:nvPicPr>
          <p:blipFill rotWithShape="1">
            <a:blip r:embed="rId5">
              <a:alphaModFix/>
            </a:blip>
            <a:srcRect/>
            <a:stretch/>
          </p:blipFill>
          <p:spPr>
            <a:xfrm>
              <a:off x="2690593" y="5213887"/>
              <a:ext cx="251460" cy="182880"/>
            </a:xfrm>
            <a:prstGeom prst="rect">
              <a:avLst/>
            </a:prstGeom>
            <a:noFill/>
            <a:ln>
              <a:noFill/>
            </a:ln>
          </p:spPr>
        </p:pic>
        <p:pic>
          <p:nvPicPr>
            <p:cNvPr id="294" name="Google Shape;294;p18" descr="Icon&#10;&#10;Description automatically generated"/>
            <p:cNvPicPr preferRelativeResize="0"/>
            <p:nvPr/>
          </p:nvPicPr>
          <p:blipFill rotWithShape="1">
            <a:blip r:embed="rId5">
              <a:alphaModFix/>
            </a:blip>
            <a:srcRect l="51032" t="-17280"/>
            <a:stretch/>
          </p:blipFill>
          <p:spPr>
            <a:xfrm>
              <a:off x="2993551" y="5192117"/>
              <a:ext cx="123133" cy="214482"/>
            </a:xfrm>
            <a:prstGeom prst="rect">
              <a:avLst/>
            </a:prstGeom>
            <a:noFill/>
            <a:ln>
              <a:noFill/>
            </a:ln>
          </p:spPr>
        </p:pic>
      </p:grpSp>
      <p:grpSp>
        <p:nvGrpSpPr>
          <p:cNvPr id="295" name="Google Shape;295;p18"/>
          <p:cNvGrpSpPr/>
          <p:nvPr/>
        </p:nvGrpSpPr>
        <p:grpSpPr>
          <a:xfrm>
            <a:off x="6233359" y="4677791"/>
            <a:ext cx="5615061" cy="1107805"/>
            <a:chOff x="6468595" y="5127816"/>
            <a:chExt cx="5615061" cy="1107805"/>
          </a:xfrm>
        </p:grpSpPr>
        <p:sp>
          <p:nvSpPr>
            <p:cNvPr id="296" name="Google Shape;296;p18"/>
            <p:cNvSpPr/>
            <p:nvPr/>
          </p:nvSpPr>
          <p:spPr>
            <a:xfrm>
              <a:off x="6468595" y="5127816"/>
              <a:ext cx="40515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630,000 acres of wheat</a:t>
              </a:r>
              <a:endParaRPr sz="1800" b="0" i="0" u="none" strike="noStrike" cap="none">
                <a:solidFill>
                  <a:schemeClr val="dk1"/>
                </a:solidFill>
                <a:latin typeface="Calibri"/>
                <a:ea typeface="Calibri"/>
                <a:cs typeface="Calibri"/>
                <a:sym typeface="Calibri"/>
              </a:endParaRPr>
            </a:p>
          </p:txBody>
        </p:sp>
        <p:sp>
          <p:nvSpPr>
            <p:cNvPr id="297" name="Google Shape;297;p18"/>
            <p:cNvSpPr/>
            <p:nvPr/>
          </p:nvSpPr>
          <p:spPr>
            <a:xfrm>
              <a:off x="6468596" y="5485938"/>
              <a:ext cx="40515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1.7 million acres of soybeans</a:t>
              </a:r>
              <a:endParaRPr sz="1800" b="0" i="0" u="none" strike="noStrike" cap="none">
                <a:solidFill>
                  <a:schemeClr val="dk1"/>
                </a:solidFill>
                <a:latin typeface="Calibri"/>
                <a:ea typeface="Calibri"/>
                <a:cs typeface="Calibri"/>
                <a:sym typeface="Calibri"/>
              </a:endParaRPr>
            </a:p>
          </p:txBody>
        </p:sp>
        <p:sp>
          <p:nvSpPr>
            <p:cNvPr id="298" name="Google Shape;298;p18"/>
            <p:cNvSpPr/>
            <p:nvPr/>
          </p:nvSpPr>
          <p:spPr>
            <a:xfrm>
              <a:off x="6468595" y="5866330"/>
              <a:ext cx="40515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3.5 million acres of corn</a:t>
              </a:r>
              <a:endParaRPr/>
            </a:p>
          </p:txBody>
        </p:sp>
        <p:pic>
          <p:nvPicPr>
            <p:cNvPr id="299" name="Google Shape;299;p18" descr="Icon&#10;&#10;Description automatically generated"/>
            <p:cNvPicPr preferRelativeResize="0"/>
            <p:nvPr/>
          </p:nvPicPr>
          <p:blipFill rotWithShape="1">
            <a:blip r:embed="rId6">
              <a:alphaModFix/>
            </a:blip>
            <a:srcRect/>
            <a:stretch/>
          </p:blipFill>
          <p:spPr>
            <a:xfrm>
              <a:off x="9809761" y="5572102"/>
              <a:ext cx="254000" cy="254000"/>
            </a:xfrm>
            <a:prstGeom prst="rect">
              <a:avLst/>
            </a:prstGeom>
            <a:noFill/>
            <a:ln>
              <a:noFill/>
            </a:ln>
          </p:spPr>
        </p:pic>
        <p:pic>
          <p:nvPicPr>
            <p:cNvPr id="300" name="Google Shape;300;p18" descr="Icon&#10;&#10;Description automatically generated"/>
            <p:cNvPicPr preferRelativeResize="0"/>
            <p:nvPr/>
          </p:nvPicPr>
          <p:blipFill rotWithShape="1">
            <a:blip r:embed="rId7">
              <a:alphaModFix/>
            </a:blip>
            <a:srcRect/>
            <a:stretch/>
          </p:blipFill>
          <p:spPr>
            <a:xfrm>
              <a:off x="9847860" y="5180177"/>
              <a:ext cx="177800" cy="254000"/>
            </a:xfrm>
            <a:prstGeom prst="rect">
              <a:avLst/>
            </a:prstGeom>
            <a:noFill/>
            <a:ln>
              <a:noFill/>
            </a:ln>
          </p:spPr>
        </p:pic>
        <p:pic>
          <p:nvPicPr>
            <p:cNvPr id="301" name="Google Shape;301;p18" descr="Icon&#10;&#10;Description automatically generated"/>
            <p:cNvPicPr preferRelativeResize="0"/>
            <p:nvPr/>
          </p:nvPicPr>
          <p:blipFill rotWithShape="1">
            <a:blip r:embed="rId8">
              <a:alphaModFix/>
            </a:blip>
            <a:srcRect/>
            <a:stretch/>
          </p:blipFill>
          <p:spPr>
            <a:xfrm>
              <a:off x="9845878" y="5926975"/>
              <a:ext cx="162098" cy="274320"/>
            </a:xfrm>
            <a:prstGeom prst="rect">
              <a:avLst/>
            </a:prstGeom>
            <a:noFill/>
            <a:ln>
              <a:noFill/>
            </a:ln>
          </p:spPr>
        </p:pic>
        <p:pic>
          <p:nvPicPr>
            <p:cNvPr id="302" name="Google Shape;302;p18" descr="Icon&#10;&#10;Description automatically generated"/>
            <p:cNvPicPr preferRelativeResize="0"/>
            <p:nvPr/>
          </p:nvPicPr>
          <p:blipFill rotWithShape="1">
            <a:blip r:embed="rId7">
              <a:alphaModFix/>
            </a:blip>
            <a:srcRect r="47754"/>
            <a:stretch/>
          </p:blipFill>
          <p:spPr>
            <a:xfrm>
              <a:off x="10053976" y="5177266"/>
              <a:ext cx="92893" cy="254000"/>
            </a:xfrm>
            <a:prstGeom prst="rect">
              <a:avLst/>
            </a:prstGeom>
            <a:noFill/>
            <a:ln>
              <a:noFill/>
            </a:ln>
          </p:spPr>
        </p:pic>
        <p:pic>
          <p:nvPicPr>
            <p:cNvPr id="303" name="Google Shape;303;p18" descr="Icon&#10;&#10;Description automatically generated"/>
            <p:cNvPicPr preferRelativeResize="0"/>
            <p:nvPr/>
          </p:nvPicPr>
          <p:blipFill rotWithShape="1">
            <a:blip r:embed="rId6">
              <a:alphaModFix/>
            </a:blip>
            <a:srcRect/>
            <a:stretch/>
          </p:blipFill>
          <p:spPr>
            <a:xfrm>
              <a:off x="10064550" y="5572102"/>
              <a:ext cx="254000" cy="254000"/>
            </a:xfrm>
            <a:prstGeom prst="rect">
              <a:avLst/>
            </a:prstGeom>
            <a:noFill/>
            <a:ln>
              <a:noFill/>
            </a:ln>
          </p:spPr>
        </p:pic>
        <p:pic>
          <p:nvPicPr>
            <p:cNvPr id="304" name="Google Shape;304;p18" descr="Icon&#10;&#10;Description automatically generated"/>
            <p:cNvPicPr preferRelativeResize="0"/>
            <p:nvPr/>
          </p:nvPicPr>
          <p:blipFill rotWithShape="1">
            <a:blip r:embed="rId6">
              <a:alphaModFix/>
            </a:blip>
            <a:srcRect/>
            <a:stretch/>
          </p:blipFill>
          <p:spPr>
            <a:xfrm>
              <a:off x="10319339" y="5572102"/>
              <a:ext cx="254000" cy="254000"/>
            </a:xfrm>
            <a:prstGeom prst="rect">
              <a:avLst/>
            </a:prstGeom>
            <a:noFill/>
            <a:ln>
              <a:noFill/>
            </a:ln>
          </p:spPr>
        </p:pic>
        <p:pic>
          <p:nvPicPr>
            <p:cNvPr id="305" name="Google Shape;305;p18" descr="Icon&#10;&#10;Description automatically generated"/>
            <p:cNvPicPr preferRelativeResize="0"/>
            <p:nvPr/>
          </p:nvPicPr>
          <p:blipFill rotWithShape="1">
            <a:blip r:embed="rId6">
              <a:alphaModFix/>
            </a:blip>
            <a:srcRect/>
            <a:stretch/>
          </p:blipFill>
          <p:spPr>
            <a:xfrm>
              <a:off x="10574128" y="5572102"/>
              <a:ext cx="254000" cy="254000"/>
            </a:xfrm>
            <a:prstGeom prst="rect">
              <a:avLst/>
            </a:prstGeom>
            <a:noFill/>
            <a:ln>
              <a:noFill/>
            </a:ln>
          </p:spPr>
        </p:pic>
        <p:pic>
          <p:nvPicPr>
            <p:cNvPr id="306" name="Google Shape;306;p18" descr="Icon&#10;&#10;Description automatically generated"/>
            <p:cNvPicPr preferRelativeResize="0"/>
            <p:nvPr/>
          </p:nvPicPr>
          <p:blipFill rotWithShape="1">
            <a:blip r:embed="rId6">
              <a:alphaModFix/>
            </a:blip>
            <a:srcRect r="78424"/>
            <a:stretch/>
          </p:blipFill>
          <p:spPr>
            <a:xfrm>
              <a:off x="10828916" y="5572102"/>
              <a:ext cx="54802" cy="254000"/>
            </a:xfrm>
            <a:prstGeom prst="rect">
              <a:avLst/>
            </a:prstGeom>
            <a:noFill/>
            <a:ln>
              <a:noFill/>
            </a:ln>
          </p:spPr>
        </p:pic>
        <p:pic>
          <p:nvPicPr>
            <p:cNvPr id="307" name="Google Shape;307;p18" descr="Icon&#10;&#10;Description automatically generated"/>
            <p:cNvPicPr preferRelativeResize="0"/>
            <p:nvPr/>
          </p:nvPicPr>
          <p:blipFill rotWithShape="1">
            <a:blip r:embed="rId8">
              <a:alphaModFix/>
            </a:blip>
            <a:srcRect/>
            <a:stretch/>
          </p:blipFill>
          <p:spPr>
            <a:xfrm>
              <a:off x="10110501" y="5924222"/>
              <a:ext cx="162098" cy="274320"/>
            </a:xfrm>
            <a:prstGeom prst="rect">
              <a:avLst/>
            </a:prstGeom>
            <a:noFill/>
            <a:ln>
              <a:noFill/>
            </a:ln>
          </p:spPr>
        </p:pic>
        <p:pic>
          <p:nvPicPr>
            <p:cNvPr id="308" name="Google Shape;308;p18" descr="Icon&#10;&#10;Description automatically generated"/>
            <p:cNvPicPr preferRelativeResize="0"/>
            <p:nvPr/>
          </p:nvPicPr>
          <p:blipFill rotWithShape="1">
            <a:blip r:embed="rId8">
              <a:alphaModFix/>
            </a:blip>
            <a:srcRect/>
            <a:stretch/>
          </p:blipFill>
          <p:spPr>
            <a:xfrm>
              <a:off x="10369654" y="5924222"/>
              <a:ext cx="162098" cy="274320"/>
            </a:xfrm>
            <a:prstGeom prst="rect">
              <a:avLst/>
            </a:prstGeom>
            <a:noFill/>
            <a:ln>
              <a:noFill/>
            </a:ln>
          </p:spPr>
        </p:pic>
        <p:pic>
          <p:nvPicPr>
            <p:cNvPr id="309" name="Google Shape;309;p18" descr="Icon&#10;&#10;Description automatically generated"/>
            <p:cNvPicPr preferRelativeResize="0"/>
            <p:nvPr/>
          </p:nvPicPr>
          <p:blipFill rotWithShape="1">
            <a:blip r:embed="rId8">
              <a:alphaModFix/>
            </a:blip>
            <a:srcRect/>
            <a:stretch/>
          </p:blipFill>
          <p:spPr>
            <a:xfrm>
              <a:off x="10634277" y="5921469"/>
              <a:ext cx="162098" cy="274320"/>
            </a:xfrm>
            <a:prstGeom prst="rect">
              <a:avLst/>
            </a:prstGeom>
            <a:noFill/>
            <a:ln>
              <a:noFill/>
            </a:ln>
          </p:spPr>
        </p:pic>
        <p:pic>
          <p:nvPicPr>
            <p:cNvPr id="310" name="Google Shape;310;p18" descr="Icon&#10;&#10;Description automatically generated"/>
            <p:cNvPicPr preferRelativeResize="0"/>
            <p:nvPr/>
          </p:nvPicPr>
          <p:blipFill rotWithShape="1">
            <a:blip r:embed="rId8">
              <a:alphaModFix/>
            </a:blip>
            <a:srcRect/>
            <a:stretch/>
          </p:blipFill>
          <p:spPr>
            <a:xfrm>
              <a:off x="10898900" y="5921469"/>
              <a:ext cx="162098" cy="274320"/>
            </a:xfrm>
            <a:prstGeom prst="rect">
              <a:avLst/>
            </a:prstGeom>
            <a:noFill/>
            <a:ln>
              <a:noFill/>
            </a:ln>
          </p:spPr>
        </p:pic>
        <p:pic>
          <p:nvPicPr>
            <p:cNvPr id="311" name="Google Shape;311;p18" descr="Icon&#10;&#10;Description automatically generated"/>
            <p:cNvPicPr preferRelativeResize="0"/>
            <p:nvPr/>
          </p:nvPicPr>
          <p:blipFill rotWithShape="1">
            <a:blip r:embed="rId8">
              <a:alphaModFix/>
            </a:blip>
            <a:srcRect/>
            <a:stretch/>
          </p:blipFill>
          <p:spPr>
            <a:xfrm>
              <a:off x="11148341" y="5915962"/>
              <a:ext cx="162098" cy="274320"/>
            </a:xfrm>
            <a:prstGeom prst="rect">
              <a:avLst/>
            </a:prstGeom>
            <a:noFill/>
            <a:ln>
              <a:noFill/>
            </a:ln>
          </p:spPr>
        </p:pic>
        <p:pic>
          <p:nvPicPr>
            <p:cNvPr id="312" name="Google Shape;312;p18" descr="Icon&#10;&#10;Description automatically generated"/>
            <p:cNvPicPr preferRelativeResize="0"/>
            <p:nvPr/>
          </p:nvPicPr>
          <p:blipFill rotWithShape="1">
            <a:blip r:embed="rId8">
              <a:alphaModFix/>
            </a:blip>
            <a:srcRect/>
            <a:stretch/>
          </p:blipFill>
          <p:spPr>
            <a:xfrm>
              <a:off x="11407494" y="5915962"/>
              <a:ext cx="162098" cy="274320"/>
            </a:xfrm>
            <a:prstGeom prst="rect">
              <a:avLst/>
            </a:prstGeom>
            <a:noFill/>
            <a:ln>
              <a:noFill/>
            </a:ln>
          </p:spPr>
        </p:pic>
        <p:pic>
          <p:nvPicPr>
            <p:cNvPr id="313" name="Google Shape;313;p18" descr="Icon&#10;&#10;Description automatically generated"/>
            <p:cNvPicPr preferRelativeResize="0"/>
            <p:nvPr/>
          </p:nvPicPr>
          <p:blipFill rotWithShape="1">
            <a:blip r:embed="rId8">
              <a:alphaModFix/>
            </a:blip>
            <a:srcRect/>
            <a:stretch/>
          </p:blipFill>
          <p:spPr>
            <a:xfrm>
              <a:off x="11672117" y="5913209"/>
              <a:ext cx="162098" cy="274320"/>
            </a:xfrm>
            <a:prstGeom prst="rect">
              <a:avLst/>
            </a:prstGeom>
            <a:noFill/>
            <a:ln>
              <a:noFill/>
            </a:ln>
          </p:spPr>
        </p:pic>
        <p:pic>
          <p:nvPicPr>
            <p:cNvPr id="314" name="Google Shape;314;p18" descr="Icon&#10;&#10;Description automatically generated"/>
            <p:cNvPicPr preferRelativeResize="0"/>
            <p:nvPr/>
          </p:nvPicPr>
          <p:blipFill rotWithShape="1">
            <a:blip r:embed="rId8">
              <a:alphaModFix/>
            </a:blip>
            <a:srcRect/>
            <a:stretch/>
          </p:blipFill>
          <p:spPr>
            <a:xfrm>
              <a:off x="11921558" y="5913209"/>
              <a:ext cx="162098" cy="274320"/>
            </a:xfrm>
            <a:prstGeom prst="rect">
              <a:avLst/>
            </a:prstGeom>
            <a:noFill/>
            <a:ln>
              <a:noFill/>
            </a:ln>
          </p:spPr>
        </p:pic>
      </p:grpSp>
      <p:sp>
        <p:nvSpPr>
          <p:cNvPr id="315" name="Google Shape;315;p18"/>
          <p:cNvSpPr txBox="1"/>
          <p:nvPr/>
        </p:nvSpPr>
        <p:spPr>
          <a:xfrm>
            <a:off x="7789553" y="6031201"/>
            <a:ext cx="423763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entury Gothic"/>
                <a:ea typeface="Century Gothic"/>
                <a:cs typeface="Century Gothic"/>
                <a:sym typeface="Century Gothic"/>
              </a:rPr>
              <a:t>Only </a:t>
            </a:r>
            <a:r>
              <a:rPr lang="en-US" sz="1800" b="1" i="0" u="none" strike="noStrike" cap="none">
                <a:solidFill>
                  <a:srgbClr val="448A50"/>
                </a:solidFill>
                <a:latin typeface="Century Gothic"/>
                <a:ea typeface="Century Gothic"/>
                <a:cs typeface="Century Gothic"/>
                <a:sym typeface="Century Gothic"/>
              </a:rPr>
              <a:t>35% </a:t>
            </a:r>
            <a:r>
              <a:rPr lang="en-US" sz="1800" b="0" i="0" u="none" strike="noStrike" cap="none">
                <a:solidFill>
                  <a:srgbClr val="000000"/>
                </a:solidFill>
                <a:latin typeface="Century Gothic"/>
                <a:ea typeface="Century Gothic"/>
                <a:cs typeface="Century Gothic"/>
                <a:sym typeface="Century Gothic"/>
              </a:rPr>
              <a:t>of food spending in the region goes to local businesses.</a:t>
            </a:r>
            <a:endParaRPr/>
          </a:p>
        </p:txBody>
      </p:sp>
      <p:cxnSp>
        <p:nvCxnSpPr>
          <p:cNvPr id="316" name="Google Shape;316;p18"/>
          <p:cNvCxnSpPr/>
          <p:nvPr/>
        </p:nvCxnSpPr>
        <p:spPr>
          <a:xfrm>
            <a:off x="505344" y="3961751"/>
            <a:ext cx="11181312" cy="0"/>
          </a:xfrm>
          <a:prstGeom prst="straightConnector1">
            <a:avLst/>
          </a:prstGeom>
          <a:noFill/>
          <a:ln w="9525" cap="flat" cmpd="sng">
            <a:solidFill>
              <a:srgbClr val="B5C6C9"/>
            </a:solidFill>
            <a:prstDash val="solid"/>
            <a:miter lim="800000"/>
            <a:headEnd type="none" w="sm" len="sm"/>
            <a:tailEnd type="none" w="sm" len="sm"/>
          </a:ln>
        </p:spPr>
      </p:cxnSp>
      <p:pic>
        <p:nvPicPr>
          <p:cNvPr id="317" name="Google Shape;317;p18" descr="Icon&#10;&#10;Description automatically generated"/>
          <p:cNvPicPr preferRelativeResize="0"/>
          <p:nvPr/>
        </p:nvPicPr>
        <p:blipFill rotWithShape="1">
          <a:blip r:embed="rId4">
            <a:alphaModFix/>
          </a:blip>
          <a:srcRect/>
          <a:stretch/>
        </p:blipFill>
        <p:spPr>
          <a:xfrm>
            <a:off x="2575718" y="5738061"/>
            <a:ext cx="182880" cy="201169"/>
          </a:xfrm>
          <a:prstGeom prst="rect">
            <a:avLst/>
          </a:prstGeom>
          <a:noFill/>
          <a:ln>
            <a:noFill/>
          </a:ln>
        </p:spPr>
      </p:pic>
      <p:pic>
        <p:nvPicPr>
          <p:cNvPr id="318" name="Google Shape;318;p18" descr="Icon&#10;&#10;Description automatically generated"/>
          <p:cNvPicPr preferRelativeResize="0"/>
          <p:nvPr/>
        </p:nvPicPr>
        <p:blipFill rotWithShape="1">
          <a:blip r:embed="rId4">
            <a:alphaModFix/>
          </a:blip>
          <a:srcRect/>
          <a:stretch/>
        </p:blipFill>
        <p:spPr>
          <a:xfrm>
            <a:off x="2844636" y="5738061"/>
            <a:ext cx="182880" cy="201169"/>
          </a:xfrm>
          <a:prstGeom prst="rect">
            <a:avLst/>
          </a:prstGeom>
          <a:noFill/>
          <a:ln>
            <a:noFill/>
          </a:ln>
        </p:spPr>
      </p:pic>
      <p:pic>
        <p:nvPicPr>
          <p:cNvPr id="319" name="Google Shape;319;p18" descr="Icon&#10;&#10;Description automatically generated"/>
          <p:cNvPicPr preferRelativeResize="0"/>
          <p:nvPr/>
        </p:nvPicPr>
        <p:blipFill rotWithShape="1">
          <a:blip r:embed="rId4">
            <a:alphaModFix/>
          </a:blip>
          <a:srcRect/>
          <a:stretch/>
        </p:blipFill>
        <p:spPr>
          <a:xfrm>
            <a:off x="3113554" y="5738061"/>
            <a:ext cx="182880" cy="201169"/>
          </a:xfrm>
          <a:prstGeom prst="rect">
            <a:avLst/>
          </a:prstGeom>
          <a:noFill/>
          <a:ln>
            <a:noFill/>
          </a:ln>
        </p:spPr>
      </p:pic>
      <p:pic>
        <p:nvPicPr>
          <p:cNvPr id="320" name="Google Shape;320;p18" descr="Icon&#10;&#10;Description automatically generated"/>
          <p:cNvPicPr preferRelativeResize="0"/>
          <p:nvPr/>
        </p:nvPicPr>
        <p:blipFill rotWithShape="1">
          <a:blip r:embed="rId4">
            <a:alphaModFix/>
          </a:blip>
          <a:srcRect/>
          <a:stretch/>
        </p:blipFill>
        <p:spPr>
          <a:xfrm>
            <a:off x="3382472" y="5738061"/>
            <a:ext cx="182880" cy="201169"/>
          </a:xfrm>
          <a:prstGeom prst="rect">
            <a:avLst/>
          </a:prstGeom>
          <a:noFill/>
          <a:ln>
            <a:noFill/>
          </a:ln>
        </p:spPr>
      </p:pic>
      <p:pic>
        <p:nvPicPr>
          <p:cNvPr id="321" name="Google Shape;321;p18" descr="Icon&#10;&#10;Description automatically generated"/>
          <p:cNvPicPr preferRelativeResize="0"/>
          <p:nvPr/>
        </p:nvPicPr>
        <p:blipFill rotWithShape="1">
          <a:blip r:embed="rId4">
            <a:alphaModFix/>
          </a:blip>
          <a:srcRect/>
          <a:stretch/>
        </p:blipFill>
        <p:spPr>
          <a:xfrm>
            <a:off x="3920308" y="5738061"/>
            <a:ext cx="182880" cy="201169"/>
          </a:xfrm>
          <a:prstGeom prst="rect">
            <a:avLst/>
          </a:prstGeom>
          <a:noFill/>
          <a:ln>
            <a:noFill/>
          </a:ln>
        </p:spPr>
      </p:pic>
      <p:pic>
        <p:nvPicPr>
          <p:cNvPr id="322" name="Google Shape;322;p18" descr="Icon&#10;&#10;Description automatically generated"/>
          <p:cNvPicPr preferRelativeResize="0"/>
          <p:nvPr/>
        </p:nvPicPr>
        <p:blipFill rotWithShape="1">
          <a:blip r:embed="rId4">
            <a:alphaModFix/>
          </a:blip>
          <a:srcRect/>
          <a:stretch/>
        </p:blipFill>
        <p:spPr>
          <a:xfrm>
            <a:off x="4727062" y="5738061"/>
            <a:ext cx="182880" cy="201169"/>
          </a:xfrm>
          <a:prstGeom prst="rect">
            <a:avLst/>
          </a:prstGeom>
          <a:noFill/>
          <a:ln>
            <a:noFill/>
          </a:ln>
        </p:spPr>
      </p:pic>
      <p:pic>
        <p:nvPicPr>
          <p:cNvPr id="323" name="Google Shape;323;p18" descr="Icon&#10;&#10;Description automatically generated"/>
          <p:cNvPicPr preferRelativeResize="0"/>
          <p:nvPr/>
        </p:nvPicPr>
        <p:blipFill rotWithShape="1">
          <a:blip r:embed="rId4">
            <a:alphaModFix/>
          </a:blip>
          <a:srcRect/>
          <a:stretch/>
        </p:blipFill>
        <p:spPr>
          <a:xfrm>
            <a:off x="4189226" y="5738061"/>
            <a:ext cx="182880" cy="201169"/>
          </a:xfrm>
          <a:prstGeom prst="rect">
            <a:avLst/>
          </a:prstGeom>
          <a:noFill/>
          <a:ln>
            <a:noFill/>
          </a:ln>
        </p:spPr>
      </p:pic>
      <p:pic>
        <p:nvPicPr>
          <p:cNvPr id="324" name="Google Shape;324;p18" descr="Icon&#10;&#10;Description automatically generated"/>
          <p:cNvPicPr preferRelativeResize="0"/>
          <p:nvPr/>
        </p:nvPicPr>
        <p:blipFill rotWithShape="1">
          <a:blip r:embed="rId4">
            <a:alphaModFix/>
          </a:blip>
          <a:srcRect/>
          <a:stretch/>
        </p:blipFill>
        <p:spPr>
          <a:xfrm>
            <a:off x="4458144" y="5738061"/>
            <a:ext cx="182880" cy="201169"/>
          </a:xfrm>
          <a:prstGeom prst="rect">
            <a:avLst/>
          </a:prstGeom>
          <a:noFill/>
          <a:ln>
            <a:noFill/>
          </a:ln>
        </p:spPr>
      </p:pic>
      <p:pic>
        <p:nvPicPr>
          <p:cNvPr id="325" name="Google Shape;325;p18" descr="Icon&#10;&#10;Description automatically generated"/>
          <p:cNvPicPr preferRelativeResize="0"/>
          <p:nvPr/>
        </p:nvPicPr>
        <p:blipFill rotWithShape="1">
          <a:blip r:embed="rId4">
            <a:alphaModFix/>
          </a:blip>
          <a:srcRect/>
          <a:stretch/>
        </p:blipFill>
        <p:spPr>
          <a:xfrm>
            <a:off x="3651390" y="5738061"/>
            <a:ext cx="182880" cy="201169"/>
          </a:xfrm>
          <a:prstGeom prst="rect">
            <a:avLst/>
          </a:prstGeom>
          <a:noFill/>
          <a:ln>
            <a:noFill/>
          </a:ln>
        </p:spPr>
      </p:pic>
      <p:pic>
        <p:nvPicPr>
          <p:cNvPr id="326" name="Google Shape;326;p18" descr="Icon&#10;&#10;Description automatically generated"/>
          <p:cNvPicPr preferRelativeResize="0"/>
          <p:nvPr/>
        </p:nvPicPr>
        <p:blipFill rotWithShape="1">
          <a:blip r:embed="rId4">
            <a:alphaModFix/>
          </a:blip>
          <a:srcRect/>
          <a:stretch/>
        </p:blipFill>
        <p:spPr>
          <a:xfrm>
            <a:off x="4981570" y="5493267"/>
            <a:ext cx="182880" cy="201169"/>
          </a:xfrm>
          <a:prstGeom prst="rect">
            <a:avLst/>
          </a:prstGeom>
          <a:noFill/>
          <a:ln>
            <a:noFill/>
          </a:ln>
        </p:spPr>
      </p:pic>
      <p:sp>
        <p:nvSpPr>
          <p:cNvPr id="327" name="Google Shape;327;p18"/>
          <p:cNvSpPr/>
          <p:nvPr/>
        </p:nvSpPr>
        <p:spPr>
          <a:xfrm>
            <a:off x="5568670" y="192297"/>
            <a:ext cx="534443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According to the 2017 Census of Agriculture:</a:t>
            </a:r>
            <a:endParaRPr sz="1800" b="0" i="0" u="none" strike="noStrike" cap="none">
              <a:solidFill>
                <a:schemeClr val="dk1"/>
              </a:solidFill>
              <a:latin typeface="Calibri"/>
              <a:ea typeface="Calibri"/>
              <a:cs typeface="Calibri"/>
              <a:sym typeface="Calibri"/>
            </a:endParaRPr>
          </a:p>
        </p:txBody>
      </p:sp>
      <p:pic>
        <p:nvPicPr>
          <p:cNvPr id="328" name="Google Shape;328;p18" descr="A picture containing grass, outdoor, sky, tree&#10;&#10;Description automatically generated"/>
          <p:cNvPicPr preferRelativeResize="0"/>
          <p:nvPr/>
        </p:nvPicPr>
        <p:blipFill rotWithShape="1">
          <a:blip r:embed="rId9">
            <a:alphaModFix/>
          </a:blip>
          <a:srcRect l="14692" r="19095"/>
          <a:stretch/>
        </p:blipFill>
        <p:spPr>
          <a:xfrm>
            <a:off x="4465353" y="820150"/>
            <a:ext cx="3057920" cy="3071445"/>
          </a:xfrm>
          <a:prstGeom prst="rect">
            <a:avLst/>
          </a:prstGeom>
          <a:noFill/>
          <a:ln>
            <a:noFill/>
          </a:ln>
        </p:spPr>
      </p:pic>
      <p:pic>
        <p:nvPicPr>
          <p:cNvPr id="329" name="Google Shape;329;p18"/>
          <p:cNvPicPr preferRelativeResize="0"/>
          <p:nvPr/>
        </p:nvPicPr>
        <p:blipFill rotWithShape="1">
          <a:blip r:embed="rId10">
            <a:alphaModFix/>
          </a:blip>
          <a:srcRect/>
          <a:stretch/>
        </p:blipFill>
        <p:spPr>
          <a:xfrm>
            <a:off x="11277600" y="0"/>
            <a:ext cx="914400" cy="91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9"/>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6" name="Google Shape;336;p19"/>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Agriculture By The Numbers</a:t>
            </a:r>
            <a:endParaRPr/>
          </a:p>
        </p:txBody>
      </p:sp>
      <p:sp>
        <p:nvSpPr>
          <p:cNvPr id="337" name="Google Shape;337;p19"/>
          <p:cNvSpPr/>
          <p:nvPr/>
        </p:nvSpPr>
        <p:spPr>
          <a:xfrm>
            <a:off x="5137461" y="6285679"/>
            <a:ext cx="211619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All About Ag</a:t>
            </a:r>
            <a:endParaRPr sz="1400" b="0" i="0" u="none" strike="noStrike" cap="none">
              <a:solidFill>
                <a:srgbClr val="000000"/>
              </a:solidFill>
              <a:latin typeface="Arial"/>
              <a:ea typeface="Arial"/>
              <a:cs typeface="Arial"/>
              <a:sym typeface="Arial"/>
            </a:endParaRPr>
          </a:p>
        </p:txBody>
      </p:sp>
      <p:grpSp>
        <p:nvGrpSpPr>
          <p:cNvPr id="338" name="Google Shape;338;p19"/>
          <p:cNvGrpSpPr/>
          <p:nvPr/>
        </p:nvGrpSpPr>
        <p:grpSpPr>
          <a:xfrm>
            <a:off x="2" y="6274578"/>
            <a:ext cx="5705854" cy="369291"/>
            <a:chOff x="1" y="6258465"/>
            <a:chExt cx="2542798" cy="369291"/>
          </a:xfrm>
        </p:grpSpPr>
        <p:sp>
          <p:nvSpPr>
            <p:cNvPr id="339" name="Google Shape;339;p19"/>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0" name="Google Shape;340;p19"/>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sp>
        <p:nvSpPr>
          <p:cNvPr id="341" name="Google Shape;341;p19"/>
          <p:cNvSpPr txBox="1">
            <a:spLocks noGrp="1"/>
          </p:cNvSpPr>
          <p:nvPr>
            <p:ph type="body" idx="1"/>
          </p:nvPr>
        </p:nvSpPr>
        <p:spPr>
          <a:xfrm>
            <a:off x="676304" y="1015980"/>
            <a:ext cx="7461856" cy="5253911"/>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1800"/>
              <a:buNone/>
            </a:pPr>
            <a:r>
              <a:rPr lang="en-US" sz="2000">
                <a:solidFill>
                  <a:srgbClr val="448A50"/>
                </a:solidFill>
              </a:rPr>
              <a:t>Agriculture is responsible for about 40% of the nitrogen, 45% of the phosphorus, and 62% of the sediment entering the Chesapeake Bay annually.</a:t>
            </a:r>
            <a:endParaRPr/>
          </a:p>
          <a:p>
            <a:pPr marL="0" lvl="0" indent="0" algn="l" rtl="0">
              <a:lnSpc>
                <a:spcPct val="120000"/>
              </a:lnSpc>
              <a:spcBef>
                <a:spcPts val="0"/>
              </a:spcBef>
              <a:spcAft>
                <a:spcPts val="0"/>
              </a:spcAft>
              <a:buClr>
                <a:srgbClr val="458A50"/>
              </a:buClr>
              <a:buSzPts val="1800"/>
              <a:buNone/>
            </a:pPr>
            <a:endParaRPr sz="2000">
              <a:solidFill>
                <a:schemeClr val="dk1"/>
              </a:solidFill>
            </a:endParaRPr>
          </a:p>
          <a:p>
            <a:pPr marL="0" lvl="0" indent="0" algn="l" rtl="0">
              <a:lnSpc>
                <a:spcPct val="120000"/>
              </a:lnSpc>
              <a:spcBef>
                <a:spcPts val="0"/>
              </a:spcBef>
              <a:spcAft>
                <a:spcPts val="0"/>
              </a:spcAft>
              <a:buClr>
                <a:srgbClr val="458A50"/>
              </a:buClr>
              <a:buSzPts val="1800"/>
              <a:buNone/>
            </a:pPr>
            <a:r>
              <a:rPr lang="en-US" sz="1800">
                <a:solidFill>
                  <a:schemeClr val="dk1"/>
                </a:solidFill>
              </a:rPr>
              <a:t>Because agriculture plays such a big role in water quality, there is also a lot of potential and opportunities for farmers to make a difference in the quality of your local waterways. By and large, farmers have many incentives to make their farms more environmentally friendly, including:</a:t>
            </a:r>
            <a:endParaRPr/>
          </a:p>
          <a:p>
            <a:pPr marL="0" lvl="0" indent="0" algn="l" rtl="0">
              <a:lnSpc>
                <a:spcPct val="120000"/>
              </a:lnSpc>
              <a:spcBef>
                <a:spcPts val="0"/>
              </a:spcBef>
              <a:spcAft>
                <a:spcPts val="0"/>
              </a:spcAft>
              <a:buClr>
                <a:srgbClr val="458A50"/>
              </a:buClr>
              <a:buSzPts val="1800"/>
              <a:buNone/>
            </a:pPr>
            <a:endParaRPr sz="1800">
              <a:solidFill>
                <a:schemeClr val="dk1"/>
              </a:solidFill>
            </a:endParaRPr>
          </a:p>
          <a:p>
            <a:pPr marL="0" lvl="0" indent="0" algn="l" rtl="0">
              <a:lnSpc>
                <a:spcPct val="120000"/>
              </a:lnSpc>
              <a:spcBef>
                <a:spcPts val="0"/>
              </a:spcBef>
              <a:spcAft>
                <a:spcPts val="0"/>
              </a:spcAft>
              <a:buClr>
                <a:srgbClr val="458A50"/>
              </a:buClr>
              <a:buSzPts val="1800"/>
              <a:buNone/>
            </a:pPr>
            <a:r>
              <a:rPr lang="en-US" sz="1800">
                <a:solidFill>
                  <a:schemeClr val="dk1"/>
                </a:solidFill>
              </a:rPr>
              <a:t>	optimizing the health of their land, herd, and/or crops.</a:t>
            </a:r>
            <a:endParaRPr/>
          </a:p>
          <a:p>
            <a:pPr marL="0" lvl="0" indent="0" algn="l" rtl="0">
              <a:lnSpc>
                <a:spcPct val="120000"/>
              </a:lnSpc>
              <a:spcBef>
                <a:spcPts val="0"/>
              </a:spcBef>
              <a:spcAft>
                <a:spcPts val="0"/>
              </a:spcAft>
              <a:buClr>
                <a:srgbClr val="458A50"/>
              </a:buClr>
              <a:buSzPts val="1800"/>
              <a:buNone/>
            </a:pPr>
            <a:endParaRPr sz="1800">
              <a:solidFill>
                <a:schemeClr val="dk1"/>
              </a:solidFill>
            </a:endParaRPr>
          </a:p>
          <a:p>
            <a:pPr marL="0" lvl="0" indent="0" algn="l" rtl="0">
              <a:lnSpc>
                <a:spcPct val="120000"/>
              </a:lnSpc>
              <a:spcBef>
                <a:spcPts val="0"/>
              </a:spcBef>
              <a:spcAft>
                <a:spcPts val="0"/>
              </a:spcAft>
              <a:buClr>
                <a:srgbClr val="458A50"/>
              </a:buClr>
              <a:buSzPts val="1800"/>
              <a:buNone/>
            </a:pPr>
            <a:r>
              <a:rPr lang="en-US" sz="1800">
                <a:solidFill>
                  <a:schemeClr val="dk1"/>
                </a:solidFill>
              </a:rPr>
              <a:t>	preserving their land for future generations.</a:t>
            </a:r>
            <a:endParaRPr/>
          </a:p>
          <a:p>
            <a:pPr marL="0" lvl="0" indent="0" algn="l" rtl="0">
              <a:lnSpc>
                <a:spcPct val="120000"/>
              </a:lnSpc>
              <a:spcBef>
                <a:spcPts val="0"/>
              </a:spcBef>
              <a:spcAft>
                <a:spcPts val="0"/>
              </a:spcAft>
              <a:buClr>
                <a:srgbClr val="458A50"/>
              </a:buClr>
              <a:buSzPts val="1800"/>
              <a:buNone/>
            </a:pPr>
            <a:endParaRPr sz="1800">
              <a:solidFill>
                <a:schemeClr val="dk1"/>
              </a:solidFill>
            </a:endParaRPr>
          </a:p>
          <a:p>
            <a:pPr marL="0" lvl="0" indent="0" algn="l" rtl="0">
              <a:lnSpc>
                <a:spcPct val="120000"/>
              </a:lnSpc>
              <a:spcBef>
                <a:spcPts val="0"/>
              </a:spcBef>
              <a:spcAft>
                <a:spcPts val="0"/>
              </a:spcAft>
              <a:buClr>
                <a:srgbClr val="458A50"/>
              </a:buClr>
              <a:buSzPts val="1800"/>
              <a:buNone/>
            </a:pPr>
            <a:r>
              <a:rPr lang="en-US" sz="1800">
                <a:solidFill>
                  <a:schemeClr val="dk1"/>
                </a:solidFill>
              </a:rPr>
              <a:t>	local, state, and federal regulations and incentives.</a:t>
            </a:r>
            <a:endParaRPr/>
          </a:p>
        </p:txBody>
      </p:sp>
      <p:sp>
        <p:nvSpPr>
          <p:cNvPr id="342" name="Google Shape;342;p19"/>
          <p:cNvSpPr txBox="1"/>
          <p:nvPr/>
        </p:nvSpPr>
        <p:spPr>
          <a:xfrm>
            <a:off x="811784" y="5721392"/>
            <a:ext cx="7112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chemeClr val="dk2"/>
                </a:solidFill>
                <a:latin typeface="Century Gothic"/>
                <a:ea typeface="Century Gothic"/>
                <a:cs typeface="Century Gothic"/>
                <a:sym typeface="Century Gothic"/>
              </a:rPr>
              <a:t>$</a:t>
            </a:r>
            <a:endParaRPr/>
          </a:p>
        </p:txBody>
      </p:sp>
      <p:pic>
        <p:nvPicPr>
          <p:cNvPr id="343" name="Google Shape;343;p19" descr="Icon&#10;&#10;Description automatically generated"/>
          <p:cNvPicPr preferRelativeResize="0"/>
          <p:nvPr/>
        </p:nvPicPr>
        <p:blipFill rotWithShape="1">
          <a:blip r:embed="rId3">
            <a:alphaModFix/>
          </a:blip>
          <a:srcRect/>
          <a:stretch/>
        </p:blipFill>
        <p:spPr>
          <a:xfrm>
            <a:off x="998369" y="4356951"/>
            <a:ext cx="338030" cy="572051"/>
          </a:xfrm>
          <a:prstGeom prst="rect">
            <a:avLst/>
          </a:prstGeom>
          <a:noFill/>
          <a:ln>
            <a:noFill/>
          </a:ln>
        </p:spPr>
      </p:pic>
      <p:pic>
        <p:nvPicPr>
          <p:cNvPr id="344" name="Google Shape;344;p19"/>
          <p:cNvPicPr preferRelativeResize="0"/>
          <p:nvPr/>
        </p:nvPicPr>
        <p:blipFill rotWithShape="1">
          <a:blip r:embed="rId4">
            <a:alphaModFix/>
          </a:blip>
          <a:srcRect/>
          <a:stretch/>
        </p:blipFill>
        <p:spPr>
          <a:xfrm>
            <a:off x="906268" y="5069691"/>
            <a:ext cx="522232" cy="511012"/>
          </a:xfrm>
          <a:prstGeom prst="rect">
            <a:avLst/>
          </a:prstGeom>
          <a:noFill/>
          <a:ln>
            <a:noFill/>
          </a:ln>
        </p:spPr>
      </p:pic>
      <p:sp>
        <p:nvSpPr>
          <p:cNvPr id="345" name="Google Shape;345;p19"/>
          <p:cNvSpPr/>
          <p:nvPr/>
        </p:nvSpPr>
        <p:spPr>
          <a:xfrm>
            <a:off x="8816329" y="2099"/>
            <a:ext cx="3371122" cy="39667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Swoope, VA</a:t>
            </a:r>
            <a:endParaRPr sz="1400" b="0" i="0" u="none" strike="noStrike" cap="none">
              <a:solidFill>
                <a:srgbClr val="000000"/>
              </a:solidFill>
              <a:latin typeface="Arial"/>
              <a:ea typeface="Arial"/>
              <a:cs typeface="Arial"/>
              <a:sym typeface="Arial"/>
            </a:endParaRPr>
          </a:p>
        </p:txBody>
      </p:sp>
      <p:sp>
        <p:nvSpPr>
          <p:cNvPr id="346" name="Google Shape;346;p19"/>
          <p:cNvSpPr txBox="1"/>
          <p:nvPr/>
        </p:nvSpPr>
        <p:spPr>
          <a:xfrm>
            <a:off x="8816329" y="2054627"/>
            <a:ext cx="3409211" cy="4524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Bobby Whitescarver enrolled in Virginia’s cost-share program to fence his cows out of his stream. He chose to install fences in order to distribute water sources throughout his property, exclude cows from calving risk areas like steep banks, improve herd health, to make his operation more efficient, and to reduce local water pollution.</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Read his </a:t>
            </a:r>
            <a:r>
              <a:rPr lang="en-US" sz="1800" b="0" i="0" u="sng" strike="noStrike" cap="none">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guest column in Virginia Mercury</a:t>
            </a:r>
            <a:r>
              <a:rPr lang="en-US" sz="1800" b="0" i="0" u="none" strike="noStrike" cap="none">
                <a:solidFill>
                  <a:schemeClr val="dk1"/>
                </a:solidFill>
                <a:latin typeface="Century Gothic"/>
                <a:ea typeface="Century Gothic"/>
                <a:cs typeface="Century Gothic"/>
                <a:sym typeface="Century Gothic"/>
              </a:rPr>
              <a:t> for more.</a:t>
            </a:r>
            <a:endParaRPr sz="1400" b="0" i="0" u="none" strike="noStrike" cap="none">
              <a:solidFill>
                <a:srgbClr val="000000"/>
              </a:solidFill>
              <a:latin typeface="Arial"/>
              <a:ea typeface="Arial"/>
              <a:cs typeface="Arial"/>
              <a:sym typeface="Arial"/>
            </a:endParaRPr>
          </a:p>
        </p:txBody>
      </p:sp>
      <p:pic>
        <p:nvPicPr>
          <p:cNvPr id="347" name="Google Shape;347;p19" descr="A herd of cattle grazing in a field&#10;&#10;Description automatically generated with low confidence"/>
          <p:cNvPicPr preferRelativeResize="0"/>
          <p:nvPr/>
        </p:nvPicPr>
        <p:blipFill rotWithShape="1">
          <a:blip r:embed="rId6">
            <a:alphaModFix/>
          </a:blip>
          <a:srcRect l="17562" t="26015" r="20034" b="32909"/>
          <a:stretch/>
        </p:blipFill>
        <p:spPr>
          <a:xfrm>
            <a:off x="8816328" y="386053"/>
            <a:ext cx="3371121" cy="14793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0"/>
          <p:cNvSpPr txBox="1"/>
          <p:nvPr/>
        </p:nvSpPr>
        <p:spPr>
          <a:xfrm>
            <a:off x="535710" y="2028617"/>
            <a:ext cx="5473205"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Community Benefits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From food security to job creation, agriculture has many benefits to your community.</a:t>
            </a:r>
            <a:endParaRPr sz="2800" b="0" i="0" u="none" strike="noStrike" cap="none">
              <a:solidFill>
                <a:srgbClr val="000000"/>
              </a:solidFill>
              <a:latin typeface="Arial"/>
              <a:ea typeface="Arial"/>
              <a:cs typeface="Arial"/>
              <a:sym typeface="Arial"/>
            </a:endParaRPr>
          </a:p>
        </p:txBody>
      </p:sp>
      <p:pic>
        <p:nvPicPr>
          <p:cNvPr id="354" name="Google Shape;354;p10" descr="A picture containing grass, outdoor, person, plant&#10;&#10;Description automatically generated"/>
          <p:cNvPicPr preferRelativeResize="0"/>
          <p:nvPr/>
        </p:nvPicPr>
        <p:blipFill rotWithShape="1">
          <a:blip r:embed="rId3">
            <a:alphaModFix/>
          </a:blip>
          <a:srcRect l="9091" r="31679"/>
          <a:stretch/>
        </p:blipFill>
        <p:spPr>
          <a:xfrm>
            <a:off x="6096001" y="0"/>
            <a:ext cx="6096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42" descr="A picture containing text, grass&#10;&#10;Description automatically generated"/>
          <p:cNvPicPr preferRelativeResize="0"/>
          <p:nvPr/>
        </p:nvPicPr>
        <p:blipFill rotWithShape="1">
          <a:blip r:embed="rId3">
            <a:alphaModFix/>
          </a:blip>
          <a:srcRect/>
          <a:stretch/>
        </p:blipFill>
        <p:spPr>
          <a:xfrm>
            <a:off x="0" y="4244749"/>
            <a:ext cx="3386667" cy="2257778"/>
          </a:xfrm>
          <a:prstGeom prst="rect">
            <a:avLst/>
          </a:prstGeom>
          <a:noFill/>
          <a:ln>
            <a:noFill/>
          </a:ln>
        </p:spPr>
      </p:pic>
      <p:sp>
        <p:nvSpPr>
          <p:cNvPr id="361" name="Google Shape;361;p42"/>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 name="Google Shape;362;p42"/>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Food Production</a:t>
            </a:r>
            <a:endParaRPr/>
          </a:p>
        </p:txBody>
      </p:sp>
      <p:sp>
        <p:nvSpPr>
          <p:cNvPr id="363" name="Google Shape;363;p42"/>
          <p:cNvSpPr txBox="1">
            <a:spLocks noGrp="1"/>
          </p:cNvSpPr>
          <p:nvPr>
            <p:ph type="body" idx="1"/>
          </p:nvPr>
        </p:nvSpPr>
        <p:spPr>
          <a:xfrm>
            <a:off x="683172" y="757780"/>
            <a:ext cx="10817165" cy="2994413"/>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1800"/>
              <a:buNone/>
            </a:pPr>
            <a:r>
              <a:rPr lang="en-US" sz="2000">
                <a:solidFill>
                  <a:srgbClr val="448A50"/>
                </a:solidFill>
              </a:rPr>
              <a:t>There are over </a:t>
            </a:r>
            <a:r>
              <a:rPr lang="en-US" sz="2000" b="1">
                <a:solidFill>
                  <a:srgbClr val="448A50"/>
                </a:solidFill>
              </a:rPr>
              <a:t>18 million </a:t>
            </a:r>
            <a:r>
              <a:rPr lang="en-US" sz="2000">
                <a:solidFill>
                  <a:srgbClr val="448A50"/>
                </a:solidFill>
              </a:rPr>
              <a:t>people in the Chesapeake Bay watershed – they spend about </a:t>
            </a:r>
            <a:r>
              <a:rPr lang="en-US" sz="2000" b="1">
                <a:solidFill>
                  <a:srgbClr val="448A50"/>
                </a:solidFill>
              </a:rPr>
              <a:t>$57.3 billion </a:t>
            </a:r>
            <a:r>
              <a:rPr lang="en-US" sz="2000">
                <a:solidFill>
                  <a:srgbClr val="448A50"/>
                </a:solidFill>
              </a:rPr>
              <a:t>on food annually. </a:t>
            </a:r>
            <a:endParaRPr/>
          </a:p>
          <a:p>
            <a:pPr marL="0" lvl="0" indent="0" algn="l" rtl="0">
              <a:lnSpc>
                <a:spcPct val="120000"/>
              </a:lnSpc>
              <a:spcBef>
                <a:spcPts val="0"/>
              </a:spcBef>
              <a:spcAft>
                <a:spcPts val="0"/>
              </a:spcAft>
              <a:buClr>
                <a:srgbClr val="458A50"/>
              </a:buClr>
              <a:buSzPts val="1800"/>
              <a:buNone/>
            </a:pPr>
            <a:endParaRPr sz="2000">
              <a:solidFill>
                <a:schemeClr val="dk1"/>
              </a:solidFill>
            </a:endParaRPr>
          </a:p>
          <a:p>
            <a:pPr marL="0" lvl="0" indent="0" algn="l" rtl="0">
              <a:lnSpc>
                <a:spcPct val="120000"/>
              </a:lnSpc>
              <a:spcBef>
                <a:spcPts val="0"/>
              </a:spcBef>
              <a:spcAft>
                <a:spcPts val="0"/>
              </a:spcAft>
              <a:buClr>
                <a:srgbClr val="458A50"/>
              </a:buClr>
              <a:buSzPts val="1800"/>
              <a:buNone/>
            </a:pPr>
            <a:r>
              <a:rPr lang="en-US" sz="1800">
                <a:solidFill>
                  <a:schemeClr val="dk1"/>
                </a:solidFill>
              </a:rPr>
              <a:t>A community subsisting on locally-grown food sees numerous economic benefits, from keeping money in your community to creating jobs (more than 3 times as many jobs are created by farms with some direct marketing versus wholesale farms) to increased tax revenue. In addition, consumers across income levels are willing to pay more for local food – a benefit to your agricultural allies.</a:t>
            </a:r>
            <a:endParaRPr/>
          </a:p>
        </p:txBody>
      </p:sp>
      <p:sp>
        <p:nvSpPr>
          <p:cNvPr id="364" name="Google Shape;364;p42"/>
          <p:cNvSpPr/>
          <p:nvPr/>
        </p:nvSpPr>
        <p:spPr>
          <a:xfrm>
            <a:off x="5137461" y="6285679"/>
            <a:ext cx="211619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a:t>
            </a:r>
            <a:endParaRPr sz="1400" b="0" i="0" u="none" strike="noStrike" cap="none">
              <a:solidFill>
                <a:srgbClr val="000000"/>
              </a:solidFill>
              <a:latin typeface="Arial"/>
              <a:ea typeface="Arial"/>
              <a:cs typeface="Arial"/>
              <a:sym typeface="Arial"/>
            </a:endParaRPr>
          </a:p>
        </p:txBody>
      </p:sp>
      <p:grpSp>
        <p:nvGrpSpPr>
          <p:cNvPr id="365" name="Google Shape;365;p42"/>
          <p:cNvGrpSpPr/>
          <p:nvPr/>
        </p:nvGrpSpPr>
        <p:grpSpPr>
          <a:xfrm>
            <a:off x="2" y="6274578"/>
            <a:ext cx="5705854" cy="369291"/>
            <a:chOff x="1" y="6258465"/>
            <a:chExt cx="2542798" cy="369291"/>
          </a:xfrm>
        </p:grpSpPr>
        <p:sp>
          <p:nvSpPr>
            <p:cNvPr id="366" name="Google Shape;366;p42"/>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 name="Google Shape;367;p42"/>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grpSp>
        <p:nvGrpSpPr>
          <p:cNvPr id="368" name="Google Shape;368;p42"/>
          <p:cNvGrpSpPr/>
          <p:nvPr/>
        </p:nvGrpSpPr>
        <p:grpSpPr>
          <a:xfrm>
            <a:off x="1" y="3763295"/>
            <a:ext cx="12068089" cy="2463690"/>
            <a:chOff x="0" y="2973861"/>
            <a:chExt cx="12068089" cy="2463690"/>
          </a:xfrm>
        </p:grpSpPr>
        <p:sp>
          <p:nvSpPr>
            <p:cNvPr id="369" name="Google Shape;369;p42"/>
            <p:cNvSpPr/>
            <p:nvPr/>
          </p:nvSpPr>
          <p:spPr>
            <a:xfrm>
              <a:off x="0" y="2973861"/>
              <a:ext cx="3386667" cy="70940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DC Central Kitchen (DCCK)</a:t>
              </a:r>
              <a:endParaRPr sz="1400" b="0" i="0" u="none" strike="noStrike" cap="none">
                <a:solidFill>
                  <a:srgbClr val="000000"/>
                </a:solidFill>
                <a:latin typeface="Arial"/>
                <a:ea typeface="Arial"/>
                <a:cs typeface="Arial"/>
                <a:sym typeface="Arial"/>
              </a:endParaRPr>
            </a:p>
          </p:txBody>
        </p:sp>
        <p:sp>
          <p:nvSpPr>
            <p:cNvPr id="370" name="Google Shape;370;p42"/>
            <p:cNvSpPr txBox="1"/>
            <p:nvPr/>
          </p:nvSpPr>
          <p:spPr>
            <a:xfrm>
              <a:off x="3666889" y="3683265"/>
              <a:ext cx="84012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Food insecurity disproportionately affects populations that are minority, immigrant, rural, and economically vulnerable. DCCK in Washington, DC takes food that would have been thrown out, like produce that is misshapen or bruised, from regional farms and makes meals for homeless shelters, low-income schools, and others in need. DCCK also provides job training and fresh produce to corner stores in low-income communities.</a:t>
              </a:r>
              <a:endParaRPr sz="1400" b="0" i="0" u="none" strike="noStrike" cap="none">
                <a:solidFill>
                  <a:srgbClr val="000000"/>
                </a:solidFill>
                <a:latin typeface="Arial"/>
                <a:ea typeface="Arial"/>
                <a:cs typeface="Arial"/>
                <a:sym typeface="Arial"/>
              </a:endParaRPr>
            </a:p>
          </p:txBody>
        </p:sp>
      </p:grpSp>
      <p:pic>
        <p:nvPicPr>
          <p:cNvPr id="371" name="Google Shape;371;p42"/>
          <p:cNvPicPr preferRelativeResize="0"/>
          <p:nvPr/>
        </p:nvPicPr>
        <p:blipFill rotWithShape="1">
          <a:blip r:embed="rId4">
            <a:alphaModFix/>
          </a:blip>
          <a:srcRect/>
          <a:stretch/>
        </p:blipFill>
        <p:spPr>
          <a:xfrm>
            <a:off x="11277600" y="0"/>
            <a:ext cx="914400" cy="914400"/>
          </a:xfrm>
          <a:prstGeom prst="rect">
            <a:avLst/>
          </a:prstGeom>
          <a:noFill/>
          <a:ln>
            <a:noFill/>
          </a:ln>
        </p:spPr>
      </p:pic>
      <p:pic>
        <p:nvPicPr>
          <p:cNvPr id="372" name="Google Shape;372;p42"/>
          <p:cNvPicPr preferRelativeResize="0"/>
          <p:nvPr/>
        </p:nvPicPr>
        <p:blipFill rotWithShape="1">
          <a:blip r:embed="rId5">
            <a:alphaModFix/>
          </a:blip>
          <a:srcRect/>
          <a:stretch/>
        </p:blipFill>
        <p:spPr>
          <a:xfrm>
            <a:off x="3209689" y="3655246"/>
            <a:ext cx="914400" cy="914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20" descr="A picture containing mammal, dog, person, outdoor&#10;&#10;Description automatically generated"/>
          <p:cNvPicPr preferRelativeResize="0"/>
          <p:nvPr/>
        </p:nvPicPr>
        <p:blipFill rotWithShape="1">
          <a:blip r:embed="rId3">
            <a:alphaModFix/>
          </a:blip>
          <a:srcRect l="30302" r="26183"/>
          <a:stretch/>
        </p:blipFill>
        <p:spPr>
          <a:xfrm>
            <a:off x="7715691" y="0"/>
            <a:ext cx="4476307" cy="6858000"/>
          </a:xfrm>
          <a:prstGeom prst="rect">
            <a:avLst/>
          </a:prstGeom>
          <a:noFill/>
          <a:ln>
            <a:noFill/>
          </a:ln>
        </p:spPr>
      </p:pic>
      <p:sp>
        <p:nvSpPr>
          <p:cNvPr id="379" name="Google Shape;379;p20"/>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0" name="Google Shape;380;p20"/>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Community Identity</a:t>
            </a:r>
            <a:endParaRPr/>
          </a:p>
        </p:txBody>
      </p:sp>
      <p:sp>
        <p:nvSpPr>
          <p:cNvPr id="381" name="Google Shape;381;p20"/>
          <p:cNvSpPr txBox="1">
            <a:spLocks noGrp="1"/>
          </p:cNvSpPr>
          <p:nvPr>
            <p:ph type="body" idx="1"/>
          </p:nvPr>
        </p:nvSpPr>
        <p:spPr>
          <a:xfrm>
            <a:off x="679626" y="2065191"/>
            <a:ext cx="7036064" cy="4045248"/>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1800"/>
              <a:buNone/>
            </a:pPr>
            <a:r>
              <a:rPr lang="en-US" sz="1800">
                <a:solidFill>
                  <a:schemeClr val="dk1"/>
                </a:solidFill>
              </a:rPr>
              <a:t>They may be attracted to the scenic landscapes, the proximity to nature and outdoor recreation, the privacy of large lots, the safety relative to cities, or because it can be less expensive. Even people who do not live in a community may choose to visit to experience agritourism.</a:t>
            </a:r>
            <a:endParaRPr/>
          </a:p>
          <a:p>
            <a:pPr marL="0" lvl="0" indent="0" algn="l" rtl="0">
              <a:lnSpc>
                <a:spcPct val="120000"/>
              </a:lnSpc>
              <a:spcBef>
                <a:spcPts val="0"/>
              </a:spcBef>
              <a:spcAft>
                <a:spcPts val="0"/>
              </a:spcAft>
              <a:buClr>
                <a:srgbClr val="458A50"/>
              </a:buClr>
              <a:buSzPts val="1800"/>
              <a:buNone/>
            </a:pPr>
            <a:endParaRPr sz="1800">
              <a:solidFill>
                <a:schemeClr val="dk1"/>
              </a:solidFill>
            </a:endParaRPr>
          </a:p>
          <a:p>
            <a:pPr marL="0" lvl="0" indent="0" algn="l" rtl="0">
              <a:lnSpc>
                <a:spcPct val="120000"/>
              </a:lnSpc>
              <a:spcBef>
                <a:spcPts val="0"/>
              </a:spcBef>
              <a:spcAft>
                <a:spcPts val="0"/>
              </a:spcAft>
              <a:buClr>
                <a:srgbClr val="458A50"/>
              </a:buClr>
              <a:buSzPts val="1800"/>
              <a:buNone/>
            </a:pPr>
            <a:r>
              <a:rPr lang="en-US" sz="1800">
                <a:solidFill>
                  <a:schemeClr val="dk1"/>
                </a:solidFill>
              </a:rPr>
              <a:t>Agriculture can be very important to your community’s identity and your residents’ perceptions of where they live, work, and play. In addition, agriculture contributes to your community’s quality of life in monetary ways, through increasing property values and paying large portions of the taxes that support public services and school systems.</a:t>
            </a:r>
            <a:endParaRPr/>
          </a:p>
        </p:txBody>
      </p:sp>
      <p:sp>
        <p:nvSpPr>
          <p:cNvPr id="382" name="Google Shape;382;p20"/>
          <p:cNvSpPr/>
          <p:nvPr/>
        </p:nvSpPr>
        <p:spPr>
          <a:xfrm>
            <a:off x="5137461" y="6285679"/>
            <a:ext cx="211619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a:t>
            </a:r>
            <a:endParaRPr sz="1400" b="0" i="0" u="none" strike="noStrike" cap="none">
              <a:solidFill>
                <a:srgbClr val="000000"/>
              </a:solidFill>
              <a:latin typeface="Arial"/>
              <a:ea typeface="Arial"/>
              <a:cs typeface="Arial"/>
              <a:sym typeface="Arial"/>
            </a:endParaRPr>
          </a:p>
        </p:txBody>
      </p:sp>
      <p:grpSp>
        <p:nvGrpSpPr>
          <p:cNvPr id="383" name="Google Shape;383;p20"/>
          <p:cNvGrpSpPr/>
          <p:nvPr/>
        </p:nvGrpSpPr>
        <p:grpSpPr>
          <a:xfrm>
            <a:off x="2" y="6274578"/>
            <a:ext cx="5705854" cy="369291"/>
            <a:chOff x="1" y="6258465"/>
            <a:chExt cx="2542798" cy="369291"/>
          </a:xfrm>
        </p:grpSpPr>
        <p:sp>
          <p:nvSpPr>
            <p:cNvPr id="384" name="Google Shape;384;p20"/>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5" name="Google Shape;385;p20"/>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pic>
        <p:nvPicPr>
          <p:cNvPr id="386" name="Google Shape;386;p20"/>
          <p:cNvPicPr preferRelativeResize="0"/>
          <p:nvPr/>
        </p:nvPicPr>
        <p:blipFill rotWithShape="1">
          <a:blip r:embed="rId4">
            <a:alphaModFix/>
          </a:blip>
          <a:srcRect/>
          <a:stretch/>
        </p:blipFill>
        <p:spPr>
          <a:xfrm>
            <a:off x="11277600" y="0"/>
            <a:ext cx="914400" cy="914400"/>
          </a:xfrm>
          <a:prstGeom prst="rect">
            <a:avLst/>
          </a:prstGeom>
          <a:noFill/>
          <a:ln>
            <a:noFill/>
          </a:ln>
        </p:spPr>
      </p:pic>
      <p:sp>
        <p:nvSpPr>
          <p:cNvPr id="387" name="Google Shape;387;p20"/>
          <p:cNvSpPr txBox="1"/>
          <p:nvPr/>
        </p:nvSpPr>
        <p:spPr>
          <a:xfrm>
            <a:off x="649296" y="1116309"/>
            <a:ext cx="119907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Century Gothic"/>
                <a:ea typeface="Century Gothic"/>
                <a:cs typeface="Century Gothic"/>
                <a:sym typeface="Century Gothic"/>
              </a:rPr>
              <a:t>48%</a:t>
            </a:r>
            <a:endParaRPr sz="3600" b="0" i="0" u="none" strike="noStrike" cap="none">
              <a:solidFill>
                <a:srgbClr val="000000"/>
              </a:solidFill>
              <a:latin typeface="Arial"/>
              <a:ea typeface="Arial"/>
              <a:cs typeface="Arial"/>
              <a:sym typeface="Arial"/>
            </a:endParaRPr>
          </a:p>
        </p:txBody>
      </p:sp>
      <p:sp>
        <p:nvSpPr>
          <p:cNvPr id="388" name="Google Shape;388;p20"/>
          <p:cNvSpPr/>
          <p:nvPr/>
        </p:nvSpPr>
        <p:spPr>
          <a:xfrm>
            <a:off x="1717944" y="1116309"/>
            <a:ext cx="599774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of Americans surveyed in 2020 would choose a rural area or town if they could live anywhere</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21" descr="A picture containing chart&#10;&#10;Description automatically generated"/>
          <p:cNvPicPr preferRelativeResize="0"/>
          <p:nvPr/>
        </p:nvPicPr>
        <p:blipFill rotWithShape="1">
          <a:blip r:embed="rId3">
            <a:alphaModFix/>
          </a:blip>
          <a:srcRect/>
          <a:stretch/>
        </p:blipFill>
        <p:spPr>
          <a:xfrm>
            <a:off x="7162798" y="0"/>
            <a:ext cx="5029200" cy="6858000"/>
          </a:xfrm>
          <a:prstGeom prst="rect">
            <a:avLst/>
          </a:prstGeom>
          <a:noFill/>
          <a:ln>
            <a:noFill/>
          </a:ln>
        </p:spPr>
      </p:pic>
      <p:sp>
        <p:nvSpPr>
          <p:cNvPr id="395" name="Google Shape;395;p21"/>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6" name="Google Shape;396;p21"/>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Stewardship</a:t>
            </a:r>
            <a:endParaRPr/>
          </a:p>
        </p:txBody>
      </p:sp>
      <p:sp>
        <p:nvSpPr>
          <p:cNvPr id="397" name="Google Shape;397;p21"/>
          <p:cNvSpPr txBox="1">
            <a:spLocks noGrp="1"/>
          </p:cNvSpPr>
          <p:nvPr>
            <p:ph type="body" idx="1"/>
          </p:nvPr>
        </p:nvSpPr>
        <p:spPr>
          <a:xfrm>
            <a:off x="139838" y="745230"/>
            <a:ext cx="6819116" cy="551679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20000"/>
              </a:lnSpc>
              <a:spcBef>
                <a:spcPts val="0"/>
              </a:spcBef>
              <a:spcAft>
                <a:spcPts val="0"/>
              </a:spcAft>
              <a:buClr>
                <a:srgbClr val="458A50"/>
              </a:buClr>
              <a:buSzPct val="97297"/>
              <a:buNone/>
            </a:pPr>
            <a:r>
              <a:rPr lang="en-US" sz="2000">
                <a:solidFill>
                  <a:srgbClr val="448A50"/>
                </a:solidFill>
              </a:rPr>
              <a:t>Farmland offers many opportunities for stewardship:</a:t>
            </a:r>
            <a:endParaRPr/>
          </a:p>
          <a:p>
            <a:pPr marL="0" lvl="0" indent="0" algn="l" rtl="0">
              <a:lnSpc>
                <a:spcPct val="120000"/>
              </a:lnSpc>
              <a:spcBef>
                <a:spcPts val="0"/>
              </a:spcBef>
              <a:spcAft>
                <a:spcPts val="0"/>
              </a:spcAft>
              <a:buClr>
                <a:srgbClr val="458A50"/>
              </a:buClr>
              <a:buSzPct val="114467"/>
              <a:buNone/>
            </a:pPr>
            <a:endParaRPr sz="1700">
              <a:solidFill>
                <a:schemeClr val="dk1"/>
              </a:solidFill>
            </a:endParaRPr>
          </a:p>
          <a:p>
            <a:pPr marL="457200" lvl="1" indent="0" algn="l" rtl="0">
              <a:lnSpc>
                <a:spcPct val="120000"/>
              </a:lnSpc>
              <a:spcBef>
                <a:spcPts val="0"/>
              </a:spcBef>
              <a:spcAft>
                <a:spcPts val="0"/>
              </a:spcAft>
              <a:buClr>
                <a:srgbClr val="458A50"/>
              </a:buClr>
              <a:buSzPct val="102418"/>
              <a:buNone/>
            </a:pPr>
            <a:r>
              <a:rPr lang="en-US" sz="1900">
                <a:solidFill>
                  <a:schemeClr val="dk1"/>
                </a:solidFill>
              </a:rPr>
              <a:t>Carbon sequestration – potentially, agricultural land in the US could store 5% of annual carbon dioxide emissions per year.</a:t>
            </a:r>
            <a:endParaRPr/>
          </a:p>
          <a:p>
            <a:pPr marL="457200" lvl="1" indent="0" algn="l" rtl="0">
              <a:lnSpc>
                <a:spcPct val="120000"/>
              </a:lnSpc>
              <a:spcBef>
                <a:spcPts val="0"/>
              </a:spcBef>
              <a:spcAft>
                <a:spcPts val="0"/>
              </a:spcAft>
              <a:buClr>
                <a:srgbClr val="458A50"/>
              </a:buClr>
              <a:buSzPct val="102418"/>
              <a:buNone/>
            </a:pPr>
            <a:endParaRPr sz="1900">
              <a:solidFill>
                <a:schemeClr val="dk1"/>
              </a:solidFill>
            </a:endParaRPr>
          </a:p>
          <a:p>
            <a:pPr marL="457200" lvl="1" indent="0" algn="l" rtl="0">
              <a:lnSpc>
                <a:spcPct val="120000"/>
              </a:lnSpc>
              <a:spcBef>
                <a:spcPts val="0"/>
              </a:spcBef>
              <a:spcAft>
                <a:spcPts val="0"/>
              </a:spcAft>
              <a:buClr>
                <a:srgbClr val="458A50"/>
              </a:buClr>
              <a:buSzPct val="102418"/>
              <a:buNone/>
            </a:pPr>
            <a:r>
              <a:rPr lang="en-US" sz="1900">
                <a:solidFill>
                  <a:schemeClr val="dk1"/>
                </a:solidFill>
              </a:rPr>
              <a:t>Healthy soil – a critical component to growing crops or feeding livestock, but also absorbs water and prevents erosion and polluted runoff.</a:t>
            </a:r>
            <a:endParaRPr/>
          </a:p>
          <a:p>
            <a:pPr marL="457200" lvl="1" indent="0" algn="l" rtl="0">
              <a:lnSpc>
                <a:spcPct val="120000"/>
              </a:lnSpc>
              <a:spcBef>
                <a:spcPts val="0"/>
              </a:spcBef>
              <a:spcAft>
                <a:spcPts val="0"/>
              </a:spcAft>
              <a:buClr>
                <a:srgbClr val="458A50"/>
              </a:buClr>
              <a:buSzPct val="102418"/>
              <a:buNone/>
            </a:pPr>
            <a:endParaRPr sz="1900">
              <a:solidFill>
                <a:schemeClr val="dk1"/>
              </a:solidFill>
            </a:endParaRPr>
          </a:p>
          <a:p>
            <a:pPr marL="457200" lvl="1" indent="0" algn="l" rtl="0">
              <a:lnSpc>
                <a:spcPct val="120000"/>
              </a:lnSpc>
              <a:spcBef>
                <a:spcPts val="0"/>
              </a:spcBef>
              <a:spcAft>
                <a:spcPts val="0"/>
              </a:spcAft>
              <a:buClr>
                <a:srgbClr val="458A50"/>
              </a:buClr>
              <a:buSzPct val="102418"/>
              <a:buNone/>
            </a:pPr>
            <a:r>
              <a:rPr lang="en-US" sz="1900">
                <a:solidFill>
                  <a:schemeClr val="dk1"/>
                </a:solidFill>
              </a:rPr>
              <a:t>Land preservation/wetland restoration – with farmland covering a fifth of the watershed, protecting that land from development could have a large impact.</a:t>
            </a:r>
            <a:endParaRPr/>
          </a:p>
          <a:p>
            <a:pPr marL="457200" lvl="1" indent="0" algn="l" rtl="0">
              <a:lnSpc>
                <a:spcPct val="120000"/>
              </a:lnSpc>
              <a:spcBef>
                <a:spcPts val="0"/>
              </a:spcBef>
              <a:spcAft>
                <a:spcPts val="0"/>
              </a:spcAft>
              <a:buClr>
                <a:srgbClr val="458A50"/>
              </a:buClr>
              <a:buSzPct val="102418"/>
              <a:buNone/>
            </a:pPr>
            <a:endParaRPr sz="1900">
              <a:solidFill>
                <a:schemeClr val="dk1"/>
              </a:solidFill>
            </a:endParaRPr>
          </a:p>
          <a:p>
            <a:pPr marL="457200" lvl="1" indent="0" algn="l" rtl="0">
              <a:lnSpc>
                <a:spcPct val="120000"/>
              </a:lnSpc>
              <a:spcBef>
                <a:spcPts val="0"/>
              </a:spcBef>
              <a:spcAft>
                <a:spcPts val="0"/>
              </a:spcAft>
              <a:buClr>
                <a:srgbClr val="458A50"/>
              </a:buClr>
              <a:buSzPct val="102418"/>
              <a:buNone/>
            </a:pPr>
            <a:r>
              <a:rPr lang="en-US" sz="1900">
                <a:solidFill>
                  <a:schemeClr val="dk1"/>
                </a:solidFill>
              </a:rPr>
              <a:t>Increased biodiversity – leads to healthier pastures, increased pollinator activity and production, and promotes the spread of healthy environments across the local landscape.</a:t>
            </a:r>
            <a:endParaRPr/>
          </a:p>
        </p:txBody>
      </p:sp>
      <p:sp>
        <p:nvSpPr>
          <p:cNvPr id="398" name="Google Shape;398;p21"/>
          <p:cNvSpPr/>
          <p:nvPr/>
        </p:nvSpPr>
        <p:spPr>
          <a:xfrm>
            <a:off x="5137461" y="6285679"/>
            <a:ext cx="211619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a:t>
            </a:r>
            <a:endParaRPr sz="1400" b="0" i="0" u="none" strike="noStrike" cap="none">
              <a:solidFill>
                <a:srgbClr val="000000"/>
              </a:solidFill>
              <a:latin typeface="Arial"/>
              <a:ea typeface="Arial"/>
              <a:cs typeface="Arial"/>
              <a:sym typeface="Arial"/>
            </a:endParaRPr>
          </a:p>
        </p:txBody>
      </p:sp>
      <p:grpSp>
        <p:nvGrpSpPr>
          <p:cNvPr id="399" name="Google Shape;399;p21"/>
          <p:cNvGrpSpPr/>
          <p:nvPr/>
        </p:nvGrpSpPr>
        <p:grpSpPr>
          <a:xfrm>
            <a:off x="2" y="6274578"/>
            <a:ext cx="5705854" cy="369291"/>
            <a:chOff x="1" y="6258465"/>
            <a:chExt cx="2542798" cy="369291"/>
          </a:xfrm>
        </p:grpSpPr>
        <p:sp>
          <p:nvSpPr>
            <p:cNvPr id="400" name="Google Shape;400;p21"/>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1" name="Google Shape;401;p21"/>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sp>
        <p:nvSpPr>
          <p:cNvPr id="402" name="Google Shape;402;p21"/>
          <p:cNvSpPr txBox="1"/>
          <p:nvPr/>
        </p:nvSpPr>
        <p:spPr>
          <a:xfrm>
            <a:off x="7461504" y="5358384"/>
            <a:ext cx="1121974"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Century Gothic"/>
                <a:ea typeface="Century Gothic"/>
                <a:cs typeface="Century Gothic"/>
                <a:sym typeface="Century Gothic"/>
              </a:rPr>
              <a:t>Carbon storage</a:t>
            </a:r>
            <a:endParaRPr/>
          </a:p>
        </p:txBody>
      </p:sp>
      <p:sp>
        <p:nvSpPr>
          <p:cNvPr id="403" name="Google Shape;403;p21"/>
          <p:cNvSpPr txBox="1"/>
          <p:nvPr/>
        </p:nvSpPr>
        <p:spPr>
          <a:xfrm>
            <a:off x="10866180" y="5358383"/>
            <a:ext cx="1121974"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Century Gothic"/>
                <a:ea typeface="Century Gothic"/>
                <a:cs typeface="Century Gothic"/>
                <a:sym typeface="Century Gothic"/>
              </a:rPr>
              <a:t>Water storage</a:t>
            </a:r>
            <a:endParaRPr/>
          </a:p>
        </p:txBody>
      </p:sp>
      <p:sp>
        <p:nvSpPr>
          <p:cNvPr id="404" name="Google Shape;404;p21"/>
          <p:cNvSpPr txBox="1"/>
          <p:nvPr/>
        </p:nvSpPr>
        <p:spPr>
          <a:xfrm>
            <a:off x="8728111" y="5458028"/>
            <a:ext cx="2228925"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Century Gothic"/>
                <a:ea typeface="Century Gothic"/>
                <a:cs typeface="Century Gothic"/>
                <a:sym typeface="Century Gothic"/>
              </a:rPr>
              <a:t>Plants that are more resistant (to pests and extreme weather) and have higher crop yields</a:t>
            </a:r>
            <a:endParaRPr sz="1600" b="0" i="0" u="none" strike="noStrike" cap="none">
              <a:solidFill>
                <a:schemeClr val="lt1"/>
              </a:solidFill>
              <a:latin typeface="Century Gothic"/>
              <a:ea typeface="Century Gothic"/>
              <a:cs typeface="Century Gothic"/>
              <a:sym typeface="Century Gothic"/>
            </a:endParaRPr>
          </a:p>
        </p:txBody>
      </p:sp>
      <p:sp>
        <p:nvSpPr>
          <p:cNvPr id="405" name="Google Shape;405;p21"/>
          <p:cNvSpPr txBox="1"/>
          <p:nvPr/>
        </p:nvSpPr>
        <p:spPr>
          <a:xfrm>
            <a:off x="7162798" y="151277"/>
            <a:ext cx="502920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Century Gothic"/>
                <a:ea typeface="Century Gothic"/>
                <a:cs typeface="Century Gothic"/>
                <a:sym typeface="Century Gothic"/>
              </a:rPr>
              <a:t>The Benefits of Healthy Soil</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17" descr="A picture containing person, outdoor&#10;&#10;Description automatically generated"/>
          <p:cNvPicPr preferRelativeResize="0"/>
          <p:nvPr/>
        </p:nvPicPr>
        <p:blipFill rotWithShape="1">
          <a:blip r:embed="rId3">
            <a:alphaModFix/>
          </a:blip>
          <a:srcRect l="19468" r="26260"/>
          <a:stretch/>
        </p:blipFill>
        <p:spPr>
          <a:xfrm>
            <a:off x="6610865" y="0"/>
            <a:ext cx="5581135" cy="6858000"/>
          </a:xfrm>
          <a:prstGeom prst="rect">
            <a:avLst/>
          </a:prstGeom>
          <a:noFill/>
          <a:ln>
            <a:noFill/>
          </a:ln>
        </p:spPr>
      </p:pic>
      <p:sp>
        <p:nvSpPr>
          <p:cNvPr id="412" name="Google Shape;412;p17"/>
          <p:cNvSpPr txBox="1"/>
          <p:nvPr/>
        </p:nvSpPr>
        <p:spPr>
          <a:xfrm>
            <a:off x="535710" y="2182525"/>
            <a:ext cx="5473205"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Best Management Practices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Farmers are key allies in making your local waterways healthier.</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3"/>
          <p:cNvSpPr/>
          <p:nvPr/>
        </p:nvSpPr>
        <p:spPr>
          <a:xfrm>
            <a:off x="0" y="153040"/>
            <a:ext cx="72536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9" name="Google Shape;419;p23"/>
          <p:cNvSpPr txBox="1">
            <a:spLocks noGrp="1"/>
          </p:cNvSpPr>
          <p:nvPr>
            <p:ph type="title"/>
          </p:nvPr>
        </p:nvSpPr>
        <p:spPr>
          <a:xfrm>
            <a:off x="139838" y="-46300"/>
            <a:ext cx="688768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Are Best Management Practices?</a:t>
            </a:r>
            <a:endParaRPr/>
          </a:p>
        </p:txBody>
      </p:sp>
      <p:sp>
        <p:nvSpPr>
          <p:cNvPr id="420" name="Google Shape;420;p23"/>
          <p:cNvSpPr txBox="1">
            <a:spLocks noGrp="1"/>
          </p:cNvSpPr>
          <p:nvPr>
            <p:ph type="body" idx="1"/>
          </p:nvPr>
        </p:nvSpPr>
        <p:spPr>
          <a:xfrm>
            <a:off x="683172" y="757779"/>
            <a:ext cx="11508827" cy="5130957"/>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323"/>
              <a:buNone/>
            </a:pPr>
            <a:r>
              <a:rPr lang="en-US" sz="2000" b="1">
                <a:solidFill>
                  <a:schemeClr val="accent1"/>
                </a:solidFill>
              </a:rPr>
              <a:t>Best management practices</a:t>
            </a:r>
            <a:r>
              <a:rPr lang="en-US" sz="2000">
                <a:solidFill>
                  <a:srgbClr val="448A50"/>
                </a:solidFill>
              </a:rPr>
              <a:t>, or BMPs, are practical actions that farmers can take to reduce nitrogen, phosphorus, and sediment loads to local waterways and improve environmental and public health. </a:t>
            </a:r>
            <a:endParaRPr/>
          </a:p>
          <a:p>
            <a:pPr marL="50800" lvl="0" indent="0" algn="l" rtl="0">
              <a:lnSpc>
                <a:spcPct val="120000"/>
              </a:lnSpc>
              <a:spcBef>
                <a:spcPts val="1000"/>
              </a:spcBef>
              <a:spcAft>
                <a:spcPts val="0"/>
              </a:spcAft>
              <a:buSzPts val="2323"/>
              <a:buNone/>
            </a:pPr>
            <a:r>
              <a:rPr lang="en-US" sz="1800">
                <a:solidFill>
                  <a:srgbClr val="262626"/>
                </a:solidFill>
              </a:rPr>
              <a:t>The BMPs that we will focus on in this module are:</a:t>
            </a:r>
            <a:endParaRPr/>
          </a:p>
          <a:p>
            <a:pPr marL="50800" lvl="0" indent="0" algn="l" rtl="0">
              <a:lnSpc>
                <a:spcPct val="120000"/>
              </a:lnSpc>
              <a:spcBef>
                <a:spcPts val="1000"/>
              </a:spcBef>
              <a:spcAft>
                <a:spcPts val="0"/>
              </a:spcAft>
              <a:buSzPts val="2323"/>
              <a:buNone/>
            </a:pPr>
            <a:r>
              <a:rPr lang="en-US" sz="1800">
                <a:solidFill>
                  <a:srgbClr val="262626"/>
                </a:solidFill>
              </a:rPr>
              <a:t>Farming Practices </a:t>
            </a:r>
            <a:endParaRPr/>
          </a:p>
          <a:p>
            <a:pPr marL="457200" lvl="0" indent="-406400" algn="l" rtl="0">
              <a:lnSpc>
                <a:spcPct val="120000"/>
              </a:lnSpc>
              <a:spcBef>
                <a:spcPts val="1000"/>
              </a:spcBef>
              <a:spcAft>
                <a:spcPts val="0"/>
              </a:spcAft>
              <a:buSzPts val="2323"/>
              <a:buChar char="•"/>
            </a:pPr>
            <a:r>
              <a:rPr lang="en-US" sz="1800" b="0" i="0" u="none" strike="noStrike">
                <a:solidFill>
                  <a:srgbClr val="000000"/>
                </a:solidFill>
                <a:latin typeface="Century Gothic"/>
                <a:ea typeface="Century Gothic"/>
                <a:cs typeface="Century Gothic"/>
                <a:sym typeface="Century Gothic"/>
              </a:rPr>
              <a:t>Nutrient management plan*</a:t>
            </a:r>
            <a:endParaRPr/>
          </a:p>
          <a:p>
            <a:pPr marL="457200" lvl="0" indent="-406400" algn="l" rtl="0">
              <a:lnSpc>
                <a:spcPct val="100000"/>
              </a:lnSpc>
              <a:spcBef>
                <a:spcPts val="1000"/>
              </a:spcBef>
              <a:spcAft>
                <a:spcPts val="0"/>
              </a:spcAft>
              <a:buSzPts val="2323"/>
              <a:buChar char="•"/>
            </a:pPr>
            <a:r>
              <a:rPr lang="en-US" sz="1800" b="0" i="0" u="none" strike="noStrike">
                <a:solidFill>
                  <a:srgbClr val="000000"/>
                </a:solidFill>
                <a:latin typeface="Century Gothic"/>
                <a:ea typeface="Century Gothic"/>
                <a:cs typeface="Century Gothic"/>
                <a:sym typeface="Century Gothic"/>
              </a:rPr>
              <a:t>Crop rotation/rotational grazing</a:t>
            </a:r>
            <a:endParaRPr/>
          </a:p>
          <a:p>
            <a:pPr marL="50800" lvl="0" indent="0" algn="l" rtl="0">
              <a:lnSpc>
                <a:spcPct val="100000"/>
              </a:lnSpc>
              <a:spcBef>
                <a:spcPts val="1000"/>
              </a:spcBef>
              <a:spcAft>
                <a:spcPts val="0"/>
              </a:spcAft>
              <a:buSzPts val="2323"/>
              <a:buNone/>
            </a:pPr>
            <a:r>
              <a:rPr lang="en-US" sz="1800">
                <a:solidFill>
                  <a:srgbClr val="262626"/>
                </a:solidFill>
              </a:rPr>
              <a:t>Structural Practices</a:t>
            </a:r>
            <a:endParaRPr/>
          </a:p>
          <a:p>
            <a:pPr marL="457200" lvl="0" indent="-406400" algn="l" rtl="0">
              <a:lnSpc>
                <a:spcPct val="100000"/>
              </a:lnSpc>
              <a:spcBef>
                <a:spcPts val="1000"/>
              </a:spcBef>
              <a:spcAft>
                <a:spcPts val="0"/>
              </a:spcAft>
              <a:buSzPts val="2323"/>
              <a:buChar char="•"/>
            </a:pPr>
            <a:r>
              <a:rPr lang="en-US" sz="1800">
                <a:solidFill>
                  <a:srgbClr val="000000"/>
                </a:solidFill>
                <a:latin typeface="Century Gothic"/>
                <a:ea typeface="Century Gothic"/>
                <a:cs typeface="Century Gothic"/>
                <a:sym typeface="Century Gothic"/>
              </a:rPr>
              <a:t>C</a:t>
            </a:r>
            <a:r>
              <a:rPr lang="en-US" sz="1800" b="0" i="0" u="none" strike="noStrike">
                <a:solidFill>
                  <a:srgbClr val="000000"/>
                </a:solidFill>
                <a:latin typeface="Century Gothic"/>
                <a:ea typeface="Century Gothic"/>
                <a:cs typeface="Century Gothic"/>
                <a:sym typeface="Century Gothic"/>
              </a:rPr>
              <a:t>omposting/waste control</a:t>
            </a:r>
            <a:endParaRPr sz="1800">
              <a:solidFill>
                <a:srgbClr val="262626"/>
              </a:solidFill>
            </a:endParaRPr>
          </a:p>
          <a:p>
            <a:pPr marL="50800" lvl="0" indent="0" algn="l" rtl="0">
              <a:lnSpc>
                <a:spcPct val="100000"/>
              </a:lnSpc>
              <a:spcBef>
                <a:spcPts val="1000"/>
              </a:spcBef>
              <a:spcAft>
                <a:spcPts val="0"/>
              </a:spcAft>
              <a:buSzPts val="2323"/>
              <a:buNone/>
            </a:pPr>
            <a:r>
              <a:rPr lang="en-US" sz="1800">
                <a:solidFill>
                  <a:srgbClr val="262626"/>
                </a:solidFill>
              </a:rPr>
              <a:t>Land Management</a:t>
            </a:r>
            <a:endParaRPr/>
          </a:p>
          <a:p>
            <a:pPr marL="457200" lvl="0" indent="-406400" algn="l" rtl="0">
              <a:lnSpc>
                <a:spcPct val="100000"/>
              </a:lnSpc>
              <a:spcBef>
                <a:spcPts val="1000"/>
              </a:spcBef>
              <a:spcAft>
                <a:spcPts val="0"/>
              </a:spcAft>
              <a:buSzPts val="2323"/>
              <a:buChar char="•"/>
            </a:pPr>
            <a:r>
              <a:rPr lang="en-US" sz="1800">
                <a:solidFill>
                  <a:srgbClr val="262626"/>
                </a:solidFill>
              </a:rPr>
              <a:t>Stream protection</a:t>
            </a:r>
            <a:endParaRPr/>
          </a:p>
          <a:p>
            <a:pPr marL="457200" lvl="0" indent="-406400" algn="l" rtl="0">
              <a:lnSpc>
                <a:spcPct val="100000"/>
              </a:lnSpc>
              <a:spcBef>
                <a:spcPts val="1000"/>
              </a:spcBef>
              <a:spcAft>
                <a:spcPts val="0"/>
              </a:spcAft>
              <a:buSzPts val="2323"/>
              <a:buChar char="•"/>
            </a:pPr>
            <a:r>
              <a:rPr lang="en-US" sz="1800">
                <a:solidFill>
                  <a:srgbClr val="262626"/>
                </a:solidFill>
              </a:rPr>
              <a:t>Wetlands conservation/restoration</a:t>
            </a:r>
            <a:endParaRPr/>
          </a:p>
        </p:txBody>
      </p:sp>
      <p:sp>
        <p:nvSpPr>
          <p:cNvPr id="421" name="Google Shape;421;p23"/>
          <p:cNvSpPr/>
          <p:nvPr/>
        </p:nvSpPr>
        <p:spPr>
          <a:xfrm>
            <a:off x="5137461" y="6285679"/>
            <a:ext cx="211619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BMPs</a:t>
            </a:r>
            <a:endParaRPr sz="1400" b="0" i="0" u="none" strike="noStrike" cap="none">
              <a:solidFill>
                <a:srgbClr val="000000"/>
              </a:solidFill>
              <a:latin typeface="Arial"/>
              <a:ea typeface="Arial"/>
              <a:cs typeface="Arial"/>
              <a:sym typeface="Arial"/>
            </a:endParaRPr>
          </a:p>
        </p:txBody>
      </p:sp>
      <p:grpSp>
        <p:nvGrpSpPr>
          <p:cNvPr id="422" name="Google Shape;422;p23"/>
          <p:cNvGrpSpPr/>
          <p:nvPr/>
        </p:nvGrpSpPr>
        <p:grpSpPr>
          <a:xfrm>
            <a:off x="2" y="6274578"/>
            <a:ext cx="5705854" cy="369291"/>
            <a:chOff x="1" y="6258465"/>
            <a:chExt cx="2542798" cy="369291"/>
          </a:xfrm>
        </p:grpSpPr>
        <p:sp>
          <p:nvSpPr>
            <p:cNvPr id="423" name="Google Shape;423;p23"/>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4" name="Google Shape;424;p23"/>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sp>
        <p:nvSpPr>
          <p:cNvPr id="425" name="Google Shape;425;p23"/>
          <p:cNvSpPr txBox="1"/>
          <p:nvPr/>
        </p:nvSpPr>
        <p:spPr>
          <a:xfrm>
            <a:off x="7530863" y="6160614"/>
            <a:ext cx="450146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*Nutrient management plans are a required BMP – the others listed here are not required.</a:t>
            </a:r>
            <a:endParaRPr/>
          </a:p>
        </p:txBody>
      </p:sp>
      <p:sp>
        <p:nvSpPr>
          <p:cNvPr id="426" name="Google Shape;426;p23"/>
          <p:cNvSpPr/>
          <p:nvPr/>
        </p:nvSpPr>
        <p:spPr>
          <a:xfrm>
            <a:off x="8589264" y="2504405"/>
            <a:ext cx="3220720" cy="338433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7" name="Google Shape;427;p23"/>
          <p:cNvSpPr txBox="1"/>
          <p:nvPr/>
        </p:nvSpPr>
        <p:spPr>
          <a:xfrm>
            <a:off x="8730996" y="2581889"/>
            <a:ext cx="31247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Benefits of BMPs:</a:t>
            </a:r>
            <a:endParaRPr/>
          </a:p>
        </p:txBody>
      </p:sp>
      <p:pic>
        <p:nvPicPr>
          <p:cNvPr id="428" name="Google Shape;428;p23"/>
          <p:cNvPicPr preferRelativeResize="0"/>
          <p:nvPr/>
        </p:nvPicPr>
        <p:blipFill rotWithShape="1">
          <a:blip r:embed="rId3">
            <a:alphaModFix/>
          </a:blip>
          <a:srcRect/>
          <a:stretch/>
        </p:blipFill>
        <p:spPr>
          <a:xfrm>
            <a:off x="8847582" y="2988098"/>
            <a:ext cx="381000" cy="622300"/>
          </a:xfrm>
          <a:prstGeom prst="rect">
            <a:avLst/>
          </a:prstGeom>
          <a:noFill/>
          <a:ln>
            <a:noFill/>
          </a:ln>
        </p:spPr>
      </p:pic>
      <p:pic>
        <p:nvPicPr>
          <p:cNvPr id="429" name="Google Shape;429;p23"/>
          <p:cNvPicPr preferRelativeResize="0"/>
          <p:nvPr/>
        </p:nvPicPr>
        <p:blipFill rotWithShape="1">
          <a:blip r:embed="rId4">
            <a:alphaModFix/>
          </a:blip>
          <a:srcRect/>
          <a:stretch/>
        </p:blipFill>
        <p:spPr>
          <a:xfrm>
            <a:off x="8847582" y="3660489"/>
            <a:ext cx="381000" cy="622300"/>
          </a:xfrm>
          <a:prstGeom prst="rect">
            <a:avLst/>
          </a:prstGeom>
          <a:noFill/>
          <a:ln>
            <a:noFill/>
          </a:ln>
        </p:spPr>
      </p:pic>
      <p:pic>
        <p:nvPicPr>
          <p:cNvPr id="430" name="Google Shape;430;p23"/>
          <p:cNvPicPr preferRelativeResize="0"/>
          <p:nvPr/>
        </p:nvPicPr>
        <p:blipFill rotWithShape="1">
          <a:blip r:embed="rId5">
            <a:alphaModFix/>
          </a:blip>
          <a:srcRect/>
          <a:stretch/>
        </p:blipFill>
        <p:spPr>
          <a:xfrm>
            <a:off x="8847582" y="4346828"/>
            <a:ext cx="381000" cy="381000"/>
          </a:xfrm>
          <a:prstGeom prst="rect">
            <a:avLst/>
          </a:prstGeom>
          <a:noFill/>
          <a:ln>
            <a:noFill/>
          </a:ln>
        </p:spPr>
      </p:pic>
      <p:sp>
        <p:nvSpPr>
          <p:cNvPr id="431" name="Google Shape;431;p23"/>
          <p:cNvSpPr txBox="1"/>
          <p:nvPr/>
        </p:nvSpPr>
        <p:spPr>
          <a:xfrm>
            <a:off x="8682482" y="4778638"/>
            <a:ext cx="7112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chemeClr val="dk2"/>
                </a:solidFill>
                <a:latin typeface="Century Gothic"/>
                <a:ea typeface="Century Gothic"/>
                <a:cs typeface="Century Gothic"/>
                <a:sym typeface="Century Gothic"/>
              </a:rPr>
              <a:t>$</a:t>
            </a:r>
            <a:endParaRPr/>
          </a:p>
        </p:txBody>
      </p:sp>
      <p:pic>
        <p:nvPicPr>
          <p:cNvPr id="432" name="Google Shape;432;p23"/>
          <p:cNvPicPr preferRelativeResize="0"/>
          <p:nvPr/>
        </p:nvPicPr>
        <p:blipFill rotWithShape="1">
          <a:blip r:embed="rId6">
            <a:alphaModFix/>
          </a:blip>
          <a:srcRect/>
          <a:stretch/>
        </p:blipFill>
        <p:spPr>
          <a:xfrm>
            <a:off x="8869410" y="5408178"/>
            <a:ext cx="337345" cy="271457"/>
          </a:xfrm>
          <a:prstGeom prst="rect">
            <a:avLst/>
          </a:prstGeom>
          <a:noFill/>
          <a:ln>
            <a:noFill/>
          </a:ln>
        </p:spPr>
      </p:pic>
      <p:sp>
        <p:nvSpPr>
          <p:cNvPr id="433" name="Google Shape;433;p23"/>
          <p:cNvSpPr txBox="1"/>
          <p:nvPr/>
        </p:nvSpPr>
        <p:spPr>
          <a:xfrm>
            <a:off x="9267444" y="3044443"/>
            <a:ext cx="25882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Nutrient reduction</a:t>
            </a:r>
            <a:endParaRPr/>
          </a:p>
        </p:txBody>
      </p:sp>
      <p:sp>
        <p:nvSpPr>
          <p:cNvPr id="434" name="Google Shape;434;p23"/>
          <p:cNvSpPr txBox="1"/>
          <p:nvPr/>
        </p:nvSpPr>
        <p:spPr>
          <a:xfrm>
            <a:off x="9284208" y="3753349"/>
            <a:ext cx="25882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Erosion reduction</a:t>
            </a:r>
            <a:endParaRPr/>
          </a:p>
        </p:txBody>
      </p:sp>
      <p:sp>
        <p:nvSpPr>
          <p:cNvPr id="435" name="Google Shape;435;p23"/>
          <p:cNvSpPr txBox="1"/>
          <p:nvPr/>
        </p:nvSpPr>
        <p:spPr>
          <a:xfrm>
            <a:off x="9277096" y="4382682"/>
            <a:ext cx="25882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Habitat creation</a:t>
            </a:r>
            <a:endParaRPr/>
          </a:p>
        </p:txBody>
      </p:sp>
      <p:sp>
        <p:nvSpPr>
          <p:cNvPr id="436" name="Google Shape;436;p23"/>
          <p:cNvSpPr txBox="1"/>
          <p:nvPr/>
        </p:nvSpPr>
        <p:spPr>
          <a:xfrm>
            <a:off x="9292590" y="4880819"/>
            <a:ext cx="25882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Profitability</a:t>
            </a:r>
            <a:endParaRPr/>
          </a:p>
        </p:txBody>
      </p:sp>
      <p:sp>
        <p:nvSpPr>
          <p:cNvPr id="437" name="Google Shape;437;p23"/>
          <p:cNvSpPr txBox="1"/>
          <p:nvPr/>
        </p:nvSpPr>
        <p:spPr>
          <a:xfrm>
            <a:off x="9292590" y="5274487"/>
            <a:ext cx="258826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Healthier plants, animals, and people</a:t>
            </a:r>
            <a:endParaRPr/>
          </a:p>
        </p:txBody>
      </p:sp>
      <p:pic>
        <p:nvPicPr>
          <p:cNvPr id="438" name="Google Shape;438;p23"/>
          <p:cNvPicPr preferRelativeResize="0"/>
          <p:nvPr/>
        </p:nvPicPr>
        <p:blipFill rotWithShape="1">
          <a:blip r:embed="rId7">
            <a:alphaModFix/>
          </a:blip>
          <a:srcRect/>
          <a:stretch/>
        </p:blipFill>
        <p:spPr>
          <a:xfrm>
            <a:off x="11277599" y="28701"/>
            <a:ext cx="914400" cy="91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4"/>
          <p:cNvSpPr/>
          <p:nvPr/>
        </p:nvSpPr>
        <p:spPr>
          <a:xfrm>
            <a:off x="0" y="151277"/>
            <a:ext cx="5926238"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5" name="Google Shape;445;p24"/>
          <p:cNvSpPr txBox="1">
            <a:spLocks noGrp="1"/>
          </p:cNvSpPr>
          <p:nvPr>
            <p:ph type="title"/>
          </p:nvPr>
        </p:nvSpPr>
        <p:spPr>
          <a:xfrm>
            <a:off x="139837" y="-46300"/>
            <a:ext cx="6318835"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Farming &amp; Structural Practices</a:t>
            </a:r>
            <a:endParaRPr/>
          </a:p>
        </p:txBody>
      </p:sp>
      <p:sp>
        <p:nvSpPr>
          <p:cNvPr id="446" name="Google Shape;446;p24"/>
          <p:cNvSpPr/>
          <p:nvPr/>
        </p:nvSpPr>
        <p:spPr>
          <a:xfrm>
            <a:off x="5137461" y="6285679"/>
            <a:ext cx="211619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BMPs</a:t>
            </a:r>
            <a:endParaRPr sz="1400" b="0" i="0" u="none" strike="noStrike" cap="none">
              <a:solidFill>
                <a:srgbClr val="000000"/>
              </a:solidFill>
              <a:latin typeface="Arial"/>
              <a:ea typeface="Arial"/>
              <a:cs typeface="Arial"/>
              <a:sym typeface="Arial"/>
            </a:endParaRPr>
          </a:p>
        </p:txBody>
      </p:sp>
      <p:grpSp>
        <p:nvGrpSpPr>
          <p:cNvPr id="447" name="Google Shape;447;p24"/>
          <p:cNvGrpSpPr/>
          <p:nvPr/>
        </p:nvGrpSpPr>
        <p:grpSpPr>
          <a:xfrm>
            <a:off x="2" y="6274578"/>
            <a:ext cx="5705854" cy="369291"/>
            <a:chOff x="1" y="6258465"/>
            <a:chExt cx="2542798" cy="369291"/>
          </a:xfrm>
        </p:grpSpPr>
        <p:sp>
          <p:nvSpPr>
            <p:cNvPr id="448" name="Google Shape;448;p24"/>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9" name="Google Shape;449;p24"/>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sp>
        <p:nvSpPr>
          <p:cNvPr id="450" name="Google Shape;450;p24"/>
          <p:cNvSpPr txBox="1"/>
          <p:nvPr/>
        </p:nvSpPr>
        <p:spPr>
          <a:xfrm>
            <a:off x="272191" y="1571625"/>
            <a:ext cx="3702205" cy="4817438"/>
          </a:xfrm>
          <a:prstGeom prst="rect">
            <a:avLst/>
          </a:prstGeom>
          <a:noFill/>
          <a:ln>
            <a:noFill/>
          </a:ln>
        </p:spPr>
        <p:txBody>
          <a:bodyPr spcFirstLastPara="1" wrap="square" lIns="91425" tIns="45700" rIns="91425" bIns="45700" anchor="t" anchorCtr="0">
            <a:normAutofit fontScale="92500" lnSpcReduction="10000"/>
          </a:bodyPr>
          <a:lstStyle/>
          <a:p>
            <a:pPr marL="50800" marR="0" lvl="0" indent="0" algn="ctr" rtl="0">
              <a:lnSpc>
                <a:spcPct val="120000"/>
              </a:lnSpc>
              <a:spcBef>
                <a:spcPts val="1000"/>
              </a:spcBef>
              <a:spcAft>
                <a:spcPts val="0"/>
              </a:spcAft>
              <a:buClr>
                <a:schemeClr val="dk1"/>
              </a:buClr>
              <a:buSzPct val="163621"/>
              <a:buFont typeface="Arial"/>
              <a:buNone/>
            </a:pPr>
            <a:r>
              <a:rPr lang="en-US" sz="2000" b="0" i="0" u="none" strike="noStrike" cap="none">
                <a:solidFill>
                  <a:schemeClr val="dk1"/>
                </a:solidFill>
                <a:latin typeface="Century Gothic"/>
                <a:ea typeface="Century Gothic"/>
                <a:cs typeface="Century Gothic"/>
                <a:sym typeface="Century Gothic"/>
              </a:rPr>
              <a:t>Rotation</a:t>
            </a:r>
            <a:endParaRPr/>
          </a:p>
          <a:p>
            <a:pPr marL="50800" marR="0" lvl="0" indent="0" algn="l" rtl="0">
              <a:lnSpc>
                <a:spcPct val="120000"/>
              </a:lnSpc>
              <a:spcBef>
                <a:spcPts val="1000"/>
              </a:spcBef>
              <a:spcAft>
                <a:spcPts val="0"/>
              </a:spcAft>
              <a:buClr>
                <a:schemeClr val="dk1"/>
              </a:buClr>
              <a:buSzPct val="148768"/>
              <a:buFont typeface="Arial"/>
              <a:buNone/>
            </a:pPr>
            <a:r>
              <a:rPr lang="en-US" sz="1800" b="0" i="0" u="none" strike="noStrike" cap="none">
                <a:solidFill>
                  <a:schemeClr val="dk1"/>
                </a:solidFill>
                <a:latin typeface="Century Gothic"/>
                <a:ea typeface="Century Gothic"/>
                <a:cs typeface="Century Gothic"/>
                <a:sym typeface="Century Gothic"/>
              </a:rPr>
              <a:t>Crop rotation and rotational grazing follow the same principle of changing crop plants or moving animals between pastures on a schedule determined by the farm’s needs. Benefits of crop rotation include increased plant diversity, weed suppression, reduced pesticide/fertilizer costs, and less soil erosion. Benefits of rotational grazing include better forage quality, less erosion, and better distribution of nutrients.</a:t>
            </a:r>
            <a:endParaRPr/>
          </a:p>
        </p:txBody>
      </p:sp>
      <p:sp>
        <p:nvSpPr>
          <p:cNvPr id="451" name="Google Shape;451;p24"/>
          <p:cNvSpPr txBox="1"/>
          <p:nvPr/>
        </p:nvSpPr>
        <p:spPr>
          <a:xfrm>
            <a:off x="4118127" y="1571623"/>
            <a:ext cx="3702205" cy="4817439"/>
          </a:xfrm>
          <a:prstGeom prst="rect">
            <a:avLst/>
          </a:prstGeom>
          <a:noFill/>
          <a:ln>
            <a:noFill/>
          </a:ln>
        </p:spPr>
        <p:txBody>
          <a:bodyPr spcFirstLastPara="1" wrap="square" lIns="91425" tIns="45700" rIns="91425" bIns="45700" anchor="t" anchorCtr="0">
            <a:normAutofit lnSpcReduction="10000"/>
          </a:bodyPr>
          <a:lstStyle/>
          <a:p>
            <a:pPr marL="50800" marR="0" lvl="0" indent="0" algn="ctr" rtl="0">
              <a:lnSpc>
                <a:spcPct val="120000"/>
              </a:lnSpc>
              <a:spcBef>
                <a:spcPts val="1000"/>
              </a:spcBef>
              <a:spcAft>
                <a:spcPts val="0"/>
              </a:spcAft>
              <a:buClr>
                <a:schemeClr val="dk1"/>
              </a:buClr>
              <a:buSzPts val="3027"/>
              <a:buFont typeface="Arial"/>
              <a:buNone/>
            </a:pPr>
            <a:r>
              <a:rPr lang="en-US" sz="2000" b="0" i="0" u="none" strike="noStrike" cap="none">
                <a:solidFill>
                  <a:schemeClr val="dk1"/>
                </a:solidFill>
                <a:latin typeface="Century Gothic"/>
                <a:ea typeface="Century Gothic"/>
                <a:cs typeface="Century Gothic"/>
                <a:sym typeface="Century Gothic"/>
              </a:rPr>
              <a:t>Nutrient Management</a:t>
            </a:r>
            <a:endParaRPr sz="2000" b="0" i="0" u="none" strike="noStrike" cap="none">
              <a:solidFill>
                <a:schemeClr val="dk1"/>
              </a:solidFill>
              <a:latin typeface="Century Gothic"/>
              <a:ea typeface="Century Gothic"/>
              <a:cs typeface="Century Gothic"/>
              <a:sym typeface="Century Gothic"/>
            </a:endParaRPr>
          </a:p>
          <a:p>
            <a:pPr marL="50800" marR="0" lvl="0" indent="0" algn="l" rtl="0">
              <a:lnSpc>
                <a:spcPct val="120000"/>
              </a:lnSpc>
              <a:spcBef>
                <a:spcPts val="1000"/>
              </a:spcBef>
              <a:spcAft>
                <a:spcPts val="0"/>
              </a:spcAft>
              <a:buNone/>
            </a:pPr>
            <a:r>
              <a:rPr lang="en-US" sz="1800" b="0" i="0" u="none" strike="noStrike" cap="none">
                <a:solidFill>
                  <a:schemeClr val="dk1"/>
                </a:solidFill>
                <a:latin typeface="Century Gothic"/>
                <a:ea typeface="Century Gothic"/>
                <a:cs typeface="Century Gothic"/>
                <a:sym typeface="Century Gothic"/>
              </a:rPr>
              <a:t>A </a:t>
            </a:r>
            <a:r>
              <a:rPr lang="en-US" sz="1800" b="1" i="0" u="none" strike="noStrike" cap="none">
                <a:solidFill>
                  <a:schemeClr val="accent1"/>
                </a:solidFill>
                <a:latin typeface="Century Gothic"/>
                <a:ea typeface="Century Gothic"/>
                <a:cs typeface="Century Gothic"/>
                <a:sym typeface="Century Gothic"/>
              </a:rPr>
              <a:t>nutrient management plan </a:t>
            </a:r>
            <a:r>
              <a:rPr lang="en-US" sz="1800" b="0" i="0" u="none" strike="noStrike" cap="none">
                <a:solidFill>
                  <a:schemeClr val="dk1"/>
                </a:solidFill>
                <a:latin typeface="Century Gothic"/>
                <a:ea typeface="Century Gothic"/>
                <a:cs typeface="Century Gothic"/>
                <a:sym typeface="Century Gothic"/>
              </a:rPr>
              <a:t>is generally required for any farm or agricultural land that produces plants, food, fiber, animals, or other agricultural products. They analyze farm practices and conditions to determine the optimal amount, form, and application process of nutrients needed to achieve optimum yields while preventing excess nutrients from impacting waterways.</a:t>
            </a:r>
            <a:endParaRPr sz="1800" b="0" i="0" u="none" strike="noStrike" cap="none">
              <a:solidFill>
                <a:srgbClr val="000000"/>
              </a:solidFill>
              <a:latin typeface="Arial"/>
              <a:ea typeface="Arial"/>
              <a:cs typeface="Arial"/>
              <a:sym typeface="Arial"/>
            </a:endParaRPr>
          </a:p>
        </p:txBody>
      </p:sp>
      <p:sp>
        <p:nvSpPr>
          <p:cNvPr id="452" name="Google Shape;452;p24"/>
          <p:cNvSpPr txBox="1"/>
          <p:nvPr/>
        </p:nvSpPr>
        <p:spPr>
          <a:xfrm>
            <a:off x="8078813" y="1571623"/>
            <a:ext cx="3702205" cy="4817440"/>
          </a:xfrm>
          <a:prstGeom prst="rect">
            <a:avLst/>
          </a:prstGeom>
          <a:noFill/>
          <a:ln>
            <a:noFill/>
          </a:ln>
        </p:spPr>
        <p:txBody>
          <a:bodyPr spcFirstLastPara="1" wrap="square" lIns="91425" tIns="45700" rIns="91425" bIns="45700" anchor="t" anchorCtr="0">
            <a:normAutofit/>
          </a:bodyPr>
          <a:lstStyle/>
          <a:p>
            <a:pPr marL="50800" marR="0" lvl="0" indent="0" algn="ctr" rtl="0">
              <a:lnSpc>
                <a:spcPct val="120000"/>
              </a:lnSpc>
              <a:spcBef>
                <a:spcPts val="1000"/>
              </a:spcBef>
              <a:spcAft>
                <a:spcPts val="0"/>
              </a:spcAft>
              <a:buClr>
                <a:schemeClr val="dk1"/>
              </a:buClr>
              <a:buSzPts val="2800"/>
              <a:buFont typeface="Arial"/>
              <a:buNone/>
            </a:pPr>
            <a:r>
              <a:rPr lang="en-US" sz="2000" b="0" i="0" u="none" strike="noStrike" cap="none">
                <a:solidFill>
                  <a:schemeClr val="dk1"/>
                </a:solidFill>
                <a:latin typeface="Century Gothic"/>
                <a:ea typeface="Century Gothic"/>
                <a:cs typeface="Century Gothic"/>
                <a:sym typeface="Century Gothic"/>
              </a:rPr>
              <a:t>Waste Control</a:t>
            </a:r>
            <a:endParaRPr sz="2000" b="0" i="0" u="none" strike="noStrike" cap="none">
              <a:solidFill>
                <a:schemeClr val="dk1"/>
              </a:solidFill>
              <a:latin typeface="Century Gothic"/>
              <a:ea typeface="Century Gothic"/>
              <a:cs typeface="Century Gothic"/>
              <a:sym typeface="Century Gothic"/>
            </a:endParaRPr>
          </a:p>
          <a:p>
            <a:pPr marL="50800" marR="0" lvl="0" indent="0" algn="l" rtl="0">
              <a:lnSpc>
                <a:spcPct val="120000"/>
              </a:lnSpc>
              <a:spcBef>
                <a:spcPts val="1000"/>
              </a:spcBef>
              <a:spcAft>
                <a:spcPts val="0"/>
              </a:spcAft>
              <a:buNone/>
            </a:pPr>
            <a:r>
              <a:rPr lang="en-US" sz="1800" b="0" i="0" u="none" strike="noStrike" cap="none">
                <a:solidFill>
                  <a:schemeClr val="dk1"/>
                </a:solidFill>
                <a:latin typeface="Century Gothic"/>
                <a:ea typeface="Century Gothic"/>
                <a:cs typeface="Century Gothic"/>
                <a:sym typeface="Century Gothic"/>
              </a:rPr>
              <a:t>Waste control might include actions like building animal waste storage structures; composting waste; and incepting, collecting, and treating runoff, agricultural wastes, or manure. These actions improve nutrient management, protect herd health, and reduce losses to surface water and groundwater. </a:t>
            </a:r>
            <a:endParaRPr/>
          </a:p>
          <a:p>
            <a:pPr marL="50800" marR="0" lvl="0" indent="0" algn="l" rtl="0">
              <a:lnSpc>
                <a:spcPct val="120000"/>
              </a:lnSpc>
              <a:spcBef>
                <a:spcPts val="100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pic>
        <p:nvPicPr>
          <p:cNvPr id="453" name="Google Shape;453;p24"/>
          <p:cNvPicPr preferRelativeResize="0"/>
          <p:nvPr/>
        </p:nvPicPr>
        <p:blipFill rotWithShape="1">
          <a:blip r:embed="rId3">
            <a:alphaModFix/>
          </a:blip>
          <a:srcRect/>
          <a:stretch/>
        </p:blipFill>
        <p:spPr>
          <a:xfrm>
            <a:off x="829993" y="1122299"/>
            <a:ext cx="381000" cy="622300"/>
          </a:xfrm>
          <a:prstGeom prst="rect">
            <a:avLst/>
          </a:prstGeom>
          <a:noFill/>
          <a:ln>
            <a:noFill/>
          </a:ln>
        </p:spPr>
      </p:pic>
      <p:pic>
        <p:nvPicPr>
          <p:cNvPr id="454" name="Google Shape;454;p24"/>
          <p:cNvPicPr preferRelativeResize="0"/>
          <p:nvPr/>
        </p:nvPicPr>
        <p:blipFill rotWithShape="1">
          <a:blip r:embed="rId4">
            <a:alphaModFix/>
          </a:blip>
          <a:srcRect/>
          <a:stretch/>
        </p:blipFill>
        <p:spPr>
          <a:xfrm>
            <a:off x="1275234" y="1122299"/>
            <a:ext cx="381000" cy="622300"/>
          </a:xfrm>
          <a:prstGeom prst="rect">
            <a:avLst/>
          </a:prstGeom>
          <a:noFill/>
          <a:ln>
            <a:noFill/>
          </a:ln>
        </p:spPr>
      </p:pic>
      <p:pic>
        <p:nvPicPr>
          <p:cNvPr id="455" name="Google Shape;455;p24"/>
          <p:cNvPicPr preferRelativeResize="0"/>
          <p:nvPr/>
        </p:nvPicPr>
        <p:blipFill rotWithShape="1">
          <a:blip r:embed="rId5">
            <a:alphaModFix/>
          </a:blip>
          <a:srcRect/>
          <a:stretch/>
        </p:blipFill>
        <p:spPr>
          <a:xfrm>
            <a:off x="2141873" y="1199079"/>
            <a:ext cx="381000" cy="381000"/>
          </a:xfrm>
          <a:prstGeom prst="rect">
            <a:avLst/>
          </a:prstGeom>
          <a:noFill/>
          <a:ln>
            <a:noFill/>
          </a:ln>
        </p:spPr>
      </p:pic>
      <p:sp>
        <p:nvSpPr>
          <p:cNvPr id="456" name="Google Shape;456;p24"/>
          <p:cNvSpPr txBox="1"/>
          <p:nvPr/>
        </p:nvSpPr>
        <p:spPr>
          <a:xfrm>
            <a:off x="1535740" y="1122299"/>
            <a:ext cx="7112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chemeClr val="dk2"/>
                </a:solidFill>
                <a:latin typeface="Century Gothic"/>
                <a:ea typeface="Century Gothic"/>
                <a:cs typeface="Century Gothic"/>
                <a:sym typeface="Century Gothic"/>
              </a:rPr>
              <a:t>$</a:t>
            </a:r>
            <a:endParaRPr/>
          </a:p>
        </p:txBody>
      </p:sp>
      <p:pic>
        <p:nvPicPr>
          <p:cNvPr id="457" name="Google Shape;457;p24"/>
          <p:cNvPicPr preferRelativeResize="0"/>
          <p:nvPr/>
        </p:nvPicPr>
        <p:blipFill rotWithShape="1">
          <a:blip r:embed="rId6">
            <a:alphaModFix/>
          </a:blip>
          <a:srcRect/>
          <a:stretch/>
        </p:blipFill>
        <p:spPr>
          <a:xfrm>
            <a:off x="2675077" y="1260656"/>
            <a:ext cx="337345" cy="271457"/>
          </a:xfrm>
          <a:prstGeom prst="rect">
            <a:avLst/>
          </a:prstGeom>
          <a:noFill/>
          <a:ln>
            <a:noFill/>
          </a:ln>
        </p:spPr>
      </p:pic>
      <p:pic>
        <p:nvPicPr>
          <p:cNvPr id="458" name="Google Shape;458;p24"/>
          <p:cNvPicPr preferRelativeResize="0"/>
          <p:nvPr/>
        </p:nvPicPr>
        <p:blipFill rotWithShape="1">
          <a:blip r:embed="rId3">
            <a:alphaModFix/>
          </a:blip>
          <a:srcRect/>
          <a:stretch/>
        </p:blipFill>
        <p:spPr>
          <a:xfrm>
            <a:off x="5324856" y="1117921"/>
            <a:ext cx="381000" cy="622300"/>
          </a:xfrm>
          <a:prstGeom prst="rect">
            <a:avLst/>
          </a:prstGeom>
          <a:noFill/>
          <a:ln>
            <a:noFill/>
          </a:ln>
        </p:spPr>
      </p:pic>
      <p:sp>
        <p:nvSpPr>
          <p:cNvPr id="459" name="Google Shape;459;p24"/>
          <p:cNvSpPr txBox="1"/>
          <p:nvPr/>
        </p:nvSpPr>
        <p:spPr>
          <a:xfrm>
            <a:off x="5630706" y="1134993"/>
            <a:ext cx="7112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chemeClr val="dk2"/>
                </a:solidFill>
                <a:latin typeface="Century Gothic"/>
                <a:ea typeface="Century Gothic"/>
                <a:cs typeface="Century Gothic"/>
                <a:sym typeface="Century Gothic"/>
              </a:rPr>
              <a:t>$</a:t>
            </a:r>
            <a:endParaRPr/>
          </a:p>
        </p:txBody>
      </p:sp>
      <p:pic>
        <p:nvPicPr>
          <p:cNvPr id="460" name="Google Shape;460;p24"/>
          <p:cNvPicPr preferRelativeResize="0"/>
          <p:nvPr/>
        </p:nvPicPr>
        <p:blipFill rotWithShape="1">
          <a:blip r:embed="rId6">
            <a:alphaModFix/>
          </a:blip>
          <a:srcRect/>
          <a:stretch/>
        </p:blipFill>
        <p:spPr>
          <a:xfrm>
            <a:off x="6252519" y="1256278"/>
            <a:ext cx="337345" cy="271457"/>
          </a:xfrm>
          <a:prstGeom prst="rect">
            <a:avLst/>
          </a:prstGeom>
          <a:noFill/>
          <a:ln>
            <a:noFill/>
          </a:ln>
        </p:spPr>
      </p:pic>
      <p:pic>
        <p:nvPicPr>
          <p:cNvPr id="461" name="Google Shape;461;p24"/>
          <p:cNvPicPr preferRelativeResize="0"/>
          <p:nvPr/>
        </p:nvPicPr>
        <p:blipFill rotWithShape="1">
          <a:blip r:embed="rId3">
            <a:alphaModFix/>
          </a:blip>
          <a:srcRect/>
          <a:stretch/>
        </p:blipFill>
        <p:spPr>
          <a:xfrm>
            <a:off x="9362655" y="1080856"/>
            <a:ext cx="381000" cy="622300"/>
          </a:xfrm>
          <a:prstGeom prst="rect">
            <a:avLst/>
          </a:prstGeom>
          <a:noFill/>
          <a:ln>
            <a:noFill/>
          </a:ln>
        </p:spPr>
      </p:pic>
      <p:pic>
        <p:nvPicPr>
          <p:cNvPr id="462" name="Google Shape;462;p24"/>
          <p:cNvPicPr preferRelativeResize="0"/>
          <p:nvPr/>
        </p:nvPicPr>
        <p:blipFill rotWithShape="1">
          <a:blip r:embed="rId6">
            <a:alphaModFix/>
          </a:blip>
          <a:srcRect/>
          <a:stretch/>
        </p:blipFill>
        <p:spPr>
          <a:xfrm>
            <a:off x="9900572" y="1206797"/>
            <a:ext cx="337345" cy="2714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 descr="A picture containing tree, outdoor, plant, shade&#10;&#10;Description automatically generated"/>
          <p:cNvPicPr preferRelativeResize="0"/>
          <p:nvPr/>
        </p:nvPicPr>
        <p:blipFill rotWithShape="1">
          <a:blip r:embed="rId3">
            <a:alphaModFix/>
          </a:blip>
          <a:srcRect l="32600" r="6768"/>
          <a:stretch/>
        </p:blipFill>
        <p:spPr>
          <a:xfrm>
            <a:off x="5948736" y="-1"/>
            <a:ext cx="6243263" cy="6858000"/>
          </a:xfrm>
          <a:prstGeom prst="rect">
            <a:avLst/>
          </a:prstGeom>
          <a:noFill/>
          <a:ln>
            <a:noFill/>
          </a:ln>
        </p:spPr>
      </p:pic>
      <p:sp>
        <p:nvSpPr>
          <p:cNvPr id="101" name="Google Shape;101;p2"/>
          <p:cNvSpPr/>
          <p:nvPr/>
        </p:nvSpPr>
        <p:spPr>
          <a:xfrm>
            <a:off x="0" y="178022"/>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2"/>
          <p:cNvSpPr txBox="1">
            <a:spLocks noGrp="1"/>
          </p:cNvSpPr>
          <p:nvPr>
            <p:ph type="title"/>
          </p:nvPr>
        </p:nvSpPr>
        <p:spPr>
          <a:xfrm>
            <a:off x="135924" y="18192"/>
            <a:ext cx="4664676" cy="8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Table of Contents</a:t>
            </a:r>
            <a:endParaRPr/>
          </a:p>
        </p:txBody>
      </p:sp>
      <p:sp>
        <p:nvSpPr>
          <p:cNvPr id="103" name="Google Shape;103;p2"/>
          <p:cNvSpPr/>
          <p:nvPr/>
        </p:nvSpPr>
        <p:spPr>
          <a:xfrm>
            <a:off x="4199257" y="1"/>
            <a:ext cx="4171876" cy="6877202"/>
          </a:xfrm>
          <a:custGeom>
            <a:avLst/>
            <a:gdLst/>
            <a:ahLst/>
            <a:cxnLst/>
            <a:rect l="l" t="t" r="r" b="b"/>
            <a:pathLst>
              <a:path w="16388" h="10014" extrusionOk="0">
                <a:moveTo>
                  <a:pt x="6463" y="0"/>
                </a:moveTo>
                <a:lnTo>
                  <a:pt x="16388" y="0"/>
                </a:lnTo>
                <a:cubicBezTo>
                  <a:pt x="15467" y="0"/>
                  <a:pt x="7494" y="466"/>
                  <a:pt x="7620" y="4876"/>
                </a:cubicBezTo>
                <a:cubicBezTo>
                  <a:pt x="7746" y="9286"/>
                  <a:pt x="15467" y="10000"/>
                  <a:pt x="16388" y="10000"/>
                </a:cubicBezTo>
                <a:lnTo>
                  <a:pt x="6870" y="10014"/>
                </a:lnTo>
                <a:cubicBezTo>
                  <a:pt x="5949" y="10014"/>
                  <a:pt x="69" y="6834"/>
                  <a:pt x="1" y="5165"/>
                </a:cubicBezTo>
                <a:cubicBezTo>
                  <a:pt x="-67" y="3496"/>
                  <a:pt x="5542" y="0"/>
                  <a:pt x="646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2"/>
          <p:cNvSpPr txBox="1">
            <a:spLocks noGrp="1"/>
          </p:cNvSpPr>
          <p:nvPr>
            <p:ph type="body" idx="1"/>
          </p:nvPr>
        </p:nvSpPr>
        <p:spPr>
          <a:xfrm>
            <a:off x="1325246" y="1254695"/>
            <a:ext cx="10028554" cy="413452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 action="ppaction://hlinkshowjump?jump=nextslide">
                  <a:extLst>
                    <a:ext uri="{A12FA001-AC4F-418D-AE19-62706E023703}">
                      <ahyp:hlinkClr xmlns:ahyp="http://schemas.microsoft.com/office/drawing/2018/hyperlinkcolor" val="tx"/>
                    </a:ext>
                  </a:extLst>
                </a:hlinkClick>
              </a:rPr>
              <a:t>Purpose</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4" action="ppaction://hlinksldjump">
                  <a:extLst>
                    <a:ext uri="{A12FA001-AC4F-418D-AE19-62706E023703}">
                      <ahyp:hlinkClr xmlns:ahyp="http://schemas.microsoft.com/office/drawing/2018/hyperlinkcolor" val="tx"/>
                    </a:ext>
                  </a:extLst>
                </a:hlinkClick>
              </a:rPr>
              <a:t>What You’ll Learn</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rPr>
              <a:t>All About Ag</a:t>
            </a:r>
            <a:endParaRPr>
              <a:solidFill>
                <a:schemeClr val="dk1"/>
              </a:solidFill>
            </a:endParaRPr>
          </a:p>
          <a:p>
            <a:pPr marL="0" lvl="0" indent="0" algn="l" rtl="0">
              <a:lnSpc>
                <a:spcPct val="120000"/>
              </a:lnSpc>
              <a:spcBef>
                <a:spcPts val="1000"/>
              </a:spcBef>
              <a:spcAft>
                <a:spcPts val="0"/>
              </a:spcAft>
              <a:buClr>
                <a:schemeClr val="dk1"/>
              </a:buClr>
              <a:buSzPct val="100000"/>
              <a:buNone/>
            </a:pPr>
            <a:r>
              <a:rPr lang="en-US" u="sng">
                <a:solidFill>
                  <a:schemeClr val="dk1"/>
                </a:solidFill>
              </a:rPr>
              <a:t>Community Benefits</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rPr>
              <a:t>Best Management Practices</a:t>
            </a:r>
            <a:endParaRPr>
              <a:solidFill>
                <a:schemeClr val="dk1"/>
              </a:solidFill>
            </a:endParaRPr>
          </a:p>
          <a:p>
            <a:pPr marL="0" lvl="0" indent="0" algn="l" rtl="0">
              <a:lnSpc>
                <a:spcPct val="120000"/>
              </a:lnSpc>
              <a:spcBef>
                <a:spcPts val="1000"/>
              </a:spcBef>
              <a:spcAft>
                <a:spcPts val="0"/>
              </a:spcAft>
              <a:buClr>
                <a:schemeClr val="dk1"/>
              </a:buClr>
              <a:buSzPct val="100000"/>
              <a:buNone/>
            </a:pPr>
            <a:r>
              <a:rPr lang="en-US" u="sng">
                <a:solidFill>
                  <a:schemeClr val="dk1"/>
                </a:solidFill>
              </a:rPr>
              <a:t>Supporting Agriculture</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5" action="ppaction://hlinksldjump">
                  <a:extLst>
                    <a:ext uri="{A12FA001-AC4F-418D-AE19-62706E023703}">
                      <ahyp:hlinkClr xmlns:ahyp="http://schemas.microsoft.com/office/drawing/2018/hyperlinkcolor" val="tx"/>
                    </a:ext>
                  </a:extLst>
                </a:hlinkClick>
              </a:rPr>
              <a:t>What You Can Do</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6" action="ppaction://hlinksldjump">
                  <a:extLst>
                    <a:ext uri="{A12FA001-AC4F-418D-AE19-62706E023703}">
                      <ahyp:hlinkClr xmlns:ahyp="http://schemas.microsoft.com/office/drawing/2018/hyperlinkcolor" val="tx"/>
                    </a:ext>
                  </a:extLst>
                </a:hlinkClick>
              </a:rPr>
              <a:t>To Learn More</a:t>
            </a:r>
            <a:endParaRPr u="sng">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rPr>
              <a:t>Glossary</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endParaRPr>
              <a:solidFill>
                <a:schemeClr val="dk1"/>
              </a:solidFill>
            </a:endParaRPr>
          </a:p>
        </p:txBody>
      </p:sp>
      <p:sp>
        <p:nvSpPr>
          <p:cNvPr id="105" name="Google Shape;105;p2"/>
          <p:cNvSpPr txBox="1"/>
          <p:nvPr/>
        </p:nvSpPr>
        <p:spPr>
          <a:xfrm>
            <a:off x="987935" y="1295872"/>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1</a:t>
            </a:r>
            <a:endParaRPr sz="1400" b="0" i="0" u="none" strike="noStrike" cap="none">
              <a:solidFill>
                <a:srgbClr val="000000"/>
              </a:solidFill>
              <a:latin typeface="Arial"/>
              <a:ea typeface="Arial"/>
              <a:cs typeface="Arial"/>
              <a:sym typeface="Arial"/>
            </a:endParaRPr>
          </a:p>
        </p:txBody>
      </p:sp>
      <p:sp>
        <p:nvSpPr>
          <p:cNvPr id="106" name="Google Shape;106;p2"/>
          <p:cNvSpPr txBox="1"/>
          <p:nvPr/>
        </p:nvSpPr>
        <p:spPr>
          <a:xfrm>
            <a:off x="987935" y="1719461"/>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107" name="Google Shape;107;p2"/>
          <p:cNvSpPr txBox="1"/>
          <p:nvPr/>
        </p:nvSpPr>
        <p:spPr>
          <a:xfrm>
            <a:off x="987935" y="2172869"/>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3</a:t>
            </a:r>
            <a:endParaRPr sz="1400" b="0" i="0" u="none" strike="noStrike" cap="none">
              <a:solidFill>
                <a:srgbClr val="000000"/>
              </a:solidFill>
              <a:latin typeface="Arial"/>
              <a:ea typeface="Arial"/>
              <a:cs typeface="Arial"/>
              <a:sym typeface="Arial"/>
            </a:endParaRPr>
          </a:p>
        </p:txBody>
      </p:sp>
      <p:sp>
        <p:nvSpPr>
          <p:cNvPr id="108" name="Google Shape;108;p2"/>
          <p:cNvSpPr txBox="1"/>
          <p:nvPr/>
        </p:nvSpPr>
        <p:spPr>
          <a:xfrm>
            <a:off x="987935" y="2643830"/>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4</a:t>
            </a:r>
            <a:endParaRPr sz="1400" b="0" i="0" u="none" strike="noStrike" cap="none">
              <a:solidFill>
                <a:srgbClr val="000000"/>
              </a:solidFill>
              <a:latin typeface="Arial"/>
              <a:ea typeface="Arial"/>
              <a:cs typeface="Arial"/>
              <a:sym typeface="Arial"/>
            </a:endParaRPr>
          </a:p>
        </p:txBody>
      </p:sp>
      <p:sp>
        <p:nvSpPr>
          <p:cNvPr id="109" name="Google Shape;109;p2"/>
          <p:cNvSpPr txBox="1"/>
          <p:nvPr/>
        </p:nvSpPr>
        <p:spPr>
          <a:xfrm>
            <a:off x="995309" y="3111060"/>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5</a:t>
            </a:r>
            <a:endParaRPr sz="1400" b="0" i="0" u="none" strike="noStrike" cap="none">
              <a:solidFill>
                <a:srgbClr val="000000"/>
              </a:solidFill>
              <a:latin typeface="Arial"/>
              <a:ea typeface="Arial"/>
              <a:cs typeface="Arial"/>
              <a:sym typeface="Arial"/>
            </a:endParaRPr>
          </a:p>
        </p:txBody>
      </p:sp>
      <p:sp>
        <p:nvSpPr>
          <p:cNvPr id="110" name="Google Shape;110;p2"/>
          <p:cNvSpPr txBox="1"/>
          <p:nvPr/>
        </p:nvSpPr>
        <p:spPr>
          <a:xfrm>
            <a:off x="995309" y="3569698"/>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6</a:t>
            </a:r>
            <a:endParaRPr sz="1400" b="0" i="0" u="none" strike="noStrike" cap="none">
              <a:solidFill>
                <a:srgbClr val="000000"/>
              </a:solidFill>
              <a:latin typeface="Arial"/>
              <a:ea typeface="Arial"/>
              <a:cs typeface="Arial"/>
              <a:sym typeface="Arial"/>
            </a:endParaRPr>
          </a:p>
        </p:txBody>
      </p:sp>
      <p:sp>
        <p:nvSpPr>
          <p:cNvPr id="111" name="Google Shape;111;p2"/>
          <p:cNvSpPr txBox="1"/>
          <p:nvPr/>
        </p:nvSpPr>
        <p:spPr>
          <a:xfrm>
            <a:off x="995309" y="4024093"/>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7</a:t>
            </a:r>
            <a:endParaRPr sz="1400" b="0" i="0" u="none" strike="noStrike" cap="none">
              <a:solidFill>
                <a:srgbClr val="000000"/>
              </a:solidFill>
              <a:latin typeface="Arial"/>
              <a:ea typeface="Arial"/>
              <a:cs typeface="Arial"/>
              <a:sym typeface="Arial"/>
            </a:endParaRPr>
          </a:p>
        </p:txBody>
      </p:sp>
      <p:grpSp>
        <p:nvGrpSpPr>
          <p:cNvPr id="112" name="Google Shape;112;p2"/>
          <p:cNvGrpSpPr/>
          <p:nvPr/>
        </p:nvGrpSpPr>
        <p:grpSpPr>
          <a:xfrm>
            <a:off x="3" y="6274578"/>
            <a:ext cx="6556246" cy="369332"/>
            <a:chOff x="1" y="6258465"/>
            <a:chExt cx="4491732" cy="369332"/>
          </a:xfrm>
        </p:grpSpPr>
        <p:sp>
          <p:nvSpPr>
            <p:cNvPr id="113" name="Google Shape;113;p2"/>
            <p:cNvSpPr/>
            <p:nvPr/>
          </p:nvSpPr>
          <p:spPr>
            <a:xfrm>
              <a:off x="1" y="6269566"/>
              <a:ext cx="4328446"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2"/>
            <p:cNvSpPr txBox="1"/>
            <p:nvPr/>
          </p:nvSpPr>
          <p:spPr>
            <a:xfrm>
              <a:off x="163287" y="6258465"/>
              <a:ext cx="432844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Module 9: Understanding &amp; Supporting Agriculture</a:t>
              </a:r>
              <a:endParaRPr sz="1400" b="0" i="0" u="none" strike="noStrike" cap="none">
                <a:solidFill>
                  <a:srgbClr val="000000"/>
                </a:solidFill>
                <a:latin typeface="Arial"/>
                <a:ea typeface="Arial"/>
                <a:cs typeface="Arial"/>
                <a:sym typeface="Arial"/>
              </a:endParaRPr>
            </a:p>
          </p:txBody>
        </p:sp>
      </p:grpSp>
      <p:sp>
        <p:nvSpPr>
          <p:cNvPr id="115" name="Google Shape;115;p2"/>
          <p:cNvSpPr txBox="1"/>
          <p:nvPr/>
        </p:nvSpPr>
        <p:spPr>
          <a:xfrm>
            <a:off x="995309" y="5557376"/>
            <a:ext cx="542955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*Please refer to individual slide notes for data references and information sources.</a:t>
            </a:r>
            <a:endParaRPr sz="1400" b="0" i="0" u="none" strike="noStrike" cap="none">
              <a:solidFill>
                <a:srgbClr val="000000"/>
              </a:solidFill>
              <a:latin typeface="Arial"/>
              <a:ea typeface="Arial"/>
              <a:cs typeface="Arial"/>
              <a:sym typeface="Arial"/>
            </a:endParaRPr>
          </a:p>
        </p:txBody>
      </p:sp>
      <p:sp>
        <p:nvSpPr>
          <p:cNvPr id="116" name="Google Shape;116;p2"/>
          <p:cNvSpPr txBox="1"/>
          <p:nvPr/>
        </p:nvSpPr>
        <p:spPr>
          <a:xfrm>
            <a:off x="995309" y="4490416"/>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8</a:t>
            </a:r>
            <a:endParaRPr sz="1400" b="0" i="0" u="none" strike="noStrike" cap="none">
              <a:solidFill>
                <a:srgbClr val="000000"/>
              </a:solidFill>
              <a:latin typeface="Arial"/>
              <a:ea typeface="Arial"/>
              <a:cs typeface="Arial"/>
              <a:sym typeface="Arial"/>
            </a:endParaRPr>
          </a:p>
        </p:txBody>
      </p:sp>
      <p:sp>
        <p:nvSpPr>
          <p:cNvPr id="117" name="Google Shape;117;p2"/>
          <p:cNvSpPr txBox="1"/>
          <p:nvPr/>
        </p:nvSpPr>
        <p:spPr>
          <a:xfrm>
            <a:off x="995309" y="4946439"/>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52" descr="A picture containing text&#10;&#10;Description automatically generated"/>
          <p:cNvPicPr preferRelativeResize="0"/>
          <p:nvPr/>
        </p:nvPicPr>
        <p:blipFill rotWithShape="1">
          <a:blip r:embed="rId3">
            <a:alphaModFix/>
          </a:blip>
          <a:srcRect/>
          <a:stretch/>
        </p:blipFill>
        <p:spPr>
          <a:xfrm>
            <a:off x="0" y="3454483"/>
            <a:ext cx="5930816" cy="2714229"/>
          </a:xfrm>
          <a:prstGeom prst="rect">
            <a:avLst/>
          </a:prstGeom>
          <a:noFill/>
          <a:ln>
            <a:noFill/>
          </a:ln>
        </p:spPr>
      </p:pic>
      <p:pic>
        <p:nvPicPr>
          <p:cNvPr id="469" name="Google Shape;469;p52" descr="A picture containing text, vector graphics&#10;&#10;Description automatically generated"/>
          <p:cNvPicPr preferRelativeResize="0"/>
          <p:nvPr/>
        </p:nvPicPr>
        <p:blipFill rotWithShape="1">
          <a:blip r:embed="rId4">
            <a:alphaModFix/>
          </a:blip>
          <a:srcRect/>
          <a:stretch/>
        </p:blipFill>
        <p:spPr>
          <a:xfrm>
            <a:off x="6249188" y="2907905"/>
            <a:ext cx="5942810" cy="3260807"/>
          </a:xfrm>
          <a:prstGeom prst="rect">
            <a:avLst/>
          </a:prstGeom>
          <a:noFill/>
          <a:ln>
            <a:noFill/>
          </a:ln>
        </p:spPr>
      </p:pic>
      <p:sp>
        <p:nvSpPr>
          <p:cNvPr id="470" name="Google Shape;470;p52"/>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1" name="Google Shape;471;p52"/>
          <p:cNvSpPr txBox="1">
            <a:spLocks noGrp="1"/>
          </p:cNvSpPr>
          <p:nvPr>
            <p:ph type="title"/>
          </p:nvPr>
        </p:nvSpPr>
        <p:spPr>
          <a:xfrm>
            <a:off x="139838" y="-46300"/>
            <a:ext cx="401174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Land Management</a:t>
            </a:r>
            <a:endParaRPr/>
          </a:p>
        </p:txBody>
      </p:sp>
      <p:sp>
        <p:nvSpPr>
          <p:cNvPr id="472" name="Google Shape;472;p52"/>
          <p:cNvSpPr txBox="1">
            <a:spLocks noGrp="1"/>
          </p:cNvSpPr>
          <p:nvPr>
            <p:ph type="body" idx="1"/>
          </p:nvPr>
        </p:nvSpPr>
        <p:spPr>
          <a:xfrm>
            <a:off x="183201" y="809849"/>
            <a:ext cx="5811855" cy="2850517"/>
          </a:xfrm>
          <a:prstGeom prst="rect">
            <a:avLst/>
          </a:prstGeom>
          <a:noFill/>
          <a:ln>
            <a:noFill/>
          </a:ln>
        </p:spPr>
        <p:txBody>
          <a:bodyPr spcFirstLastPara="1" wrap="square" lIns="91425" tIns="45700" rIns="91425" bIns="45700" anchor="t" anchorCtr="0">
            <a:normAutofit fontScale="92500" lnSpcReduction="10000"/>
          </a:bodyPr>
          <a:lstStyle/>
          <a:p>
            <a:pPr marL="50800" lvl="0" indent="0" algn="l" rtl="0">
              <a:lnSpc>
                <a:spcPct val="120000"/>
              </a:lnSpc>
              <a:spcBef>
                <a:spcPts val="1000"/>
              </a:spcBef>
              <a:spcAft>
                <a:spcPts val="0"/>
              </a:spcAft>
              <a:buSzPct val="125567"/>
              <a:buNone/>
            </a:pPr>
            <a:r>
              <a:rPr lang="en-US" sz="2000">
                <a:solidFill>
                  <a:srgbClr val="000000"/>
                </a:solidFill>
                <a:latin typeface="Century Gothic"/>
                <a:ea typeface="Century Gothic"/>
                <a:cs typeface="Century Gothic"/>
                <a:sym typeface="Century Gothic"/>
              </a:rPr>
              <a:t>S</a:t>
            </a:r>
            <a:r>
              <a:rPr lang="en-US" sz="2000" b="0" i="0" u="none" strike="noStrike">
                <a:solidFill>
                  <a:srgbClr val="000000"/>
                </a:solidFill>
                <a:latin typeface="Century Gothic"/>
                <a:ea typeface="Century Gothic"/>
                <a:cs typeface="Century Gothic"/>
                <a:sym typeface="Century Gothic"/>
              </a:rPr>
              <a:t>tream protections </a:t>
            </a:r>
            <a:endParaRPr sz="1800">
              <a:solidFill>
                <a:srgbClr val="000000"/>
              </a:solidFill>
              <a:latin typeface="Century Gothic"/>
              <a:ea typeface="Century Gothic"/>
              <a:cs typeface="Century Gothic"/>
              <a:sym typeface="Century Gothic"/>
            </a:endParaRPr>
          </a:p>
          <a:p>
            <a:pPr marL="50800" lvl="0" indent="0" algn="l" rtl="0">
              <a:lnSpc>
                <a:spcPct val="120000"/>
              </a:lnSpc>
              <a:spcBef>
                <a:spcPts val="1000"/>
              </a:spcBef>
              <a:spcAft>
                <a:spcPts val="0"/>
              </a:spcAft>
              <a:buSzPct val="139519"/>
              <a:buNone/>
            </a:pPr>
            <a:r>
              <a:rPr lang="en-US" sz="1800">
                <a:solidFill>
                  <a:srgbClr val="000000"/>
                </a:solidFill>
                <a:latin typeface="Century Gothic"/>
                <a:ea typeface="Century Gothic"/>
                <a:cs typeface="Century Gothic"/>
                <a:sym typeface="Century Gothic"/>
              </a:rPr>
              <a:t>This category includes animal </a:t>
            </a:r>
            <a:r>
              <a:rPr lang="en-US" sz="1800" b="0" i="0" u="none" strike="noStrike">
                <a:solidFill>
                  <a:srgbClr val="000000"/>
                </a:solidFill>
                <a:latin typeface="Century Gothic"/>
                <a:ea typeface="Century Gothic"/>
                <a:cs typeface="Century Gothic"/>
                <a:sym typeface="Century Gothic"/>
              </a:rPr>
              <a:t>exclusion fencing, stream crossings, </a:t>
            </a:r>
            <a:r>
              <a:rPr lang="en-US" sz="1800" b="1" i="0" u="none" strike="noStrike">
                <a:solidFill>
                  <a:schemeClr val="accent1"/>
                </a:solidFill>
                <a:latin typeface="Century Gothic"/>
                <a:ea typeface="Century Gothic"/>
                <a:cs typeface="Century Gothic"/>
                <a:sym typeface="Century Gothic"/>
              </a:rPr>
              <a:t>riparian buffers</a:t>
            </a:r>
            <a:r>
              <a:rPr lang="en-US" sz="1800" b="0" i="0" u="none" strike="noStrike">
                <a:solidFill>
                  <a:srgbClr val="000000"/>
                </a:solidFill>
                <a:latin typeface="Century Gothic"/>
                <a:ea typeface="Century Gothic"/>
                <a:cs typeface="Century Gothic"/>
                <a:sym typeface="Century Gothic"/>
              </a:rPr>
              <a:t>, and </a:t>
            </a:r>
            <a:r>
              <a:rPr lang="en-US" sz="1800">
                <a:solidFill>
                  <a:srgbClr val="000000"/>
                </a:solidFill>
                <a:latin typeface="Century Gothic"/>
                <a:ea typeface="Century Gothic"/>
                <a:cs typeface="Century Gothic"/>
                <a:sym typeface="Century Gothic"/>
              </a:rPr>
              <a:t>stream</a:t>
            </a:r>
            <a:r>
              <a:rPr lang="en-US" sz="1800" b="0" i="0" u="none" strike="noStrike">
                <a:solidFill>
                  <a:srgbClr val="000000"/>
                </a:solidFill>
                <a:latin typeface="Century Gothic"/>
                <a:ea typeface="Century Gothic"/>
                <a:cs typeface="Century Gothic"/>
                <a:sym typeface="Century Gothic"/>
              </a:rPr>
              <a:t>bank stabilization. Fencing keeps livestock out of local waterways, improving animal health and reducing nutrient and sediment inputs. Riparian buffers use trees to filter runoff from a farm before it enters local waterways. Streambank stabilization reduces erosion. </a:t>
            </a:r>
            <a:endParaRPr sz="2000">
              <a:solidFill>
                <a:srgbClr val="448A50"/>
              </a:solidFill>
              <a:latin typeface="Century Gothic"/>
              <a:ea typeface="Century Gothic"/>
              <a:cs typeface="Century Gothic"/>
              <a:sym typeface="Century Gothic"/>
            </a:endParaRPr>
          </a:p>
        </p:txBody>
      </p:sp>
      <p:sp>
        <p:nvSpPr>
          <p:cNvPr id="473" name="Google Shape;473;p52"/>
          <p:cNvSpPr/>
          <p:nvPr/>
        </p:nvSpPr>
        <p:spPr>
          <a:xfrm>
            <a:off x="5137461" y="6285679"/>
            <a:ext cx="211619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BMPs</a:t>
            </a:r>
            <a:endParaRPr sz="1400" b="0" i="0" u="none" strike="noStrike" cap="none">
              <a:solidFill>
                <a:srgbClr val="000000"/>
              </a:solidFill>
              <a:latin typeface="Arial"/>
              <a:ea typeface="Arial"/>
              <a:cs typeface="Arial"/>
              <a:sym typeface="Arial"/>
            </a:endParaRPr>
          </a:p>
        </p:txBody>
      </p:sp>
      <p:grpSp>
        <p:nvGrpSpPr>
          <p:cNvPr id="474" name="Google Shape;474;p52"/>
          <p:cNvGrpSpPr/>
          <p:nvPr/>
        </p:nvGrpSpPr>
        <p:grpSpPr>
          <a:xfrm>
            <a:off x="2" y="6274578"/>
            <a:ext cx="5705854" cy="369291"/>
            <a:chOff x="1" y="6258465"/>
            <a:chExt cx="2542798" cy="369291"/>
          </a:xfrm>
        </p:grpSpPr>
        <p:sp>
          <p:nvSpPr>
            <p:cNvPr id="475" name="Google Shape;475;p52"/>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6" name="Google Shape;476;p52"/>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sp>
        <p:nvSpPr>
          <p:cNvPr id="477" name="Google Shape;477;p52"/>
          <p:cNvSpPr txBox="1"/>
          <p:nvPr/>
        </p:nvSpPr>
        <p:spPr>
          <a:xfrm>
            <a:off x="6355798" y="798800"/>
            <a:ext cx="5729594" cy="2850517"/>
          </a:xfrm>
          <a:prstGeom prst="rect">
            <a:avLst/>
          </a:prstGeom>
          <a:noFill/>
          <a:ln>
            <a:noFill/>
          </a:ln>
        </p:spPr>
        <p:txBody>
          <a:bodyPr spcFirstLastPara="1" wrap="square" lIns="91425" tIns="45700" rIns="91425" bIns="45700" anchor="t" anchorCtr="0">
            <a:normAutofit/>
          </a:bodyPr>
          <a:lstStyle/>
          <a:p>
            <a:pPr marL="50800" marR="0" lvl="0" indent="0" algn="l" rtl="0">
              <a:lnSpc>
                <a:spcPct val="120000"/>
              </a:lnSpc>
              <a:spcBef>
                <a:spcPts val="1000"/>
              </a:spcBef>
              <a:spcAft>
                <a:spcPts val="0"/>
              </a:spcAft>
              <a:buClr>
                <a:schemeClr val="dk1"/>
              </a:buClr>
              <a:buSzPts val="2323"/>
              <a:buFont typeface="Arial"/>
              <a:buNone/>
            </a:pPr>
            <a:r>
              <a:rPr lang="en-US" sz="2000" b="0" i="0" u="none" strike="noStrike" cap="none">
                <a:solidFill>
                  <a:srgbClr val="000000"/>
                </a:solidFill>
                <a:latin typeface="Century Gothic"/>
                <a:ea typeface="Century Gothic"/>
                <a:cs typeface="Century Gothic"/>
                <a:sym typeface="Century Gothic"/>
              </a:rPr>
              <a:t>Wetlands</a:t>
            </a:r>
            <a:endParaRPr/>
          </a:p>
          <a:p>
            <a:pPr marL="50800" marR="0" lvl="0" indent="0" algn="l" rtl="0">
              <a:lnSpc>
                <a:spcPct val="120000"/>
              </a:lnSpc>
              <a:spcBef>
                <a:spcPts val="1000"/>
              </a:spcBef>
              <a:spcAft>
                <a:spcPts val="0"/>
              </a:spcAft>
              <a:buClr>
                <a:schemeClr val="dk1"/>
              </a:buClr>
              <a:buSzPts val="2323"/>
              <a:buFont typeface="Arial"/>
              <a:buNone/>
            </a:pPr>
            <a:r>
              <a:rPr lang="en-US" sz="1800" b="0" i="0" u="none" strike="noStrike" cap="none">
                <a:solidFill>
                  <a:srgbClr val="262626"/>
                </a:solidFill>
                <a:latin typeface="Century Gothic"/>
                <a:ea typeface="Century Gothic"/>
                <a:cs typeface="Century Gothic"/>
                <a:sym typeface="Century Gothic"/>
              </a:rPr>
              <a:t>Like riparian buffers, wetlands restoration or construction provide a natural filter for water running off a farm before it reaches local waterways. This reduces nutrient and sediment inputs while also providing habitat for many desirable wildlife species, like fish and ducks.</a:t>
            </a:r>
            <a:endParaRPr/>
          </a:p>
        </p:txBody>
      </p:sp>
      <p:pic>
        <p:nvPicPr>
          <p:cNvPr id="478" name="Google Shape;478;p52"/>
          <p:cNvPicPr preferRelativeResize="0"/>
          <p:nvPr/>
        </p:nvPicPr>
        <p:blipFill rotWithShape="1">
          <a:blip r:embed="rId5">
            <a:alphaModFix/>
          </a:blip>
          <a:srcRect/>
          <a:stretch/>
        </p:blipFill>
        <p:spPr>
          <a:xfrm>
            <a:off x="2686225" y="805163"/>
            <a:ext cx="381000" cy="622300"/>
          </a:xfrm>
          <a:prstGeom prst="rect">
            <a:avLst/>
          </a:prstGeom>
          <a:noFill/>
          <a:ln>
            <a:noFill/>
          </a:ln>
        </p:spPr>
      </p:pic>
      <p:pic>
        <p:nvPicPr>
          <p:cNvPr id="479" name="Google Shape;479;p52"/>
          <p:cNvPicPr preferRelativeResize="0"/>
          <p:nvPr/>
        </p:nvPicPr>
        <p:blipFill rotWithShape="1">
          <a:blip r:embed="rId6">
            <a:alphaModFix/>
          </a:blip>
          <a:srcRect/>
          <a:stretch/>
        </p:blipFill>
        <p:spPr>
          <a:xfrm>
            <a:off x="3131466" y="805163"/>
            <a:ext cx="381000" cy="622300"/>
          </a:xfrm>
          <a:prstGeom prst="rect">
            <a:avLst/>
          </a:prstGeom>
          <a:noFill/>
          <a:ln>
            <a:noFill/>
          </a:ln>
        </p:spPr>
      </p:pic>
      <p:pic>
        <p:nvPicPr>
          <p:cNvPr id="480" name="Google Shape;480;p52"/>
          <p:cNvPicPr preferRelativeResize="0"/>
          <p:nvPr/>
        </p:nvPicPr>
        <p:blipFill rotWithShape="1">
          <a:blip r:embed="rId7">
            <a:alphaModFix/>
          </a:blip>
          <a:srcRect/>
          <a:stretch/>
        </p:blipFill>
        <p:spPr>
          <a:xfrm>
            <a:off x="3664670" y="897146"/>
            <a:ext cx="381000" cy="381000"/>
          </a:xfrm>
          <a:prstGeom prst="rect">
            <a:avLst/>
          </a:prstGeom>
          <a:noFill/>
          <a:ln>
            <a:noFill/>
          </a:ln>
        </p:spPr>
      </p:pic>
      <p:pic>
        <p:nvPicPr>
          <p:cNvPr id="481" name="Google Shape;481;p52"/>
          <p:cNvPicPr preferRelativeResize="0"/>
          <p:nvPr/>
        </p:nvPicPr>
        <p:blipFill rotWithShape="1">
          <a:blip r:embed="rId8">
            <a:alphaModFix/>
          </a:blip>
          <a:srcRect/>
          <a:stretch/>
        </p:blipFill>
        <p:spPr>
          <a:xfrm>
            <a:off x="4197874" y="958723"/>
            <a:ext cx="337345" cy="271457"/>
          </a:xfrm>
          <a:prstGeom prst="rect">
            <a:avLst/>
          </a:prstGeom>
          <a:noFill/>
          <a:ln>
            <a:noFill/>
          </a:ln>
        </p:spPr>
      </p:pic>
      <p:pic>
        <p:nvPicPr>
          <p:cNvPr id="482" name="Google Shape;482;p52"/>
          <p:cNvPicPr preferRelativeResize="0"/>
          <p:nvPr/>
        </p:nvPicPr>
        <p:blipFill rotWithShape="1">
          <a:blip r:embed="rId5">
            <a:alphaModFix/>
          </a:blip>
          <a:srcRect/>
          <a:stretch/>
        </p:blipFill>
        <p:spPr>
          <a:xfrm>
            <a:off x="7772795" y="881943"/>
            <a:ext cx="381000" cy="622300"/>
          </a:xfrm>
          <a:prstGeom prst="rect">
            <a:avLst/>
          </a:prstGeom>
          <a:noFill/>
          <a:ln>
            <a:noFill/>
          </a:ln>
        </p:spPr>
      </p:pic>
      <p:pic>
        <p:nvPicPr>
          <p:cNvPr id="483" name="Google Shape;483;p52"/>
          <p:cNvPicPr preferRelativeResize="0"/>
          <p:nvPr/>
        </p:nvPicPr>
        <p:blipFill rotWithShape="1">
          <a:blip r:embed="rId6">
            <a:alphaModFix/>
          </a:blip>
          <a:srcRect/>
          <a:stretch/>
        </p:blipFill>
        <p:spPr>
          <a:xfrm>
            <a:off x="8218036" y="881943"/>
            <a:ext cx="381000" cy="622300"/>
          </a:xfrm>
          <a:prstGeom prst="rect">
            <a:avLst/>
          </a:prstGeom>
          <a:noFill/>
          <a:ln>
            <a:noFill/>
          </a:ln>
        </p:spPr>
      </p:pic>
      <p:pic>
        <p:nvPicPr>
          <p:cNvPr id="484" name="Google Shape;484;p52"/>
          <p:cNvPicPr preferRelativeResize="0"/>
          <p:nvPr/>
        </p:nvPicPr>
        <p:blipFill rotWithShape="1">
          <a:blip r:embed="rId7">
            <a:alphaModFix/>
          </a:blip>
          <a:srcRect/>
          <a:stretch/>
        </p:blipFill>
        <p:spPr>
          <a:xfrm>
            <a:off x="8700243" y="958723"/>
            <a:ext cx="381000" cy="381000"/>
          </a:xfrm>
          <a:prstGeom prst="rect">
            <a:avLst/>
          </a:prstGeom>
          <a:noFill/>
          <a:ln>
            <a:noFill/>
          </a:ln>
        </p:spPr>
      </p:pic>
      <p:pic>
        <p:nvPicPr>
          <p:cNvPr id="485" name="Google Shape;485;p52"/>
          <p:cNvPicPr preferRelativeResize="0"/>
          <p:nvPr/>
        </p:nvPicPr>
        <p:blipFill rotWithShape="1">
          <a:blip r:embed="rId8">
            <a:alphaModFix/>
          </a:blip>
          <a:srcRect/>
          <a:stretch/>
        </p:blipFill>
        <p:spPr>
          <a:xfrm>
            <a:off x="9233447" y="1020300"/>
            <a:ext cx="337345" cy="27145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2"/>
          <p:cNvSpPr txBox="1"/>
          <p:nvPr/>
        </p:nvSpPr>
        <p:spPr>
          <a:xfrm>
            <a:off x="535710" y="2028617"/>
            <a:ext cx="5473205" cy="23698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Supporting Agriculture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193397"/>
                </a:solidFill>
                <a:latin typeface="Century Gothic"/>
                <a:ea typeface="Century Gothic"/>
                <a:cs typeface="Century Gothic"/>
                <a:sym typeface="Century Gothic"/>
              </a:rPr>
              <a:t>Now that you know more about agriculture, how do you support farmers and maximize benefits to your community?</a:t>
            </a:r>
            <a:endParaRPr sz="2800" b="0" i="0" u="none" strike="noStrike" cap="none">
              <a:solidFill>
                <a:srgbClr val="000000"/>
              </a:solidFill>
              <a:latin typeface="Arial"/>
              <a:ea typeface="Arial"/>
              <a:cs typeface="Arial"/>
              <a:sym typeface="Arial"/>
            </a:endParaRPr>
          </a:p>
        </p:txBody>
      </p:sp>
      <p:pic>
        <p:nvPicPr>
          <p:cNvPr id="492" name="Google Shape;492;p22" descr="A picture containing grass, outdoor, tree, field&#10;&#10;Description automatically generated"/>
          <p:cNvPicPr preferRelativeResize="0"/>
          <p:nvPr/>
        </p:nvPicPr>
        <p:blipFill rotWithShape="1">
          <a:blip r:embed="rId3">
            <a:alphaModFix/>
          </a:blip>
          <a:srcRect l="5013" r="39211"/>
          <a:stretch/>
        </p:blipFill>
        <p:spPr>
          <a:xfrm>
            <a:off x="6524367" y="0"/>
            <a:ext cx="5736073" cy="6858000"/>
          </a:xfrm>
          <a:prstGeom prst="rect">
            <a:avLst/>
          </a:prstGeom>
          <a:noFill/>
          <a:ln>
            <a:noFill/>
          </a:ln>
        </p:spPr>
      </p:pic>
      <p:pic>
        <p:nvPicPr>
          <p:cNvPr id="493" name="Google Shape;493;p22"/>
          <p:cNvPicPr preferRelativeResize="0"/>
          <p:nvPr/>
        </p:nvPicPr>
        <p:blipFill rotWithShape="1">
          <a:blip r:embed="rId4">
            <a:alphaModFix/>
          </a:blip>
          <a:srcRect l="22146" r="22145"/>
          <a:stretch/>
        </p:blipFill>
        <p:spPr>
          <a:xfrm>
            <a:off x="6524367" y="0"/>
            <a:ext cx="5736073"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8"/>
          <p:cNvSpPr/>
          <p:nvPr/>
        </p:nvSpPr>
        <p:spPr>
          <a:xfrm>
            <a:off x="0" y="153040"/>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0" name="Google Shape;500;p48"/>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Challenges to Agriculture</a:t>
            </a:r>
            <a:endParaRPr/>
          </a:p>
        </p:txBody>
      </p:sp>
      <p:sp>
        <p:nvSpPr>
          <p:cNvPr id="501" name="Google Shape;501;p48"/>
          <p:cNvSpPr txBox="1">
            <a:spLocks noGrp="1"/>
          </p:cNvSpPr>
          <p:nvPr>
            <p:ph type="body" idx="1"/>
          </p:nvPr>
        </p:nvSpPr>
        <p:spPr>
          <a:xfrm>
            <a:off x="683172" y="757780"/>
            <a:ext cx="6028524" cy="5354422"/>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800"/>
              <a:buNone/>
            </a:pPr>
            <a:r>
              <a:rPr lang="en-US" sz="1800"/>
              <a:t>There are many challenges to agriculture today, including:</a:t>
            </a:r>
            <a:endParaRPr/>
          </a:p>
          <a:p>
            <a:pPr marL="457200" lvl="0" indent="-406400" algn="l" rtl="0">
              <a:lnSpc>
                <a:spcPct val="120000"/>
              </a:lnSpc>
              <a:spcBef>
                <a:spcPts val="1000"/>
              </a:spcBef>
              <a:spcAft>
                <a:spcPts val="0"/>
              </a:spcAft>
              <a:buClr>
                <a:schemeClr val="dk1"/>
              </a:buClr>
              <a:buSzPts val="2800"/>
              <a:buChar char="•"/>
            </a:pPr>
            <a:r>
              <a:rPr lang="en-US" sz="1800"/>
              <a:t>Loss of farmland</a:t>
            </a:r>
            <a:endParaRPr/>
          </a:p>
          <a:p>
            <a:pPr marL="457200" lvl="0" indent="-406400" algn="l" rtl="0">
              <a:lnSpc>
                <a:spcPct val="120000"/>
              </a:lnSpc>
              <a:spcBef>
                <a:spcPts val="1000"/>
              </a:spcBef>
              <a:spcAft>
                <a:spcPts val="0"/>
              </a:spcAft>
              <a:buClr>
                <a:schemeClr val="dk1"/>
              </a:buClr>
              <a:buSzPts val="2800"/>
              <a:buChar char="•"/>
            </a:pPr>
            <a:r>
              <a:rPr lang="en-US" sz="1800"/>
              <a:t>Decreased economic feasibility</a:t>
            </a:r>
            <a:endParaRPr/>
          </a:p>
          <a:p>
            <a:pPr marL="457200" lvl="0" indent="-406400" algn="l" rtl="0">
              <a:lnSpc>
                <a:spcPct val="120000"/>
              </a:lnSpc>
              <a:spcBef>
                <a:spcPts val="1000"/>
              </a:spcBef>
              <a:spcAft>
                <a:spcPts val="0"/>
              </a:spcAft>
              <a:buClr>
                <a:schemeClr val="dk1"/>
              </a:buClr>
              <a:buSzPts val="2800"/>
              <a:buChar char="•"/>
            </a:pPr>
            <a:r>
              <a:rPr lang="en-US" sz="1800"/>
              <a:t>Drought, flooding, saltwater intrusion, changing temperatures, and more related to climate change</a:t>
            </a:r>
            <a:endParaRPr/>
          </a:p>
          <a:p>
            <a:pPr marL="457200" lvl="0" indent="-406400" algn="l" rtl="0">
              <a:lnSpc>
                <a:spcPct val="120000"/>
              </a:lnSpc>
              <a:spcBef>
                <a:spcPts val="1000"/>
              </a:spcBef>
              <a:spcAft>
                <a:spcPts val="0"/>
              </a:spcAft>
              <a:buClr>
                <a:schemeClr val="dk1"/>
              </a:buClr>
              <a:buSzPts val="2800"/>
              <a:buChar char="•"/>
            </a:pPr>
            <a:r>
              <a:rPr lang="en-US" sz="1800"/>
              <a:t>Invasive species and new diseases</a:t>
            </a:r>
            <a:endParaRPr/>
          </a:p>
          <a:p>
            <a:pPr marL="457200" lvl="0" indent="-406400" algn="l" rtl="0">
              <a:lnSpc>
                <a:spcPct val="120000"/>
              </a:lnSpc>
              <a:spcBef>
                <a:spcPts val="1000"/>
              </a:spcBef>
              <a:spcAft>
                <a:spcPts val="0"/>
              </a:spcAft>
              <a:buClr>
                <a:schemeClr val="dk1"/>
              </a:buClr>
              <a:buSzPts val="2800"/>
              <a:buChar char="•"/>
            </a:pPr>
            <a:r>
              <a:rPr lang="en-US" sz="1800"/>
              <a:t>An aging population</a:t>
            </a:r>
            <a:endParaRPr/>
          </a:p>
        </p:txBody>
      </p:sp>
      <p:sp>
        <p:nvSpPr>
          <p:cNvPr id="502" name="Google Shape;502;p48"/>
          <p:cNvSpPr/>
          <p:nvPr/>
        </p:nvSpPr>
        <p:spPr>
          <a:xfrm>
            <a:off x="5137462" y="6285679"/>
            <a:ext cx="1705128"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Support</a:t>
            </a:r>
            <a:endParaRPr sz="1400" b="0" i="0" u="none" strike="noStrike" cap="none">
              <a:solidFill>
                <a:srgbClr val="000000"/>
              </a:solidFill>
              <a:latin typeface="Arial"/>
              <a:ea typeface="Arial"/>
              <a:cs typeface="Arial"/>
              <a:sym typeface="Arial"/>
            </a:endParaRPr>
          </a:p>
        </p:txBody>
      </p:sp>
      <p:grpSp>
        <p:nvGrpSpPr>
          <p:cNvPr id="503" name="Google Shape;503;p48"/>
          <p:cNvGrpSpPr/>
          <p:nvPr/>
        </p:nvGrpSpPr>
        <p:grpSpPr>
          <a:xfrm>
            <a:off x="2" y="6274578"/>
            <a:ext cx="5705854" cy="369291"/>
            <a:chOff x="1" y="6258465"/>
            <a:chExt cx="2542798" cy="369291"/>
          </a:xfrm>
        </p:grpSpPr>
        <p:sp>
          <p:nvSpPr>
            <p:cNvPr id="504" name="Google Shape;504;p48"/>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5" name="Google Shape;505;p48"/>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pic>
        <p:nvPicPr>
          <p:cNvPr id="506" name="Google Shape;506;p48" descr="Icon&#10;&#10;Description automatically generated"/>
          <p:cNvPicPr preferRelativeResize="0"/>
          <p:nvPr/>
        </p:nvPicPr>
        <p:blipFill rotWithShape="1">
          <a:blip r:embed="rId3">
            <a:alphaModFix/>
          </a:blip>
          <a:srcRect/>
          <a:stretch/>
        </p:blipFill>
        <p:spPr>
          <a:xfrm>
            <a:off x="6906324" y="671094"/>
            <a:ext cx="5111543" cy="5168338"/>
          </a:xfrm>
          <a:prstGeom prst="rect">
            <a:avLst/>
          </a:prstGeom>
          <a:noFill/>
          <a:ln>
            <a:noFill/>
          </a:ln>
        </p:spPr>
      </p:pic>
      <p:sp>
        <p:nvSpPr>
          <p:cNvPr id="507" name="Google Shape;507;p48"/>
          <p:cNvSpPr txBox="1"/>
          <p:nvPr/>
        </p:nvSpPr>
        <p:spPr>
          <a:xfrm>
            <a:off x="8753435" y="2962875"/>
            <a:ext cx="141732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rgbClr val="448A50"/>
                </a:solidFill>
                <a:latin typeface="Century Gothic"/>
                <a:ea typeface="Century Gothic"/>
                <a:cs typeface="Century Gothic"/>
                <a:sym typeface="Century Gothic"/>
              </a:rPr>
              <a:t>Threats to Agriculture</a:t>
            </a:r>
            <a:endParaRPr/>
          </a:p>
        </p:txBody>
      </p:sp>
      <p:sp>
        <p:nvSpPr>
          <p:cNvPr id="508" name="Google Shape;508;p48"/>
          <p:cNvSpPr txBox="1"/>
          <p:nvPr/>
        </p:nvSpPr>
        <p:spPr>
          <a:xfrm>
            <a:off x="7701406" y="1372694"/>
            <a:ext cx="126187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chemeClr val="dk2"/>
                </a:solidFill>
                <a:latin typeface="Century Gothic"/>
                <a:ea typeface="Century Gothic"/>
                <a:cs typeface="Century Gothic"/>
                <a:sym typeface="Century Gothic"/>
              </a:rPr>
              <a:t>Land loss</a:t>
            </a:r>
            <a:endParaRPr/>
          </a:p>
        </p:txBody>
      </p:sp>
      <p:sp>
        <p:nvSpPr>
          <p:cNvPr id="509" name="Google Shape;509;p48"/>
          <p:cNvSpPr txBox="1"/>
          <p:nvPr/>
        </p:nvSpPr>
        <p:spPr>
          <a:xfrm>
            <a:off x="9778629" y="1249583"/>
            <a:ext cx="142388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chemeClr val="dk2"/>
                </a:solidFill>
                <a:latin typeface="Century Gothic"/>
                <a:ea typeface="Century Gothic"/>
                <a:cs typeface="Century Gothic"/>
                <a:sym typeface="Century Gothic"/>
              </a:rPr>
              <a:t>Economic feasibility</a:t>
            </a:r>
            <a:endParaRPr/>
          </a:p>
        </p:txBody>
      </p:sp>
      <p:sp>
        <p:nvSpPr>
          <p:cNvPr id="510" name="Google Shape;510;p48"/>
          <p:cNvSpPr txBox="1"/>
          <p:nvPr/>
        </p:nvSpPr>
        <p:spPr>
          <a:xfrm>
            <a:off x="6732191" y="3547650"/>
            <a:ext cx="151530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chemeClr val="dk2"/>
                </a:solidFill>
                <a:latin typeface="Century Gothic"/>
                <a:ea typeface="Century Gothic"/>
                <a:cs typeface="Century Gothic"/>
                <a:sym typeface="Century Gothic"/>
              </a:rPr>
              <a:t>Aging farmers</a:t>
            </a:r>
            <a:endParaRPr/>
          </a:p>
        </p:txBody>
      </p:sp>
      <p:sp>
        <p:nvSpPr>
          <p:cNvPr id="511" name="Google Shape;511;p48"/>
          <p:cNvSpPr txBox="1"/>
          <p:nvPr/>
        </p:nvSpPr>
        <p:spPr>
          <a:xfrm>
            <a:off x="8831159" y="5068677"/>
            <a:ext cx="126187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chemeClr val="dk2"/>
                </a:solidFill>
                <a:latin typeface="Century Gothic"/>
                <a:ea typeface="Century Gothic"/>
                <a:cs typeface="Century Gothic"/>
                <a:sym typeface="Century Gothic"/>
              </a:rPr>
              <a:t>Pests and invasives</a:t>
            </a:r>
            <a:endParaRPr/>
          </a:p>
        </p:txBody>
      </p:sp>
      <p:sp>
        <p:nvSpPr>
          <p:cNvPr id="512" name="Google Shape;512;p48"/>
          <p:cNvSpPr txBox="1"/>
          <p:nvPr/>
        </p:nvSpPr>
        <p:spPr>
          <a:xfrm>
            <a:off x="10676699" y="3448368"/>
            <a:ext cx="151530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chemeClr val="dk2"/>
                </a:solidFill>
                <a:latin typeface="Century Gothic"/>
                <a:ea typeface="Century Gothic"/>
                <a:cs typeface="Century Gothic"/>
                <a:sym typeface="Century Gothic"/>
              </a:rPr>
              <a:t>Climate change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53"/>
          <p:cNvSpPr/>
          <p:nvPr/>
        </p:nvSpPr>
        <p:spPr>
          <a:xfrm>
            <a:off x="0" y="153040"/>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9" name="Google Shape;519;p53"/>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Conversion of Farmland</a:t>
            </a:r>
            <a:endParaRPr/>
          </a:p>
        </p:txBody>
      </p:sp>
      <p:sp>
        <p:nvSpPr>
          <p:cNvPr id="520" name="Google Shape;520;p53"/>
          <p:cNvSpPr txBox="1">
            <a:spLocks noGrp="1"/>
          </p:cNvSpPr>
          <p:nvPr>
            <p:ph type="body" idx="1"/>
          </p:nvPr>
        </p:nvSpPr>
        <p:spPr>
          <a:xfrm>
            <a:off x="683173" y="757779"/>
            <a:ext cx="10289628" cy="1719608"/>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800"/>
              <a:buNone/>
            </a:pPr>
            <a:r>
              <a:rPr lang="en-US" sz="2000">
                <a:solidFill>
                  <a:srgbClr val="448A50"/>
                </a:solidFill>
              </a:rPr>
              <a:t>The Chesapeake watershed is seeing a net decrease in agricultural land. </a:t>
            </a:r>
            <a:endParaRPr/>
          </a:p>
          <a:p>
            <a:pPr marL="50800" lvl="0" indent="0" algn="l" rtl="0">
              <a:lnSpc>
                <a:spcPct val="120000"/>
              </a:lnSpc>
              <a:spcBef>
                <a:spcPts val="1000"/>
              </a:spcBef>
              <a:spcAft>
                <a:spcPts val="0"/>
              </a:spcAft>
              <a:buSzPts val="2800"/>
              <a:buNone/>
            </a:pPr>
            <a:r>
              <a:rPr lang="en-US" sz="1800"/>
              <a:t>Between 2013/2014 and 2017/2018, the watershed lost </a:t>
            </a:r>
            <a:r>
              <a:rPr lang="en-US" sz="1800" b="1"/>
              <a:t>36,500 acres </a:t>
            </a:r>
            <a:r>
              <a:rPr lang="en-US" sz="1800"/>
              <a:t>of farmland. Nationally, between 2001 and 2016, </a:t>
            </a:r>
            <a:r>
              <a:rPr lang="en-US" sz="1800" b="1"/>
              <a:t>2,000 acres of farmland per day </a:t>
            </a:r>
            <a:r>
              <a:rPr lang="en-US" sz="1800"/>
              <a:t>were converted to urban and highly developed land use or low-density residential land use.</a:t>
            </a:r>
            <a:endParaRPr/>
          </a:p>
        </p:txBody>
      </p:sp>
      <p:sp>
        <p:nvSpPr>
          <p:cNvPr id="521" name="Google Shape;521;p53"/>
          <p:cNvSpPr/>
          <p:nvPr/>
        </p:nvSpPr>
        <p:spPr>
          <a:xfrm>
            <a:off x="5137462" y="6285679"/>
            <a:ext cx="1705128"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Support</a:t>
            </a:r>
            <a:endParaRPr sz="1400" b="0" i="0" u="none" strike="noStrike" cap="none">
              <a:solidFill>
                <a:srgbClr val="000000"/>
              </a:solidFill>
              <a:latin typeface="Arial"/>
              <a:ea typeface="Arial"/>
              <a:cs typeface="Arial"/>
              <a:sym typeface="Arial"/>
            </a:endParaRPr>
          </a:p>
        </p:txBody>
      </p:sp>
      <p:grpSp>
        <p:nvGrpSpPr>
          <p:cNvPr id="522" name="Google Shape;522;p53"/>
          <p:cNvGrpSpPr/>
          <p:nvPr/>
        </p:nvGrpSpPr>
        <p:grpSpPr>
          <a:xfrm>
            <a:off x="2" y="6274578"/>
            <a:ext cx="5705854" cy="369291"/>
            <a:chOff x="1" y="6258465"/>
            <a:chExt cx="2542798" cy="369291"/>
          </a:xfrm>
        </p:grpSpPr>
        <p:sp>
          <p:nvSpPr>
            <p:cNvPr id="523" name="Google Shape;523;p53"/>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4" name="Google Shape;524;p53"/>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pic>
        <p:nvPicPr>
          <p:cNvPr id="525" name="Google Shape;525;p53" descr="A picture containing electronics&#10;&#10;Description automatically generated"/>
          <p:cNvPicPr preferRelativeResize="0"/>
          <p:nvPr/>
        </p:nvPicPr>
        <p:blipFill rotWithShape="1">
          <a:blip r:embed="rId3">
            <a:alphaModFix/>
          </a:blip>
          <a:srcRect/>
          <a:stretch/>
        </p:blipFill>
        <p:spPr>
          <a:xfrm>
            <a:off x="10383295" y="0"/>
            <a:ext cx="1808703" cy="1828800"/>
          </a:xfrm>
          <a:prstGeom prst="rect">
            <a:avLst/>
          </a:prstGeom>
          <a:noFill/>
          <a:ln>
            <a:noFill/>
          </a:ln>
        </p:spPr>
      </p:pic>
      <p:sp>
        <p:nvSpPr>
          <p:cNvPr id="526" name="Google Shape;526;p53"/>
          <p:cNvSpPr txBox="1"/>
          <p:nvPr/>
        </p:nvSpPr>
        <p:spPr>
          <a:xfrm>
            <a:off x="683173" y="4452775"/>
            <a:ext cx="10874419" cy="2460588"/>
          </a:xfrm>
          <a:prstGeom prst="rect">
            <a:avLst/>
          </a:prstGeom>
          <a:noFill/>
          <a:ln>
            <a:noFill/>
          </a:ln>
        </p:spPr>
        <p:txBody>
          <a:bodyPr spcFirstLastPara="1" wrap="square" lIns="91425" tIns="45700" rIns="91425" bIns="45700" anchor="t" anchorCtr="0">
            <a:normAutofit/>
          </a:bodyPr>
          <a:lstStyle/>
          <a:p>
            <a:pPr marL="50800" marR="0" lvl="0" indent="0" algn="l" rtl="0">
              <a:lnSpc>
                <a:spcPct val="120000"/>
              </a:lnSpc>
              <a:spcBef>
                <a:spcPts val="1000"/>
              </a:spcBef>
              <a:spcAft>
                <a:spcPts val="0"/>
              </a:spcAft>
              <a:buClr>
                <a:schemeClr val="dk1"/>
              </a:buClr>
              <a:buSzPts val="2800"/>
              <a:buFont typeface="Arial"/>
              <a:buNone/>
            </a:pPr>
            <a:r>
              <a:rPr lang="en-US" sz="2000" b="0" i="0" u="none" strike="noStrike" cap="none">
                <a:solidFill>
                  <a:srgbClr val="448A50"/>
                </a:solidFill>
                <a:latin typeface="Century Gothic"/>
                <a:ea typeface="Century Gothic"/>
                <a:cs typeface="Century Gothic"/>
                <a:sym typeface="Century Gothic"/>
              </a:rPr>
              <a:t>Most farmers in the watershed states are 45-64 years old, followed by 65 and older. </a:t>
            </a:r>
            <a:endParaRPr/>
          </a:p>
          <a:p>
            <a:pPr marL="50800" marR="0" lvl="0" indent="0" algn="l" rtl="0">
              <a:lnSpc>
                <a:spcPct val="120000"/>
              </a:lnSpc>
              <a:spcBef>
                <a:spcPts val="1000"/>
              </a:spcBef>
              <a:spcAft>
                <a:spcPts val="0"/>
              </a:spcAft>
              <a:buClr>
                <a:schemeClr val="dk1"/>
              </a:buClr>
              <a:buSzPts val="2800"/>
              <a:buFont typeface="Arial"/>
              <a:buNone/>
            </a:pPr>
            <a:r>
              <a:rPr lang="en-US" sz="1800" b="0" i="0" u="none" strike="noStrike" cap="none">
                <a:solidFill>
                  <a:schemeClr val="dk1"/>
                </a:solidFill>
                <a:latin typeface="Century Gothic"/>
                <a:ea typeface="Century Gothic"/>
                <a:cs typeface="Century Gothic"/>
                <a:sym typeface="Century Gothic"/>
              </a:rPr>
              <a:t>Without younger generations getting involved or interested in farming, family farms are being sold. One way to combat this is highlighting agricultural careers in schools and public events, like county fairs. Support your local youth agricultural organizations like 4H.</a:t>
            </a:r>
            <a:endParaRPr/>
          </a:p>
          <a:p>
            <a:pPr marL="50800" marR="0" lvl="0" indent="0" algn="l" rtl="0">
              <a:lnSpc>
                <a:spcPct val="120000"/>
              </a:lnSpc>
              <a:spcBef>
                <a:spcPts val="1000"/>
              </a:spcBef>
              <a:spcAft>
                <a:spcPts val="0"/>
              </a:spcAft>
              <a:buClr>
                <a:schemeClr val="dk1"/>
              </a:buClr>
              <a:buSzPts val="2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527" name="Google Shape;527;p53"/>
          <p:cNvPicPr preferRelativeResize="0"/>
          <p:nvPr/>
        </p:nvPicPr>
        <p:blipFill rotWithShape="1">
          <a:blip r:embed="rId4">
            <a:alphaModFix/>
          </a:blip>
          <a:srcRect/>
          <a:stretch/>
        </p:blipFill>
        <p:spPr>
          <a:xfrm>
            <a:off x="11255048" y="5921050"/>
            <a:ext cx="936950" cy="936950"/>
          </a:xfrm>
          <a:prstGeom prst="rect">
            <a:avLst/>
          </a:prstGeom>
          <a:noFill/>
          <a:ln>
            <a:noFill/>
          </a:ln>
        </p:spPr>
      </p:pic>
      <p:sp>
        <p:nvSpPr>
          <p:cNvPr id="528" name="Google Shape;528;p53"/>
          <p:cNvSpPr txBox="1"/>
          <p:nvPr/>
        </p:nvSpPr>
        <p:spPr>
          <a:xfrm>
            <a:off x="3036131" y="2846876"/>
            <a:ext cx="8923374" cy="1389996"/>
          </a:xfrm>
          <a:prstGeom prst="rect">
            <a:avLst/>
          </a:prstGeom>
          <a:noFill/>
          <a:ln>
            <a:noFill/>
          </a:ln>
        </p:spPr>
        <p:txBody>
          <a:bodyPr spcFirstLastPara="1" wrap="square" lIns="91425" tIns="45700" rIns="91425" bIns="45700" anchor="t" anchorCtr="0">
            <a:spAutoFit/>
          </a:bodyPr>
          <a:lstStyle/>
          <a:p>
            <a:pPr marL="50800" marR="0" lvl="0" indent="0" algn="l" rtl="0">
              <a:lnSpc>
                <a:spcPct val="120000"/>
              </a:lnSpc>
              <a:spcBef>
                <a:spcPts val="0"/>
              </a:spcBef>
              <a:spcAft>
                <a:spcPts val="0"/>
              </a:spcAft>
              <a:buClr>
                <a:srgbClr val="262626"/>
              </a:buClr>
              <a:buSzPts val="2800"/>
              <a:buFont typeface="Arial"/>
              <a:buNone/>
            </a:pPr>
            <a:r>
              <a:rPr lang="en-US" sz="1800" b="0" i="0" u="none" strike="noStrike" cap="none">
                <a:solidFill>
                  <a:srgbClr val="262626"/>
                </a:solidFill>
                <a:latin typeface="Century Gothic"/>
                <a:ea typeface="Century Gothic"/>
                <a:cs typeface="Century Gothic"/>
                <a:sym typeface="Century Gothic"/>
              </a:rPr>
              <a:t>Alternative energy, like solar farms, can compete with agriculture for the flat, open fields that are desirable for both uses. Cropland and pasture account for </a:t>
            </a:r>
            <a:r>
              <a:rPr lang="en-US" sz="1800" b="1" i="0" u="none" strike="noStrike" cap="none">
                <a:solidFill>
                  <a:srgbClr val="262626"/>
                </a:solidFill>
                <a:latin typeface="Century Gothic"/>
                <a:ea typeface="Century Gothic"/>
                <a:cs typeface="Century Gothic"/>
                <a:sym typeface="Century Gothic"/>
              </a:rPr>
              <a:t>31.9% </a:t>
            </a:r>
            <a:r>
              <a:rPr lang="en-US" sz="1800" b="0" i="0" u="none" strike="noStrike" cap="none">
                <a:solidFill>
                  <a:srgbClr val="262626"/>
                </a:solidFill>
                <a:latin typeface="Century Gothic"/>
                <a:ea typeface="Century Gothic"/>
                <a:cs typeface="Century Gothic"/>
                <a:sym typeface="Century Gothic"/>
              </a:rPr>
              <a:t>of all land currently used for solar facilities in Virginia. Smart solar siting is required to limit competition and conversion.</a:t>
            </a:r>
            <a:endParaRPr/>
          </a:p>
        </p:txBody>
      </p:sp>
      <p:pic>
        <p:nvPicPr>
          <p:cNvPr id="529" name="Google Shape;529;p53" descr="A picture containing tree, outdoor, road, grass&#10;&#10;Description automatically generated"/>
          <p:cNvPicPr preferRelativeResize="0"/>
          <p:nvPr/>
        </p:nvPicPr>
        <p:blipFill rotWithShape="1">
          <a:blip r:embed="rId5">
            <a:alphaModFix/>
          </a:blip>
          <a:srcRect/>
          <a:stretch/>
        </p:blipFill>
        <p:spPr>
          <a:xfrm>
            <a:off x="0" y="2452485"/>
            <a:ext cx="2987368" cy="19896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4"/>
          <p:cNvSpPr/>
          <p:nvPr/>
        </p:nvSpPr>
        <p:spPr>
          <a:xfrm>
            <a:off x="0" y="153040"/>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6" name="Google Shape;536;p54"/>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Economic Feasibility</a:t>
            </a:r>
            <a:endParaRPr/>
          </a:p>
        </p:txBody>
      </p:sp>
      <p:sp>
        <p:nvSpPr>
          <p:cNvPr id="537" name="Google Shape;537;p54"/>
          <p:cNvSpPr txBox="1">
            <a:spLocks noGrp="1"/>
          </p:cNvSpPr>
          <p:nvPr>
            <p:ph type="body" idx="1"/>
          </p:nvPr>
        </p:nvSpPr>
        <p:spPr>
          <a:xfrm>
            <a:off x="683171" y="757779"/>
            <a:ext cx="9465949" cy="2671221"/>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800"/>
              <a:buNone/>
            </a:pPr>
            <a:r>
              <a:rPr lang="en-US" sz="1800"/>
              <a:t>Most farms operate on tight profit margins. Because crops and animals take time and good environmental conditions to grow, farmers must wait to see a return on investment and are beholden to the whims of nature. </a:t>
            </a:r>
            <a:endParaRPr/>
          </a:p>
          <a:p>
            <a:pPr marL="50800" lvl="0" indent="0" algn="l" rtl="0">
              <a:lnSpc>
                <a:spcPct val="120000"/>
              </a:lnSpc>
              <a:spcBef>
                <a:spcPts val="1000"/>
              </a:spcBef>
              <a:spcAft>
                <a:spcPts val="0"/>
              </a:spcAft>
              <a:buSzPts val="2800"/>
              <a:buNone/>
            </a:pPr>
            <a:r>
              <a:rPr lang="en-US" sz="1800"/>
              <a:t>In addition, many farms feel social and political pressure to farm sustainably and be ambassadors of sustainable farming to the public. Adopting BMPs requires liquid capital that the farmers may not have available. This is why cost-sharing programs and support from local, state, and federal government is so important.</a:t>
            </a:r>
            <a:endParaRPr/>
          </a:p>
        </p:txBody>
      </p:sp>
      <p:sp>
        <p:nvSpPr>
          <p:cNvPr id="538" name="Google Shape;538;p54"/>
          <p:cNvSpPr/>
          <p:nvPr/>
        </p:nvSpPr>
        <p:spPr>
          <a:xfrm>
            <a:off x="5137462" y="6285679"/>
            <a:ext cx="1705128"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Support</a:t>
            </a:r>
            <a:endParaRPr sz="1400" b="0" i="0" u="none" strike="noStrike" cap="none">
              <a:solidFill>
                <a:srgbClr val="000000"/>
              </a:solidFill>
              <a:latin typeface="Arial"/>
              <a:ea typeface="Arial"/>
              <a:cs typeface="Arial"/>
              <a:sym typeface="Arial"/>
            </a:endParaRPr>
          </a:p>
        </p:txBody>
      </p:sp>
      <p:grpSp>
        <p:nvGrpSpPr>
          <p:cNvPr id="539" name="Google Shape;539;p54"/>
          <p:cNvGrpSpPr/>
          <p:nvPr/>
        </p:nvGrpSpPr>
        <p:grpSpPr>
          <a:xfrm>
            <a:off x="2" y="6274578"/>
            <a:ext cx="5705854" cy="369291"/>
            <a:chOff x="1" y="6258465"/>
            <a:chExt cx="2542798" cy="369291"/>
          </a:xfrm>
        </p:grpSpPr>
        <p:sp>
          <p:nvSpPr>
            <p:cNvPr id="540" name="Google Shape;540;p54"/>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1" name="Google Shape;541;p54"/>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pic>
        <p:nvPicPr>
          <p:cNvPr id="542" name="Google Shape;542;p54" descr="Icon&#10;&#10;Description automatically generated"/>
          <p:cNvPicPr preferRelativeResize="0"/>
          <p:nvPr/>
        </p:nvPicPr>
        <p:blipFill rotWithShape="1">
          <a:blip r:embed="rId3">
            <a:alphaModFix/>
          </a:blip>
          <a:srcRect/>
          <a:stretch/>
        </p:blipFill>
        <p:spPr>
          <a:xfrm>
            <a:off x="10383297" y="0"/>
            <a:ext cx="1808703" cy="1828800"/>
          </a:xfrm>
          <a:prstGeom prst="rect">
            <a:avLst/>
          </a:prstGeom>
          <a:noFill/>
          <a:ln>
            <a:noFill/>
          </a:ln>
        </p:spPr>
      </p:pic>
      <p:pic>
        <p:nvPicPr>
          <p:cNvPr id="543" name="Google Shape;543;p54"/>
          <p:cNvPicPr preferRelativeResize="0"/>
          <p:nvPr/>
        </p:nvPicPr>
        <p:blipFill rotWithShape="1">
          <a:blip r:embed="rId4">
            <a:alphaModFix/>
          </a:blip>
          <a:srcRect/>
          <a:stretch/>
        </p:blipFill>
        <p:spPr>
          <a:xfrm>
            <a:off x="10830448" y="1913860"/>
            <a:ext cx="914400" cy="914400"/>
          </a:xfrm>
          <a:prstGeom prst="rect">
            <a:avLst/>
          </a:prstGeom>
          <a:noFill/>
          <a:ln>
            <a:noFill/>
          </a:ln>
        </p:spPr>
      </p:pic>
      <p:sp>
        <p:nvSpPr>
          <p:cNvPr id="544" name="Google Shape;544;p54"/>
          <p:cNvSpPr txBox="1"/>
          <p:nvPr/>
        </p:nvSpPr>
        <p:spPr>
          <a:xfrm>
            <a:off x="3623044" y="3765822"/>
            <a:ext cx="8568956" cy="2183034"/>
          </a:xfrm>
          <a:prstGeom prst="rect">
            <a:avLst/>
          </a:prstGeom>
          <a:noFill/>
          <a:ln>
            <a:noFill/>
          </a:ln>
        </p:spPr>
        <p:txBody>
          <a:bodyPr spcFirstLastPara="1" wrap="square" lIns="91425" tIns="45700" rIns="91425" bIns="45700" anchor="t" anchorCtr="0">
            <a:spAutoFit/>
          </a:bodyPr>
          <a:lstStyle/>
          <a:p>
            <a:pPr marL="50800" marR="0" lvl="0" indent="0" algn="l" rtl="0">
              <a:lnSpc>
                <a:spcPct val="120000"/>
              </a:lnSpc>
              <a:spcBef>
                <a:spcPts val="0"/>
              </a:spcBef>
              <a:spcAft>
                <a:spcPts val="0"/>
              </a:spcAft>
              <a:buClr>
                <a:srgbClr val="262626"/>
              </a:buClr>
              <a:buSzPts val="2800"/>
              <a:buFont typeface="Arial"/>
              <a:buNone/>
            </a:pPr>
            <a:r>
              <a:rPr lang="en-US" sz="1800" b="1" i="0" u="none" strike="noStrike" cap="none">
                <a:solidFill>
                  <a:srgbClr val="6B8B91"/>
                </a:solidFill>
                <a:latin typeface="Century Gothic"/>
                <a:ea typeface="Century Gothic"/>
                <a:cs typeface="Century Gothic"/>
                <a:sym typeface="Century Gothic"/>
              </a:rPr>
              <a:t>Agritourism </a:t>
            </a:r>
            <a:r>
              <a:rPr lang="en-US" sz="1800" b="0" i="0" u="none" strike="noStrike" cap="none">
                <a:solidFill>
                  <a:srgbClr val="262626"/>
                </a:solidFill>
                <a:latin typeface="Century Gothic"/>
                <a:ea typeface="Century Gothic"/>
                <a:cs typeface="Century Gothic"/>
                <a:sym typeface="Century Gothic"/>
              </a:rPr>
              <a:t>is another way that farms might bring in extra income. Supporting businesses like pick-your-own orchards or farm bed and breakfasts helps farms stay in business.</a:t>
            </a:r>
            <a:endParaRPr sz="1400" b="0" i="0" u="none" strike="noStrike" cap="none">
              <a:solidFill>
                <a:srgbClr val="262626"/>
              </a:solidFill>
              <a:latin typeface="Century Gothic"/>
              <a:ea typeface="Century Gothic"/>
              <a:cs typeface="Century Gothic"/>
              <a:sym typeface="Century Gothic"/>
            </a:endParaRPr>
          </a:p>
          <a:p>
            <a:pPr marL="50800" marR="0" lvl="0" indent="0" algn="l" rtl="0">
              <a:lnSpc>
                <a:spcPct val="120000"/>
              </a:lnSpc>
              <a:spcBef>
                <a:spcPts val="1000"/>
              </a:spcBef>
              <a:spcAft>
                <a:spcPts val="0"/>
              </a:spcAft>
              <a:buClr>
                <a:srgbClr val="262626"/>
              </a:buClr>
              <a:buSzPts val="2800"/>
              <a:buFont typeface="Arial"/>
              <a:buNone/>
            </a:pPr>
            <a:r>
              <a:rPr lang="en-US" sz="1800" b="0" i="0" u="none" strike="noStrike" cap="none">
                <a:solidFill>
                  <a:srgbClr val="262626"/>
                </a:solidFill>
                <a:latin typeface="Century Gothic"/>
                <a:ea typeface="Century Gothic"/>
                <a:cs typeface="Century Gothic"/>
                <a:sym typeface="Century Gothic"/>
              </a:rPr>
              <a:t>A lack of economic feasibility feeds into the loss of farmland discussed on the previous slide; if farmers aren’t profitable but can make ends meet by selling land, they may not have a choice.</a:t>
            </a:r>
            <a:endParaRPr/>
          </a:p>
        </p:txBody>
      </p:sp>
      <p:pic>
        <p:nvPicPr>
          <p:cNvPr id="545" name="Google Shape;545;p54" descr="A picture containing ground, outdoor&#10;&#10;Description automatically generated"/>
          <p:cNvPicPr preferRelativeResize="0"/>
          <p:nvPr/>
        </p:nvPicPr>
        <p:blipFill rotWithShape="1">
          <a:blip r:embed="rId5">
            <a:alphaModFix/>
          </a:blip>
          <a:srcRect/>
          <a:stretch/>
        </p:blipFill>
        <p:spPr>
          <a:xfrm>
            <a:off x="0" y="3507099"/>
            <a:ext cx="3468118" cy="277389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55"/>
          <p:cNvSpPr/>
          <p:nvPr/>
        </p:nvSpPr>
        <p:spPr>
          <a:xfrm>
            <a:off x="5277548" y="151277"/>
            <a:ext cx="3466611" cy="491887"/>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a:solidFill>
                  <a:schemeClr val="lt1"/>
                </a:solidFill>
                <a:latin typeface="Century Gothic"/>
                <a:ea typeface="Century Gothic"/>
                <a:cs typeface="Century Gothic"/>
                <a:sym typeface="Century Gothic"/>
              </a:rPr>
              <a:t>Climate Connection</a:t>
            </a:r>
            <a:endParaRPr sz="2000" b="0" i="0" u="none" strike="noStrike" cap="none">
              <a:solidFill>
                <a:srgbClr val="000000"/>
              </a:solidFill>
              <a:latin typeface="Arial"/>
              <a:ea typeface="Arial"/>
              <a:cs typeface="Arial"/>
              <a:sym typeface="Arial"/>
            </a:endParaRPr>
          </a:p>
        </p:txBody>
      </p:sp>
      <p:sp>
        <p:nvSpPr>
          <p:cNvPr id="552" name="Google Shape;552;p55"/>
          <p:cNvSpPr/>
          <p:nvPr/>
        </p:nvSpPr>
        <p:spPr>
          <a:xfrm>
            <a:off x="0" y="153040"/>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3" name="Google Shape;553;p55"/>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Changing Climate</a:t>
            </a:r>
            <a:endParaRPr/>
          </a:p>
        </p:txBody>
      </p:sp>
      <p:sp>
        <p:nvSpPr>
          <p:cNvPr id="554" name="Google Shape;554;p55"/>
          <p:cNvSpPr txBox="1">
            <a:spLocks noGrp="1"/>
          </p:cNvSpPr>
          <p:nvPr>
            <p:ph type="body" idx="1"/>
          </p:nvPr>
        </p:nvSpPr>
        <p:spPr>
          <a:xfrm>
            <a:off x="683172" y="757779"/>
            <a:ext cx="3952623" cy="5343321"/>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800"/>
              <a:buNone/>
            </a:pPr>
            <a:r>
              <a:rPr lang="en-US" sz="2000">
                <a:solidFill>
                  <a:srgbClr val="448A50"/>
                </a:solidFill>
              </a:rPr>
              <a:t>Farmers are facing rising temperatures, increased flooding, higher likelihoods of drought, and generally less predictable growing seasons than ever before.</a:t>
            </a:r>
            <a:endParaRPr/>
          </a:p>
          <a:p>
            <a:pPr marL="50800" lvl="0" indent="0" algn="l" rtl="0">
              <a:lnSpc>
                <a:spcPct val="120000"/>
              </a:lnSpc>
              <a:spcBef>
                <a:spcPts val="1000"/>
              </a:spcBef>
              <a:spcAft>
                <a:spcPts val="0"/>
              </a:spcAft>
              <a:buSzPts val="2800"/>
              <a:buNone/>
            </a:pPr>
            <a:r>
              <a:rPr lang="en-US" sz="1800"/>
              <a:t>It is becoming more widespread for farmers to have to worry about </a:t>
            </a:r>
            <a:r>
              <a:rPr lang="en-US" sz="1800" b="1">
                <a:solidFill>
                  <a:schemeClr val="accent1"/>
                </a:solidFill>
              </a:rPr>
              <a:t>saltwater intrusion</a:t>
            </a:r>
            <a:r>
              <a:rPr lang="en-US" sz="1800"/>
              <a:t>, or when saltwater moves inland through sea level rise and storms or underground through aquifers. Many crops are not tolerant of irrigation with salty water.</a:t>
            </a:r>
            <a:endParaRPr/>
          </a:p>
        </p:txBody>
      </p:sp>
      <p:sp>
        <p:nvSpPr>
          <p:cNvPr id="555" name="Google Shape;555;p55"/>
          <p:cNvSpPr/>
          <p:nvPr/>
        </p:nvSpPr>
        <p:spPr>
          <a:xfrm>
            <a:off x="5137462" y="6285679"/>
            <a:ext cx="1705128"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Support</a:t>
            </a:r>
            <a:endParaRPr sz="1400" b="0" i="0" u="none" strike="noStrike" cap="none">
              <a:solidFill>
                <a:srgbClr val="000000"/>
              </a:solidFill>
              <a:latin typeface="Arial"/>
              <a:ea typeface="Arial"/>
              <a:cs typeface="Arial"/>
              <a:sym typeface="Arial"/>
            </a:endParaRPr>
          </a:p>
        </p:txBody>
      </p:sp>
      <p:grpSp>
        <p:nvGrpSpPr>
          <p:cNvPr id="556" name="Google Shape;556;p55"/>
          <p:cNvGrpSpPr/>
          <p:nvPr/>
        </p:nvGrpSpPr>
        <p:grpSpPr>
          <a:xfrm>
            <a:off x="2" y="6274578"/>
            <a:ext cx="5705854" cy="369291"/>
            <a:chOff x="1" y="6258465"/>
            <a:chExt cx="2542798" cy="369291"/>
          </a:xfrm>
        </p:grpSpPr>
        <p:sp>
          <p:nvSpPr>
            <p:cNvPr id="557" name="Google Shape;557;p55"/>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8" name="Google Shape;558;p55"/>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pic>
        <p:nvPicPr>
          <p:cNvPr id="559" name="Google Shape;559;p55" descr="Icon&#10;&#10;Description automatically generated"/>
          <p:cNvPicPr preferRelativeResize="0"/>
          <p:nvPr/>
        </p:nvPicPr>
        <p:blipFill rotWithShape="1">
          <a:blip r:embed="rId3">
            <a:alphaModFix/>
          </a:blip>
          <a:srcRect/>
          <a:stretch/>
        </p:blipFill>
        <p:spPr>
          <a:xfrm>
            <a:off x="10383297" y="0"/>
            <a:ext cx="1808703" cy="1828800"/>
          </a:xfrm>
          <a:prstGeom prst="rect">
            <a:avLst/>
          </a:prstGeom>
          <a:noFill/>
          <a:ln>
            <a:noFill/>
          </a:ln>
        </p:spPr>
      </p:pic>
      <p:sp>
        <p:nvSpPr>
          <p:cNvPr id="560" name="Google Shape;560;p55"/>
          <p:cNvSpPr txBox="1"/>
          <p:nvPr/>
        </p:nvSpPr>
        <p:spPr>
          <a:xfrm>
            <a:off x="5206964" y="757779"/>
            <a:ext cx="4903544" cy="5948944"/>
          </a:xfrm>
          <a:prstGeom prst="rect">
            <a:avLst/>
          </a:prstGeom>
          <a:noFill/>
          <a:ln>
            <a:noFill/>
          </a:ln>
        </p:spPr>
        <p:txBody>
          <a:bodyPr spcFirstLastPara="1" wrap="square" lIns="91425" tIns="45700" rIns="91425" bIns="45700" anchor="t" anchorCtr="0">
            <a:normAutofit/>
          </a:bodyPr>
          <a:lstStyle/>
          <a:p>
            <a:pPr marL="50800" marR="0" lvl="0" indent="0" algn="l" rtl="0">
              <a:lnSpc>
                <a:spcPct val="120000"/>
              </a:lnSpc>
              <a:spcBef>
                <a:spcPts val="1000"/>
              </a:spcBef>
              <a:spcAft>
                <a:spcPts val="0"/>
              </a:spcAft>
              <a:buClr>
                <a:schemeClr val="dk1"/>
              </a:buClr>
              <a:buSzPts val="2800"/>
              <a:buFont typeface="Arial"/>
              <a:buNone/>
            </a:pPr>
            <a:r>
              <a:rPr lang="en-US" sz="2000" b="0" i="0" u="none" strike="noStrike" cap="none">
                <a:solidFill>
                  <a:srgbClr val="448A50"/>
                </a:solidFill>
                <a:latin typeface="Century Gothic"/>
                <a:ea typeface="Century Gothic"/>
                <a:cs typeface="Century Gothic"/>
                <a:sym typeface="Century Gothic"/>
              </a:rPr>
              <a:t>Lastly, the changing climate has impacts on other parts of the ecosystem that affect crops and livestock. </a:t>
            </a:r>
            <a:endParaRPr/>
          </a:p>
          <a:p>
            <a:pPr marL="50800" marR="0" lvl="0" indent="0" algn="l" rtl="0">
              <a:lnSpc>
                <a:spcPct val="120000"/>
              </a:lnSpc>
              <a:spcBef>
                <a:spcPts val="1000"/>
              </a:spcBef>
              <a:spcAft>
                <a:spcPts val="0"/>
              </a:spcAft>
              <a:buClr>
                <a:schemeClr val="dk1"/>
              </a:buClr>
              <a:buSzPts val="2800"/>
              <a:buFont typeface="Arial"/>
              <a:buNone/>
            </a:pPr>
            <a:r>
              <a:rPr lang="en-US" sz="1800" b="0" i="0" u="none" strike="noStrike" cap="none">
                <a:solidFill>
                  <a:srgbClr val="262626"/>
                </a:solidFill>
                <a:latin typeface="Century Gothic"/>
                <a:ea typeface="Century Gothic"/>
                <a:cs typeface="Century Gothic"/>
                <a:sym typeface="Century Gothic"/>
              </a:rPr>
              <a:t>With increasing temperatures, nuisance species are likely to get a boost while crop and livestock species are negatively impacted. The list of threats includes:</a:t>
            </a:r>
            <a:endParaRPr/>
          </a:p>
          <a:p>
            <a:pPr marL="508000" marR="0" lvl="1" indent="0" algn="l" rtl="0">
              <a:lnSpc>
                <a:spcPct val="200000"/>
              </a:lnSpc>
              <a:spcBef>
                <a:spcPts val="500"/>
              </a:spcBef>
              <a:spcAft>
                <a:spcPts val="0"/>
              </a:spcAft>
              <a:buClr>
                <a:schemeClr val="dk1"/>
              </a:buClr>
              <a:buSzPts val="2400"/>
              <a:buFont typeface="Arial"/>
              <a:buNone/>
            </a:pPr>
            <a:r>
              <a:rPr lang="en-US" sz="1800" b="0" i="0" u="none" strike="noStrike" cap="none">
                <a:solidFill>
                  <a:srgbClr val="262626"/>
                </a:solidFill>
                <a:latin typeface="Century Gothic"/>
                <a:ea typeface="Century Gothic"/>
                <a:cs typeface="Century Gothic"/>
                <a:sym typeface="Century Gothic"/>
              </a:rPr>
              <a:t>Insects like the spotted lanternfly</a:t>
            </a:r>
            <a:endParaRPr/>
          </a:p>
          <a:p>
            <a:pPr marL="508000" marR="0" lvl="1" indent="0" algn="l" rtl="0">
              <a:lnSpc>
                <a:spcPct val="200000"/>
              </a:lnSpc>
              <a:spcBef>
                <a:spcPts val="500"/>
              </a:spcBef>
              <a:spcAft>
                <a:spcPts val="0"/>
              </a:spcAft>
              <a:buClr>
                <a:schemeClr val="dk1"/>
              </a:buClr>
              <a:buSzPts val="2400"/>
              <a:buFont typeface="Arial"/>
              <a:buNone/>
            </a:pPr>
            <a:r>
              <a:rPr lang="en-US" sz="1800" b="0" i="0" u="none" strike="noStrike" cap="none">
                <a:solidFill>
                  <a:srgbClr val="262626"/>
                </a:solidFill>
                <a:latin typeface="Century Gothic"/>
                <a:ea typeface="Century Gothic"/>
                <a:cs typeface="Century Gothic"/>
                <a:sym typeface="Century Gothic"/>
              </a:rPr>
              <a:t>Weeds like kudzu and privet</a:t>
            </a:r>
            <a:endParaRPr/>
          </a:p>
          <a:p>
            <a:pPr marL="508000" marR="0" lvl="1" indent="0" algn="l" rtl="0">
              <a:lnSpc>
                <a:spcPct val="200000"/>
              </a:lnSpc>
              <a:spcBef>
                <a:spcPts val="500"/>
              </a:spcBef>
              <a:spcAft>
                <a:spcPts val="0"/>
              </a:spcAft>
              <a:buClr>
                <a:schemeClr val="dk1"/>
              </a:buClr>
              <a:buSzPts val="2400"/>
              <a:buFont typeface="Arial"/>
              <a:buNone/>
            </a:pPr>
            <a:r>
              <a:rPr lang="en-US" sz="1800" b="0" i="0" u="none" strike="noStrike" cap="none">
                <a:solidFill>
                  <a:srgbClr val="262626"/>
                </a:solidFill>
                <a:latin typeface="Century Gothic"/>
                <a:ea typeface="Century Gothic"/>
                <a:cs typeface="Century Gothic"/>
                <a:sym typeface="Century Gothic"/>
              </a:rPr>
              <a:t>Fungi like potato blight</a:t>
            </a:r>
            <a:endParaRPr/>
          </a:p>
          <a:p>
            <a:pPr marL="508000" marR="0" lvl="1" indent="0" algn="l" rtl="0">
              <a:lnSpc>
                <a:spcPct val="200000"/>
              </a:lnSpc>
              <a:spcBef>
                <a:spcPts val="500"/>
              </a:spcBef>
              <a:spcAft>
                <a:spcPts val="0"/>
              </a:spcAft>
              <a:buClr>
                <a:schemeClr val="dk1"/>
              </a:buClr>
              <a:buSzPts val="2400"/>
              <a:buFont typeface="Arial"/>
              <a:buNone/>
            </a:pPr>
            <a:r>
              <a:rPr lang="en-US" sz="1800" b="0" i="0" u="none" strike="noStrike" cap="none">
                <a:solidFill>
                  <a:srgbClr val="262626"/>
                </a:solidFill>
                <a:latin typeface="Century Gothic"/>
                <a:ea typeface="Century Gothic"/>
                <a:cs typeface="Century Gothic"/>
                <a:sym typeface="Century Gothic"/>
              </a:rPr>
              <a:t>Livestock diseases like anthrax</a:t>
            </a:r>
            <a:endParaRPr/>
          </a:p>
        </p:txBody>
      </p:sp>
      <p:pic>
        <p:nvPicPr>
          <p:cNvPr id="561" name="Google Shape;561;p55"/>
          <p:cNvPicPr preferRelativeResize="0"/>
          <p:nvPr/>
        </p:nvPicPr>
        <p:blipFill rotWithShape="1">
          <a:blip r:embed="rId4">
            <a:alphaModFix/>
          </a:blip>
          <a:srcRect/>
          <a:stretch/>
        </p:blipFill>
        <p:spPr>
          <a:xfrm rot="10800000">
            <a:off x="5390978" y="4078958"/>
            <a:ext cx="304800" cy="292100"/>
          </a:xfrm>
          <a:prstGeom prst="rect">
            <a:avLst/>
          </a:prstGeom>
          <a:noFill/>
          <a:ln>
            <a:noFill/>
          </a:ln>
        </p:spPr>
      </p:pic>
      <p:pic>
        <p:nvPicPr>
          <p:cNvPr id="562" name="Google Shape;562;p55"/>
          <p:cNvPicPr preferRelativeResize="0"/>
          <p:nvPr/>
        </p:nvPicPr>
        <p:blipFill rotWithShape="1">
          <a:blip r:embed="rId5">
            <a:alphaModFix/>
          </a:blip>
          <a:srcRect/>
          <a:stretch/>
        </p:blipFill>
        <p:spPr>
          <a:xfrm>
            <a:off x="5339274" y="4633351"/>
            <a:ext cx="356504" cy="405622"/>
          </a:xfrm>
          <a:prstGeom prst="rect">
            <a:avLst/>
          </a:prstGeom>
          <a:noFill/>
          <a:ln>
            <a:noFill/>
          </a:ln>
        </p:spPr>
      </p:pic>
      <p:pic>
        <p:nvPicPr>
          <p:cNvPr id="563" name="Google Shape;563;p55"/>
          <p:cNvPicPr preferRelativeResize="0"/>
          <p:nvPr/>
        </p:nvPicPr>
        <p:blipFill rotWithShape="1">
          <a:blip r:embed="rId6">
            <a:alphaModFix/>
          </a:blip>
          <a:srcRect/>
          <a:stretch/>
        </p:blipFill>
        <p:spPr>
          <a:xfrm>
            <a:off x="5326486" y="5268559"/>
            <a:ext cx="369292" cy="369292"/>
          </a:xfrm>
          <a:prstGeom prst="rect">
            <a:avLst/>
          </a:prstGeom>
          <a:noFill/>
          <a:ln>
            <a:noFill/>
          </a:ln>
        </p:spPr>
      </p:pic>
      <p:pic>
        <p:nvPicPr>
          <p:cNvPr id="564" name="Google Shape;564;p55"/>
          <p:cNvPicPr preferRelativeResize="0"/>
          <p:nvPr/>
        </p:nvPicPr>
        <p:blipFill rotWithShape="1">
          <a:blip r:embed="rId7">
            <a:alphaModFix/>
          </a:blip>
          <a:srcRect/>
          <a:stretch/>
        </p:blipFill>
        <p:spPr>
          <a:xfrm>
            <a:off x="5326486" y="5900144"/>
            <a:ext cx="427279" cy="315815"/>
          </a:xfrm>
          <a:prstGeom prst="rect">
            <a:avLst/>
          </a:prstGeom>
          <a:noFill/>
          <a:ln>
            <a:noFill/>
          </a:ln>
        </p:spPr>
      </p:pic>
      <p:pic>
        <p:nvPicPr>
          <p:cNvPr id="565" name="Google Shape;565;p55"/>
          <p:cNvPicPr preferRelativeResize="0"/>
          <p:nvPr/>
        </p:nvPicPr>
        <p:blipFill rotWithShape="1">
          <a:blip r:embed="rId8">
            <a:alphaModFix/>
          </a:blip>
          <a:srcRect/>
          <a:stretch/>
        </p:blipFill>
        <p:spPr>
          <a:xfrm>
            <a:off x="10830448" y="2048887"/>
            <a:ext cx="914400" cy="91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56" descr="A group of people posing for a photo&#10;&#10;Description automatically generated"/>
          <p:cNvPicPr preferRelativeResize="0"/>
          <p:nvPr/>
        </p:nvPicPr>
        <p:blipFill rotWithShape="1">
          <a:blip r:embed="rId3">
            <a:alphaModFix/>
          </a:blip>
          <a:srcRect b="42771"/>
          <a:stretch/>
        </p:blipFill>
        <p:spPr>
          <a:xfrm>
            <a:off x="7722237" y="1"/>
            <a:ext cx="4494612" cy="1691640"/>
          </a:xfrm>
          <a:prstGeom prst="rect">
            <a:avLst/>
          </a:prstGeom>
          <a:noFill/>
          <a:ln>
            <a:noFill/>
          </a:ln>
        </p:spPr>
      </p:pic>
      <p:pic>
        <p:nvPicPr>
          <p:cNvPr id="572" name="Google Shape;572;p56" descr="A landscape with trees and mountains in the background&#10;&#10;Description automatically generated with low confidence"/>
          <p:cNvPicPr preferRelativeResize="0"/>
          <p:nvPr/>
        </p:nvPicPr>
        <p:blipFill rotWithShape="1">
          <a:blip r:embed="rId4">
            <a:alphaModFix/>
          </a:blip>
          <a:srcRect t="29473"/>
          <a:stretch/>
        </p:blipFill>
        <p:spPr>
          <a:xfrm>
            <a:off x="0" y="4585221"/>
            <a:ext cx="3386667" cy="1695772"/>
          </a:xfrm>
          <a:prstGeom prst="rect">
            <a:avLst/>
          </a:prstGeom>
          <a:noFill/>
          <a:ln>
            <a:noFill/>
          </a:ln>
        </p:spPr>
      </p:pic>
      <p:grpSp>
        <p:nvGrpSpPr>
          <p:cNvPr id="573" name="Google Shape;573;p56"/>
          <p:cNvGrpSpPr/>
          <p:nvPr/>
        </p:nvGrpSpPr>
        <p:grpSpPr>
          <a:xfrm>
            <a:off x="0" y="4406656"/>
            <a:ext cx="11922837" cy="1808761"/>
            <a:chOff x="0" y="3057819"/>
            <a:chExt cx="11922837" cy="1808761"/>
          </a:xfrm>
        </p:grpSpPr>
        <p:sp>
          <p:nvSpPr>
            <p:cNvPr id="574" name="Google Shape;574;p56"/>
            <p:cNvSpPr/>
            <p:nvPr/>
          </p:nvSpPr>
          <p:spPr>
            <a:xfrm>
              <a:off x="0" y="3057819"/>
              <a:ext cx="3386667" cy="62544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Caernarvon Township, PA</a:t>
              </a:r>
              <a:endParaRPr sz="1400" b="0" i="0" u="none" strike="noStrike" cap="none">
                <a:solidFill>
                  <a:srgbClr val="000000"/>
                </a:solidFill>
                <a:latin typeface="Arial"/>
                <a:ea typeface="Arial"/>
                <a:cs typeface="Arial"/>
                <a:sym typeface="Arial"/>
              </a:endParaRPr>
            </a:p>
          </p:txBody>
        </p:sp>
        <p:sp>
          <p:nvSpPr>
            <p:cNvPr id="575" name="Google Shape;575;p56"/>
            <p:cNvSpPr txBox="1"/>
            <p:nvPr/>
          </p:nvSpPr>
          <p:spPr>
            <a:xfrm>
              <a:off x="3521637" y="3112294"/>
              <a:ext cx="84012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Caernarvon Township</a:t>
              </a:r>
              <a:r>
                <a:rPr lang="en-US" sz="1800" b="0" i="0" u="none" strike="noStrike" cap="none">
                  <a:solidFill>
                    <a:schemeClr val="dk1"/>
                  </a:solidFill>
                  <a:latin typeface="Century Gothic"/>
                  <a:ea typeface="Century Gothic"/>
                  <a:cs typeface="Century Gothic"/>
                  <a:sym typeface="Century Gothic"/>
                </a:rPr>
                <a:t> </a:t>
              </a:r>
              <a:r>
                <a:rPr lang="en-US" sz="1800" b="0" i="0" u="none" strike="noStrike" cap="none">
                  <a:solidFill>
                    <a:srgbClr val="000000"/>
                  </a:solidFill>
                  <a:latin typeface="Century Gothic"/>
                  <a:ea typeface="Century Gothic"/>
                  <a:cs typeface="Century Gothic"/>
                  <a:sym typeface="Century Gothic"/>
                </a:rPr>
                <a:t>protected their farmland through an Agricultural District through a zoning ordinance. Within the zone, only uses compatible with agriculture are allowed and future inhabitants must accept the impacts associated with agricultural business. They also partnered with neighboring jurisdictions to establish a regional comprehensive plan to protect agriculture, woodlands, and watershed resources.</a:t>
              </a:r>
              <a:endParaRPr sz="1400" b="0" i="0" u="none" strike="noStrike" cap="none">
                <a:solidFill>
                  <a:srgbClr val="000000"/>
                </a:solidFill>
                <a:latin typeface="Arial"/>
                <a:ea typeface="Arial"/>
                <a:cs typeface="Arial"/>
                <a:sym typeface="Arial"/>
              </a:endParaRPr>
            </a:p>
          </p:txBody>
        </p:sp>
      </p:grpSp>
      <p:sp>
        <p:nvSpPr>
          <p:cNvPr id="576" name="Google Shape;576;p56"/>
          <p:cNvSpPr/>
          <p:nvPr/>
        </p:nvSpPr>
        <p:spPr>
          <a:xfrm>
            <a:off x="0" y="153040"/>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7" name="Google Shape;577;p56"/>
          <p:cNvSpPr txBox="1">
            <a:spLocks noGrp="1"/>
          </p:cNvSpPr>
          <p:nvPr>
            <p:ph type="title"/>
          </p:nvPr>
        </p:nvSpPr>
        <p:spPr>
          <a:xfrm>
            <a:off x="139838" y="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Tools</a:t>
            </a:r>
            <a:endParaRPr/>
          </a:p>
        </p:txBody>
      </p:sp>
      <p:sp>
        <p:nvSpPr>
          <p:cNvPr id="578" name="Google Shape;578;p56"/>
          <p:cNvSpPr txBox="1">
            <a:spLocks noGrp="1"/>
          </p:cNvSpPr>
          <p:nvPr>
            <p:ph type="body" idx="1"/>
          </p:nvPr>
        </p:nvSpPr>
        <p:spPr>
          <a:xfrm>
            <a:off x="139838" y="757779"/>
            <a:ext cx="7074778" cy="3644191"/>
          </a:xfrm>
          <a:prstGeom prst="rect">
            <a:avLst/>
          </a:prstGeom>
          <a:noFill/>
          <a:ln>
            <a:noFill/>
          </a:ln>
        </p:spPr>
        <p:txBody>
          <a:bodyPr spcFirstLastPara="1" wrap="square" lIns="91425" tIns="45700" rIns="91425" bIns="45700" anchor="t" anchorCtr="0">
            <a:normAutofit lnSpcReduction="10000"/>
          </a:bodyPr>
          <a:lstStyle/>
          <a:p>
            <a:pPr marL="50800" lvl="0" indent="0" algn="l" rtl="0">
              <a:lnSpc>
                <a:spcPct val="120000"/>
              </a:lnSpc>
              <a:spcBef>
                <a:spcPts val="1000"/>
              </a:spcBef>
              <a:spcAft>
                <a:spcPts val="0"/>
              </a:spcAft>
              <a:buSzPts val="2800"/>
              <a:buNone/>
            </a:pPr>
            <a:r>
              <a:rPr lang="en-US" sz="1800"/>
              <a:t>Zoning and districting are useful tools for slowing or reversing the conversion of farmland. See the case study below.</a:t>
            </a:r>
            <a:endParaRPr/>
          </a:p>
          <a:p>
            <a:pPr marL="50800" lvl="0" indent="0" algn="l" rtl="0">
              <a:lnSpc>
                <a:spcPct val="120000"/>
              </a:lnSpc>
              <a:spcBef>
                <a:spcPts val="1000"/>
              </a:spcBef>
              <a:spcAft>
                <a:spcPts val="0"/>
              </a:spcAft>
              <a:buSzPts val="2800"/>
              <a:buNone/>
            </a:pPr>
            <a:r>
              <a:rPr lang="en-US" sz="1800"/>
              <a:t>Local leaders aren’t farmers’ only ally – partners like Soil and Water Conservation Districts (SWCDs) can help you support your community’s farms. You can also partner with extension offices, nonprofits, and industry in some cases, like the case study to the right. </a:t>
            </a:r>
            <a:endParaRPr/>
          </a:p>
          <a:p>
            <a:pPr marL="50800" lvl="0" indent="0" algn="l" rtl="0">
              <a:lnSpc>
                <a:spcPct val="120000"/>
              </a:lnSpc>
              <a:spcBef>
                <a:spcPts val="1000"/>
              </a:spcBef>
              <a:spcAft>
                <a:spcPts val="0"/>
              </a:spcAft>
              <a:buSzPts val="2800"/>
              <a:buNone/>
            </a:pPr>
            <a:r>
              <a:rPr lang="en-US" sz="1800"/>
              <a:t>There </a:t>
            </a:r>
            <a:r>
              <a:rPr lang="en-US" sz="1800">
                <a:solidFill>
                  <a:schemeClr val="dk1"/>
                </a:solidFill>
              </a:rPr>
              <a:t>are funding resources available to your local farmers, including for resilient, climate-smart agriculture. Check out the </a:t>
            </a:r>
            <a:r>
              <a:rPr lang="en-US" sz="1800" u="sng">
                <a:solidFill>
                  <a:schemeClr val="dk1"/>
                </a:solidFill>
                <a:hlinkClick r:id="rId6">
                  <a:extLst>
                    <a:ext uri="{A12FA001-AC4F-418D-AE19-62706E023703}">
                      <ahyp:hlinkClr xmlns:ahyp="http://schemas.microsoft.com/office/drawing/2018/hyperlinkcolor" val="tx"/>
                    </a:ext>
                  </a:extLst>
                </a:hlinkClick>
              </a:rPr>
              <a:t>USDA’s Partnerships for Climate-Smart Commodities</a:t>
            </a:r>
            <a:r>
              <a:rPr lang="en-US" sz="1800">
                <a:solidFill>
                  <a:schemeClr val="dk1"/>
                </a:solidFill>
              </a:rPr>
              <a:t>.</a:t>
            </a:r>
            <a:endParaRPr/>
          </a:p>
        </p:txBody>
      </p:sp>
      <p:sp>
        <p:nvSpPr>
          <p:cNvPr id="579" name="Google Shape;579;p56"/>
          <p:cNvSpPr/>
          <p:nvPr/>
        </p:nvSpPr>
        <p:spPr>
          <a:xfrm>
            <a:off x="5137462" y="6285679"/>
            <a:ext cx="1705128"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Support</a:t>
            </a:r>
            <a:endParaRPr sz="1400" b="0" i="0" u="none" strike="noStrike" cap="none">
              <a:solidFill>
                <a:srgbClr val="000000"/>
              </a:solidFill>
              <a:latin typeface="Arial"/>
              <a:ea typeface="Arial"/>
              <a:cs typeface="Arial"/>
              <a:sym typeface="Arial"/>
            </a:endParaRPr>
          </a:p>
        </p:txBody>
      </p:sp>
      <p:grpSp>
        <p:nvGrpSpPr>
          <p:cNvPr id="580" name="Google Shape;580;p56"/>
          <p:cNvGrpSpPr/>
          <p:nvPr/>
        </p:nvGrpSpPr>
        <p:grpSpPr>
          <a:xfrm>
            <a:off x="2" y="6274578"/>
            <a:ext cx="5705854" cy="369291"/>
            <a:chOff x="1" y="6258465"/>
            <a:chExt cx="2542798" cy="369291"/>
          </a:xfrm>
        </p:grpSpPr>
        <p:sp>
          <p:nvSpPr>
            <p:cNvPr id="581" name="Google Shape;581;p56"/>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2" name="Google Shape;582;p56"/>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grpSp>
        <p:nvGrpSpPr>
          <p:cNvPr id="583" name="Google Shape;583;p56"/>
          <p:cNvGrpSpPr/>
          <p:nvPr/>
        </p:nvGrpSpPr>
        <p:grpSpPr>
          <a:xfrm>
            <a:off x="7671119" y="0"/>
            <a:ext cx="4520882" cy="4346737"/>
            <a:chOff x="-38731" y="3057819"/>
            <a:chExt cx="3425398" cy="4346737"/>
          </a:xfrm>
        </p:grpSpPr>
        <p:sp>
          <p:nvSpPr>
            <p:cNvPr id="584" name="Google Shape;584;p56"/>
            <p:cNvSpPr/>
            <p:nvPr/>
          </p:nvSpPr>
          <p:spPr>
            <a:xfrm>
              <a:off x="0" y="3057819"/>
              <a:ext cx="3386667" cy="62544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Turkey Hill Clean Water Partnership</a:t>
              </a:r>
              <a:endParaRPr sz="1400" b="0" i="0" u="none" strike="noStrike" cap="none">
                <a:solidFill>
                  <a:srgbClr val="000000"/>
                </a:solidFill>
                <a:latin typeface="Arial"/>
                <a:ea typeface="Arial"/>
                <a:cs typeface="Arial"/>
                <a:sym typeface="Arial"/>
              </a:endParaRPr>
            </a:p>
          </p:txBody>
        </p:sp>
        <p:sp>
          <p:nvSpPr>
            <p:cNvPr id="585" name="Google Shape;585;p56"/>
            <p:cNvSpPr txBox="1"/>
            <p:nvPr/>
          </p:nvSpPr>
          <p:spPr>
            <a:xfrm>
              <a:off x="-38731" y="4819273"/>
              <a:ext cx="3425397" cy="2585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sng" strike="noStrike" cap="none">
                  <a:solidFill>
                    <a:schemeClr val="dk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Turkey Hill Dairy formed a partnership</a:t>
              </a:r>
              <a:r>
                <a:rPr lang="en-US" sz="1800" b="0" i="0" u="none" strike="noStrike" cap="none">
                  <a:solidFill>
                    <a:schemeClr val="dk1"/>
                  </a:solidFill>
                  <a:latin typeface="Century Gothic"/>
                  <a:ea typeface="Century Gothic"/>
                  <a:cs typeface="Century Gothic"/>
                  <a:sym typeface="Century Gothic"/>
                </a:rPr>
                <a:t> </a:t>
              </a:r>
              <a:r>
                <a:rPr lang="en-US" sz="1800" b="0" i="0" u="none" strike="noStrike" cap="none">
                  <a:solidFill>
                    <a:srgbClr val="000000"/>
                  </a:solidFill>
                  <a:latin typeface="Century Gothic"/>
                  <a:ea typeface="Century Gothic"/>
                  <a:cs typeface="Century Gothic"/>
                  <a:sym typeface="Century Gothic"/>
                </a:rPr>
                <a:t>with the Alliance for the Chesapeake Bay and the MD and VA Milk Producers Cooperative Association. Dairy farms with conservation plans receive a premium from Turkey Hill. Funding is from the Natural Resource Conservation Service and National Fish and Wildlife Foundation.</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57" descr="A barn in a field&#10;&#10;Description automatically generated with low confidence"/>
          <p:cNvPicPr preferRelativeResize="0"/>
          <p:nvPr/>
        </p:nvPicPr>
        <p:blipFill rotWithShape="1">
          <a:blip r:embed="rId3">
            <a:alphaModFix/>
          </a:blip>
          <a:srcRect t="993" b="14223"/>
          <a:stretch/>
        </p:blipFill>
        <p:spPr>
          <a:xfrm>
            <a:off x="5659693" y="4924402"/>
            <a:ext cx="3386667" cy="1914221"/>
          </a:xfrm>
          <a:prstGeom prst="rect">
            <a:avLst/>
          </a:prstGeom>
          <a:noFill/>
          <a:ln>
            <a:noFill/>
          </a:ln>
        </p:spPr>
      </p:pic>
      <p:sp>
        <p:nvSpPr>
          <p:cNvPr id="592" name="Google Shape;592;p57"/>
          <p:cNvSpPr/>
          <p:nvPr/>
        </p:nvSpPr>
        <p:spPr>
          <a:xfrm>
            <a:off x="0" y="140108"/>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3" name="Google Shape;593;p57"/>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Other Support</a:t>
            </a:r>
            <a:endParaRPr/>
          </a:p>
        </p:txBody>
      </p:sp>
      <p:sp>
        <p:nvSpPr>
          <p:cNvPr id="594" name="Google Shape;594;p57"/>
          <p:cNvSpPr txBox="1">
            <a:spLocks noGrp="1"/>
          </p:cNvSpPr>
          <p:nvPr>
            <p:ph type="body" idx="1"/>
          </p:nvPr>
        </p:nvSpPr>
        <p:spPr>
          <a:xfrm>
            <a:off x="683172" y="757780"/>
            <a:ext cx="4762050" cy="5341490"/>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800"/>
              <a:buNone/>
            </a:pPr>
            <a:r>
              <a:rPr lang="en-US" sz="2000">
                <a:solidFill>
                  <a:srgbClr val="448A50"/>
                </a:solidFill>
              </a:rPr>
              <a:t>There are other ways local leaders can support local farms.</a:t>
            </a:r>
            <a:endParaRPr/>
          </a:p>
          <a:p>
            <a:pPr marL="50800" lvl="0" indent="0" algn="l" rtl="0">
              <a:lnSpc>
                <a:spcPct val="120000"/>
              </a:lnSpc>
              <a:spcBef>
                <a:spcPts val="1000"/>
              </a:spcBef>
              <a:spcAft>
                <a:spcPts val="0"/>
              </a:spcAft>
              <a:buSzPts val="2800"/>
              <a:buNone/>
            </a:pPr>
            <a:r>
              <a:rPr lang="en-US" sz="1800"/>
              <a:t>Supporting farmer’s markets in your community is a great way to expand local farmers’ tight profit margins.</a:t>
            </a:r>
            <a:endParaRPr/>
          </a:p>
          <a:p>
            <a:pPr marL="50800" lvl="0" indent="0" algn="l" rtl="0">
              <a:lnSpc>
                <a:spcPct val="120000"/>
              </a:lnSpc>
              <a:spcBef>
                <a:spcPts val="1000"/>
              </a:spcBef>
              <a:spcAft>
                <a:spcPts val="0"/>
              </a:spcAft>
              <a:buSzPts val="2800"/>
              <a:buNone/>
            </a:pPr>
            <a:r>
              <a:rPr lang="en-US" sz="1800"/>
              <a:t>Supporting the involvement of farms in local food banks and public schools also helps to add stability and keep produce local. More than 65% of school food authorities in the United States have some sort of “farm to school” program; does your community? If not, it’s a good place to start!</a:t>
            </a:r>
            <a:endParaRPr/>
          </a:p>
        </p:txBody>
      </p:sp>
      <p:sp>
        <p:nvSpPr>
          <p:cNvPr id="595" name="Google Shape;595;p57"/>
          <p:cNvSpPr/>
          <p:nvPr/>
        </p:nvSpPr>
        <p:spPr>
          <a:xfrm>
            <a:off x="5137462" y="6285679"/>
            <a:ext cx="1705128"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Support</a:t>
            </a:r>
            <a:endParaRPr sz="1400" b="0" i="0" u="none" strike="noStrike" cap="none">
              <a:solidFill>
                <a:srgbClr val="000000"/>
              </a:solidFill>
              <a:latin typeface="Arial"/>
              <a:ea typeface="Arial"/>
              <a:cs typeface="Arial"/>
              <a:sym typeface="Arial"/>
            </a:endParaRPr>
          </a:p>
        </p:txBody>
      </p:sp>
      <p:grpSp>
        <p:nvGrpSpPr>
          <p:cNvPr id="596" name="Google Shape;596;p57"/>
          <p:cNvGrpSpPr/>
          <p:nvPr/>
        </p:nvGrpSpPr>
        <p:grpSpPr>
          <a:xfrm>
            <a:off x="2" y="6274578"/>
            <a:ext cx="5705854" cy="369291"/>
            <a:chOff x="1" y="6258465"/>
            <a:chExt cx="2542798" cy="369291"/>
          </a:xfrm>
        </p:grpSpPr>
        <p:sp>
          <p:nvSpPr>
            <p:cNvPr id="597" name="Google Shape;597;p57"/>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8" name="Google Shape;598;p57"/>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sp>
        <p:nvSpPr>
          <p:cNvPr id="599" name="Google Shape;599;p57"/>
          <p:cNvSpPr/>
          <p:nvPr/>
        </p:nvSpPr>
        <p:spPr>
          <a:xfrm>
            <a:off x="5659692" y="890071"/>
            <a:ext cx="3386667" cy="74992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Harford County, MD</a:t>
            </a:r>
            <a:endParaRPr sz="1400" b="0" i="0" u="none" strike="noStrike" cap="none">
              <a:solidFill>
                <a:srgbClr val="000000"/>
              </a:solidFill>
              <a:latin typeface="Arial"/>
              <a:ea typeface="Arial"/>
              <a:cs typeface="Arial"/>
              <a:sym typeface="Arial"/>
            </a:endParaRPr>
          </a:p>
        </p:txBody>
      </p:sp>
      <p:sp>
        <p:nvSpPr>
          <p:cNvPr id="600" name="Google Shape;600;p57"/>
          <p:cNvSpPr txBox="1"/>
          <p:nvPr/>
        </p:nvSpPr>
        <p:spPr>
          <a:xfrm>
            <a:off x="9260851" y="140108"/>
            <a:ext cx="2931149" cy="36932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sng" strike="noStrike" cap="none">
                <a:solidFill>
                  <a:srgbClr val="262626"/>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Harford County created an agribusiness incubator</a:t>
            </a:r>
            <a:r>
              <a:rPr lang="en-US" sz="1800" b="0" i="0" u="none" strike="noStrike" cap="none">
                <a:solidFill>
                  <a:srgbClr val="000000"/>
                </a:solidFill>
                <a:latin typeface="Century Gothic"/>
                <a:ea typeface="Century Gothic"/>
                <a:cs typeface="Century Gothic"/>
                <a:sym typeface="Century Gothic"/>
              </a:rPr>
              <a:t>, an inexpensive space for new businesses, to give farmers, artists, and food processors a place to sell directly to local consumers. The space includes a playground, pavilion and trail system and brings in hundreds of visitors monthly.</a:t>
            </a:r>
            <a:endParaRPr sz="1400" b="0" i="0" u="none" strike="noStrike" cap="none">
              <a:solidFill>
                <a:srgbClr val="000000"/>
              </a:solidFill>
              <a:latin typeface="Arial"/>
              <a:ea typeface="Arial"/>
              <a:cs typeface="Arial"/>
              <a:sym typeface="Arial"/>
            </a:endParaRPr>
          </a:p>
        </p:txBody>
      </p:sp>
      <p:sp>
        <p:nvSpPr>
          <p:cNvPr id="601" name="Google Shape;601;p57"/>
          <p:cNvSpPr/>
          <p:nvPr/>
        </p:nvSpPr>
        <p:spPr>
          <a:xfrm>
            <a:off x="5659693" y="4327215"/>
            <a:ext cx="3386667" cy="64718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Montgomery County, MD</a:t>
            </a:r>
            <a:endParaRPr sz="1400" b="0" i="0" u="none" strike="noStrike" cap="none">
              <a:solidFill>
                <a:srgbClr val="000000"/>
              </a:solidFill>
              <a:latin typeface="Arial"/>
              <a:ea typeface="Arial"/>
              <a:cs typeface="Arial"/>
              <a:sym typeface="Arial"/>
            </a:endParaRPr>
          </a:p>
        </p:txBody>
      </p:sp>
      <p:sp>
        <p:nvSpPr>
          <p:cNvPr id="602" name="Google Shape;602;p57"/>
          <p:cNvSpPr txBox="1"/>
          <p:nvPr/>
        </p:nvSpPr>
        <p:spPr>
          <a:xfrm>
            <a:off x="9260850" y="4025463"/>
            <a:ext cx="2931149" cy="2585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entury Gothic"/>
                <a:ea typeface="Century Gothic"/>
                <a:cs typeface="Century Gothic"/>
                <a:sym typeface="Century Gothic"/>
              </a:rPr>
              <a:t>The </a:t>
            </a:r>
            <a:r>
              <a:rPr lang="en-US" sz="1800" b="0" i="0" u="sng" strike="noStrike" cap="none">
                <a:solidFill>
                  <a:srgbClr val="262626"/>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“Farm to Food Bank Program”</a:t>
            </a:r>
            <a:r>
              <a:rPr lang="en-US" sz="1800" b="0" i="0" u="none" strike="noStrike" cap="none">
                <a:solidFill>
                  <a:srgbClr val="262626"/>
                </a:solidFill>
                <a:latin typeface="Century Gothic"/>
                <a:ea typeface="Century Gothic"/>
                <a:cs typeface="Century Gothic"/>
                <a:sym typeface="Century Gothic"/>
              </a:rPr>
              <a:t> </a:t>
            </a:r>
            <a:r>
              <a:rPr lang="en-US" sz="1800" b="0" i="0" u="none" strike="noStrike" cap="none">
                <a:solidFill>
                  <a:srgbClr val="000000"/>
                </a:solidFill>
                <a:latin typeface="Century Gothic"/>
                <a:ea typeface="Century Gothic"/>
                <a:cs typeface="Century Gothic"/>
                <a:sym typeface="Century Gothic"/>
              </a:rPr>
              <a:t>purchases produce from local farms for the Manna Food Center, which distributes fresh, nutritious food to County residents challenged by food insecurity.</a:t>
            </a:r>
            <a:endParaRPr sz="1400" b="0" i="0" u="none" strike="noStrike" cap="none">
              <a:solidFill>
                <a:srgbClr val="000000"/>
              </a:solidFill>
              <a:latin typeface="Arial"/>
              <a:ea typeface="Arial"/>
              <a:cs typeface="Arial"/>
              <a:sym typeface="Arial"/>
            </a:endParaRPr>
          </a:p>
        </p:txBody>
      </p:sp>
      <p:pic>
        <p:nvPicPr>
          <p:cNvPr id="603" name="Google Shape;603;p57" descr="A picture containing person, shop&#10;&#10;Description automatically generated"/>
          <p:cNvPicPr preferRelativeResize="0"/>
          <p:nvPr/>
        </p:nvPicPr>
        <p:blipFill rotWithShape="1">
          <a:blip r:embed="rId6">
            <a:alphaModFix/>
          </a:blip>
          <a:srcRect b="10815"/>
          <a:stretch/>
        </p:blipFill>
        <p:spPr>
          <a:xfrm>
            <a:off x="5659692" y="1639996"/>
            <a:ext cx="3386687" cy="1686837"/>
          </a:xfrm>
          <a:prstGeom prst="rect">
            <a:avLst/>
          </a:prstGeom>
          <a:noFill/>
          <a:ln>
            <a:noFill/>
          </a:ln>
        </p:spPr>
      </p:pic>
      <p:pic>
        <p:nvPicPr>
          <p:cNvPr id="604" name="Google Shape;604;p57"/>
          <p:cNvPicPr preferRelativeResize="0"/>
          <p:nvPr/>
        </p:nvPicPr>
        <p:blipFill rotWithShape="1">
          <a:blip r:embed="rId7">
            <a:alphaModFix/>
          </a:blip>
          <a:srcRect/>
          <a:stretch/>
        </p:blipFill>
        <p:spPr>
          <a:xfrm>
            <a:off x="6842590" y="19377"/>
            <a:ext cx="914400" cy="914400"/>
          </a:xfrm>
          <a:prstGeom prst="rect">
            <a:avLst/>
          </a:prstGeom>
          <a:noFill/>
          <a:ln>
            <a:noFill/>
          </a:ln>
        </p:spPr>
      </p:pic>
      <p:pic>
        <p:nvPicPr>
          <p:cNvPr id="605" name="Google Shape;605;p57"/>
          <p:cNvPicPr preferRelativeResize="0"/>
          <p:nvPr/>
        </p:nvPicPr>
        <p:blipFill rotWithShape="1">
          <a:blip r:embed="rId8">
            <a:alphaModFix/>
          </a:blip>
          <a:srcRect/>
          <a:stretch/>
        </p:blipFill>
        <p:spPr>
          <a:xfrm>
            <a:off x="6949083" y="3464384"/>
            <a:ext cx="914400" cy="914400"/>
          </a:xfrm>
          <a:prstGeom prst="rect">
            <a:avLst/>
          </a:prstGeom>
          <a:noFill/>
          <a:ln>
            <a:noFill/>
          </a:ln>
        </p:spPr>
      </p:pic>
      <p:pic>
        <p:nvPicPr>
          <p:cNvPr id="606" name="Google Shape;606;p57"/>
          <p:cNvPicPr preferRelativeResize="0"/>
          <p:nvPr/>
        </p:nvPicPr>
        <p:blipFill rotWithShape="1">
          <a:blip r:embed="rId9">
            <a:alphaModFix/>
          </a:blip>
          <a:srcRect/>
          <a:stretch/>
        </p:blipFill>
        <p:spPr>
          <a:xfrm>
            <a:off x="2595722" y="5294009"/>
            <a:ext cx="936950" cy="936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25"/>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3" name="Google Shape;613;p25"/>
          <p:cNvSpPr txBox="1">
            <a:spLocks noGrp="1"/>
          </p:cNvSpPr>
          <p:nvPr>
            <p:ph type="title"/>
          </p:nvPr>
        </p:nvSpPr>
        <p:spPr>
          <a:xfrm>
            <a:off x="112642" y="-23150"/>
            <a:ext cx="467881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You Can Do</a:t>
            </a:r>
            <a:endParaRPr/>
          </a:p>
        </p:txBody>
      </p:sp>
      <p:sp>
        <p:nvSpPr>
          <p:cNvPr id="614" name="Google Shape;614;p25"/>
          <p:cNvSpPr txBox="1"/>
          <p:nvPr/>
        </p:nvSpPr>
        <p:spPr>
          <a:xfrm>
            <a:off x="1816099" y="922422"/>
            <a:ext cx="10143289" cy="5699321"/>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120000"/>
              </a:lnSpc>
              <a:spcBef>
                <a:spcPts val="0"/>
              </a:spcBef>
              <a:spcAft>
                <a:spcPts val="0"/>
              </a:spcAft>
              <a:buClr>
                <a:srgbClr val="000000"/>
              </a:buClr>
              <a:buSzPct val="100000"/>
              <a:buFont typeface="Arial"/>
              <a:buNone/>
            </a:pPr>
            <a:r>
              <a:rPr lang="en-US" sz="2400" b="1" i="0" u="none" strike="noStrike" cap="none">
                <a:solidFill>
                  <a:schemeClr val="dk1"/>
                </a:solidFill>
                <a:latin typeface="Century Gothic"/>
                <a:ea typeface="Century Gothic"/>
                <a:cs typeface="Century Gothic"/>
                <a:sym typeface="Century Gothic"/>
              </a:rPr>
              <a:t>Connect with and act as liaison </a:t>
            </a:r>
            <a:r>
              <a:rPr lang="en-US" sz="2400" b="0" i="0" u="none" strike="noStrike" cap="none">
                <a:solidFill>
                  <a:schemeClr val="dk1"/>
                </a:solidFill>
                <a:latin typeface="Century Gothic"/>
                <a:ea typeface="Century Gothic"/>
                <a:cs typeface="Century Gothic"/>
                <a:sym typeface="Century Gothic"/>
              </a:rPr>
              <a:t>between farmers, technical service providers, nonprofits, and funders.</a:t>
            </a:r>
            <a:r>
              <a:rPr lang="en-US" sz="2400" b="1" i="0" u="none" strike="noStrike" cap="none">
                <a:solidFill>
                  <a:schemeClr val="dk1"/>
                </a:solidFill>
                <a:latin typeface="Century Gothic"/>
                <a:ea typeface="Century Gothic"/>
                <a:cs typeface="Century Gothic"/>
                <a:sym typeface="Century Gothic"/>
              </a:rPr>
              <a:t> </a:t>
            </a:r>
            <a:endParaRPr/>
          </a:p>
          <a:p>
            <a:pPr marL="685800" marR="0" lvl="1" indent="-228600" algn="l" rtl="0">
              <a:lnSpc>
                <a:spcPct val="120000"/>
              </a:lnSpc>
              <a:spcBef>
                <a:spcPts val="500"/>
              </a:spcBef>
              <a:spcAft>
                <a:spcPts val="0"/>
              </a:spcAft>
              <a:buClr>
                <a:srgbClr val="000000"/>
              </a:buClr>
              <a:buSzPct val="100000"/>
              <a:buFont typeface="Arial"/>
              <a:buChar char="•"/>
            </a:pPr>
            <a:r>
              <a:rPr lang="en-US" sz="2000" b="0" i="0" u="none" strike="noStrike" cap="none">
                <a:solidFill>
                  <a:schemeClr val="dk1"/>
                </a:solidFill>
                <a:latin typeface="Century Gothic"/>
                <a:ea typeface="Century Gothic"/>
                <a:cs typeface="Century Gothic"/>
                <a:sym typeface="Century Gothic"/>
              </a:rPr>
              <a:t>Consider hosting a networking breakfast or highlighting a sustainable farm in your municipal newsletters.</a:t>
            </a:r>
            <a:endParaRPr/>
          </a:p>
          <a:p>
            <a:pPr marL="0" marR="0" lvl="0" indent="0" algn="l" rtl="0">
              <a:lnSpc>
                <a:spcPct val="120000"/>
              </a:lnSpc>
              <a:spcBef>
                <a:spcPts val="1000"/>
              </a:spcBef>
              <a:spcAft>
                <a:spcPts val="0"/>
              </a:spcAft>
              <a:buClr>
                <a:srgbClr val="000000"/>
              </a:buClr>
              <a:buSzPct val="100000"/>
              <a:buFont typeface="Arial"/>
              <a:buNone/>
            </a:pPr>
            <a:endParaRPr sz="1050" b="0" i="0" u="none" strike="noStrike" cap="none">
              <a:solidFill>
                <a:schemeClr val="dk1"/>
              </a:solidFill>
              <a:latin typeface="Century Gothic"/>
              <a:ea typeface="Century Gothic"/>
              <a:cs typeface="Century Gothic"/>
              <a:sym typeface="Century Gothic"/>
            </a:endParaRPr>
          </a:p>
          <a:p>
            <a:pPr marL="0" marR="0" lvl="0" indent="0" algn="l" rtl="0">
              <a:lnSpc>
                <a:spcPct val="120000"/>
              </a:lnSpc>
              <a:spcBef>
                <a:spcPts val="1000"/>
              </a:spcBef>
              <a:spcAft>
                <a:spcPts val="0"/>
              </a:spcAft>
              <a:buClr>
                <a:srgbClr val="000000"/>
              </a:buClr>
              <a:buSzPct val="100000"/>
              <a:buFont typeface="Arial"/>
              <a:buNone/>
            </a:pPr>
            <a:r>
              <a:rPr lang="en-US" sz="2400" b="1" i="0" u="none" strike="noStrike" cap="none">
                <a:solidFill>
                  <a:schemeClr val="dk1"/>
                </a:solidFill>
                <a:latin typeface="Century Gothic"/>
                <a:ea typeface="Century Gothic"/>
                <a:cs typeface="Century Gothic"/>
                <a:sym typeface="Century Gothic"/>
              </a:rPr>
              <a:t>Champion the connection between clean water and agriculture. </a:t>
            </a:r>
            <a:r>
              <a:rPr lang="en-US" sz="2400" b="0" i="0" u="none" strike="noStrike" cap="none">
                <a:solidFill>
                  <a:schemeClr val="dk1"/>
                </a:solidFill>
                <a:latin typeface="Century Gothic"/>
                <a:ea typeface="Century Gothic"/>
                <a:cs typeface="Century Gothic"/>
                <a:sym typeface="Century Gothic"/>
              </a:rPr>
              <a:t>Appeal to your state or the federal government to support farmers.</a:t>
            </a:r>
            <a:endParaRPr/>
          </a:p>
          <a:p>
            <a:pPr marL="0" marR="0" lvl="0" indent="0" algn="l" rtl="0">
              <a:lnSpc>
                <a:spcPct val="120000"/>
              </a:lnSpc>
              <a:spcBef>
                <a:spcPts val="1000"/>
              </a:spcBef>
              <a:spcAft>
                <a:spcPts val="0"/>
              </a:spcAft>
              <a:buClr>
                <a:srgbClr val="000000"/>
              </a:buClr>
              <a:buSzPct val="100000"/>
              <a:buFont typeface="Arial"/>
              <a:buNone/>
            </a:pPr>
            <a:endParaRPr sz="1050" b="0" i="0" u="none" strike="noStrike" cap="none">
              <a:solidFill>
                <a:schemeClr val="dk1"/>
              </a:solidFill>
              <a:latin typeface="Century Gothic"/>
              <a:ea typeface="Century Gothic"/>
              <a:cs typeface="Century Gothic"/>
              <a:sym typeface="Century Gothic"/>
            </a:endParaRPr>
          </a:p>
          <a:p>
            <a:pPr marL="0" marR="0" lvl="0" indent="0" algn="l" rtl="0">
              <a:lnSpc>
                <a:spcPct val="120000"/>
              </a:lnSpc>
              <a:spcBef>
                <a:spcPts val="1000"/>
              </a:spcBef>
              <a:spcAft>
                <a:spcPts val="0"/>
              </a:spcAft>
              <a:buClr>
                <a:srgbClr val="000000"/>
              </a:buClr>
              <a:buSzPct val="100000"/>
              <a:buFont typeface="Arial"/>
              <a:buNone/>
            </a:pPr>
            <a:r>
              <a:rPr lang="en-US" sz="2400" b="1" i="0" u="none" strike="noStrike" cap="none">
                <a:solidFill>
                  <a:schemeClr val="dk1"/>
                </a:solidFill>
                <a:latin typeface="Century Gothic"/>
                <a:ea typeface="Century Gothic"/>
                <a:cs typeface="Century Gothic"/>
                <a:sym typeface="Century Gothic"/>
              </a:rPr>
              <a:t>Collaborate towards mutual wins </a:t>
            </a:r>
            <a:r>
              <a:rPr lang="en-US" sz="2400" b="0" i="0" u="none" strike="noStrike" cap="none">
                <a:solidFill>
                  <a:schemeClr val="dk1"/>
                </a:solidFill>
                <a:latin typeface="Century Gothic"/>
                <a:ea typeface="Century Gothic"/>
                <a:cs typeface="Century Gothic"/>
                <a:sym typeface="Century Gothic"/>
              </a:rPr>
              <a:t>like using agricultural BMPs to meet your community’s storm water management permitting requirements. </a:t>
            </a:r>
            <a:endParaRPr/>
          </a:p>
          <a:p>
            <a:pPr marL="685800" marR="0" lvl="1" indent="-228600" algn="l" rtl="0">
              <a:lnSpc>
                <a:spcPct val="120000"/>
              </a:lnSpc>
              <a:spcBef>
                <a:spcPts val="500"/>
              </a:spcBef>
              <a:spcAft>
                <a:spcPts val="0"/>
              </a:spcAft>
              <a:buClr>
                <a:srgbClr val="000000"/>
              </a:buClr>
              <a:buSzPct val="100000"/>
              <a:buFont typeface="Arial"/>
              <a:buChar char="•"/>
            </a:pPr>
            <a:r>
              <a:rPr lang="en-US" sz="2000" b="0" i="0" u="none" strike="noStrike" cap="none">
                <a:solidFill>
                  <a:schemeClr val="dk1"/>
                </a:solidFill>
                <a:latin typeface="Century Gothic"/>
                <a:ea typeface="Century Gothic"/>
                <a:cs typeface="Century Gothic"/>
                <a:sym typeface="Century Gothic"/>
              </a:rPr>
              <a:t>Learn about the </a:t>
            </a:r>
            <a:r>
              <a:rPr lang="en-US" sz="200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Revolving Water Fund</a:t>
            </a:r>
            <a:endParaRPr sz="2000" b="0" i="0" u="none" strike="noStrike" cap="none">
              <a:solidFill>
                <a:schemeClr val="dk1"/>
              </a:solidFill>
              <a:latin typeface="Century Gothic"/>
              <a:ea typeface="Century Gothic"/>
              <a:cs typeface="Century Gothic"/>
              <a:sym typeface="Century Gothic"/>
            </a:endParaRPr>
          </a:p>
          <a:p>
            <a:pPr marL="685800" marR="0" lvl="1" indent="-228600" algn="l" rtl="0">
              <a:lnSpc>
                <a:spcPct val="120000"/>
              </a:lnSpc>
              <a:spcBef>
                <a:spcPts val="500"/>
              </a:spcBef>
              <a:spcAft>
                <a:spcPts val="0"/>
              </a:spcAft>
              <a:buClr>
                <a:srgbClr val="000000"/>
              </a:buClr>
              <a:buSzPct val="100000"/>
              <a:buFont typeface="Arial"/>
              <a:buChar char="•"/>
            </a:pPr>
            <a:r>
              <a:rPr lang="en-US" sz="2000" b="0" i="0" u="none" strike="noStrike" cap="none">
                <a:solidFill>
                  <a:srgbClr val="262626"/>
                </a:solidFill>
                <a:latin typeface="Century Gothic"/>
                <a:ea typeface="Century Gothic"/>
                <a:cs typeface="Century Gothic"/>
                <a:sym typeface="Century Gothic"/>
              </a:rPr>
              <a:t>Visit </a:t>
            </a:r>
            <a:r>
              <a:rPr lang="en-US" sz="2000" b="0" i="0" u="sng" strike="noStrike" cap="none">
                <a:solidFill>
                  <a:srgbClr val="262626"/>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Wetlands Work</a:t>
            </a:r>
            <a:r>
              <a:rPr lang="en-US" sz="2000" b="0" i="0" u="none" strike="noStrike" cap="none">
                <a:solidFill>
                  <a:srgbClr val="262626"/>
                </a:solidFill>
                <a:latin typeface="Century Gothic"/>
                <a:ea typeface="Century Gothic"/>
                <a:cs typeface="Century Gothic"/>
                <a:sym typeface="Century Gothic"/>
              </a:rPr>
              <a:t> to read about the benefits of wetlands and programs that help farmers restore wetlands on their properties, including funding sources.</a:t>
            </a:r>
            <a:endParaRPr sz="2000" b="0" i="0" u="none" strike="noStrike" cap="none">
              <a:solidFill>
                <a:schemeClr val="dk1"/>
              </a:solidFill>
              <a:latin typeface="Century Gothic"/>
              <a:ea typeface="Century Gothic"/>
              <a:cs typeface="Century Gothic"/>
              <a:sym typeface="Century Gothic"/>
            </a:endParaRPr>
          </a:p>
        </p:txBody>
      </p:sp>
      <p:pic>
        <p:nvPicPr>
          <p:cNvPr id="615" name="Google Shape;615;p25"/>
          <p:cNvPicPr preferRelativeResize="0"/>
          <p:nvPr/>
        </p:nvPicPr>
        <p:blipFill rotWithShape="1">
          <a:blip r:embed="rId5">
            <a:alphaModFix/>
          </a:blip>
          <a:srcRect/>
          <a:stretch/>
        </p:blipFill>
        <p:spPr>
          <a:xfrm>
            <a:off x="112642" y="1342537"/>
            <a:ext cx="1628501" cy="900373"/>
          </a:xfrm>
          <a:prstGeom prst="rect">
            <a:avLst/>
          </a:prstGeom>
          <a:noFill/>
          <a:ln>
            <a:noFill/>
          </a:ln>
        </p:spPr>
      </p:pic>
      <p:pic>
        <p:nvPicPr>
          <p:cNvPr id="616" name="Google Shape;616;p25"/>
          <p:cNvPicPr preferRelativeResize="0"/>
          <p:nvPr/>
        </p:nvPicPr>
        <p:blipFill rotWithShape="1">
          <a:blip r:embed="rId6">
            <a:alphaModFix/>
          </a:blip>
          <a:srcRect/>
          <a:stretch/>
        </p:blipFill>
        <p:spPr>
          <a:xfrm>
            <a:off x="232612" y="4615090"/>
            <a:ext cx="1508531" cy="1201238"/>
          </a:xfrm>
          <a:prstGeom prst="rect">
            <a:avLst/>
          </a:prstGeom>
          <a:noFill/>
          <a:ln>
            <a:noFill/>
          </a:ln>
        </p:spPr>
      </p:pic>
      <p:pic>
        <p:nvPicPr>
          <p:cNvPr id="617" name="Google Shape;617;p25"/>
          <p:cNvPicPr preferRelativeResize="0"/>
          <p:nvPr/>
        </p:nvPicPr>
        <p:blipFill rotWithShape="1">
          <a:blip r:embed="rId7">
            <a:alphaModFix/>
          </a:blip>
          <a:srcRect/>
          <a:stretch/>
        </p:blipFill>
        <p:spPr>
          <a:xfrm>
            <a:off x="341889" y="2743893"/>
            <a:ext cx="1232269" cy="139441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26"/>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4" name="Google Shape;624;p26"/>
          <p:cNvSpPr txBox="1">
            <a:spLocks noGrp="1"/>
          </p:cNvSpPr>
          <p:nvPr>
            <p:ph type="title"/>
          </p:nvPr>
        </p:nvSpPr>
        <p:spPr>
          <a:xfrm>
            <a:off x="112642" y="-34725"/>
            <a:ext cx="465706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To Learn More</a:t>
            </a:r>
            <a:endParaRPr/>
          </a:p>
        </p:txBody>
      </p:sp>
      <p:sp>
        <p:nvSpPr>
          <p:cNvPr id="625" name="Google Shape;625;p26"/>
          <p:cNvSpPr txBox="1">
            <a:spLocks noGrp="1"/>
          </p:cNvSpPr>
          <p:nvPr>
            <p:ph type="body" idx="1"/>
          </p:nvPr>
        </p:nvSpPr>
        <p:spPr>
          <a:xfrm>
            <a:off x="112642" y="704502"/>
            <a:ext cx="12079357" cy="6063558"/>
          </a:xfrm>
          <a:prstGeom prst="rect">
            <a:avLst/>
          </a:prstGeom>
          <a:noFill/>
          <a:ln>
            <a:noFill/>
          </a:ln>
        </p:spPr>
        <p:txBody>
          <a:bodyPr spcFirstLastPara="1" wrap="square" lIns="91425" tIns="45700" rIns="91425" bIns="45700" anchor="t" anchorCtr="0">
            <a:noAutofit/>
          </a:bodyPr>
          <a:lstStyle/>
          <a:p>
            <a:pPr marL="342900" lvl="0" indent="-342900" algn="l" rtl="0">
              <a:lnSpc>
                <a:spcPct val="120000"/>
              </a:lnSpc>
              <a:spcBef>
                <a:spcPts val="1000"/>
              </a:spcBef>
              <a:spcAft>
                <a:spcPts val="0"/>
              </a:spcAft>
              <a:buSzPts val="2000"/>
              <a:buChar char="•"/>
            </a:pPr>
            <a:r>
              <a:rPr lang="en-US" sz="2000" u="sng" dirty="0">
                <a:solidFill>
                  <a:schemeClr val="accent6"/>
                </a:solidFill>
                <a:hlinkClick r:id="rId3">
                  <a:extLst>
                    <a:ext uri="{A12FA001-AC4F-418D-AE19-62706E023703}">
                      <ahyp:hlinkClr xmlns:ahyp="http://schemas.microsoft.com/office/drawing/2018/hyperlinkcolor" val="tx"/>
                    </a:ext>
                  </a:extLst>
                </a:hlinkClick>
              </a:rPr>
              <a:t>Virginia Cooperative Extension</a:t>
            </a:r>
            <a:endParaRPr sz="2000" dirty="0">
              <a:solidFill>
                <a:schemeClr val="accent6"/>
              </a:solidFill>
            </a:endParaRPr>
          </a:p>
          <a:p>
            <a:pPr marL="857250" lvl="1" indent="-285750" algn="l" rtl="0">
              <a:lnSpc>
                <a:spcPct val="120000"/>
              </a:lnSpc>
              <a:spcBef>
                <a:spcPts val="0"/>
              </a:spcBef>
              <a:spcAft>
                <a:spcPts val="0"/>
              </a:spcAft>
              <a:buSzPts val="1800"/>
              <a:buChar char="•"/>
            </a:pPr>
            <a:r>
              <a:rPr lang="en-US" sz="1800" dirty="0"/>
              <a:t>Find and use tools, information, and subject matter expertise to help you support local farmers.</a:t>
            </a:r>
            <a:endParaRPr dirty="0"/>
          </a:p>
          <a:p>
            <a:pPr marL="342900" marR="0" lvl="0" indent="-342900" algn="l" rtl="0">
              <a:lnSpc>
                <a:spcPct val="120000"/>
              </a:lnSpc>
              <a:spcBef>
                <a:spcPts val="1000"/>
              </a:spcBef>
              <a:spcAft>
                <a:spcPts val="0"/>
              </a:spcAft>
              <a:buClr>
                <a:srgbClr val="262626"/>
              </a:buClr>
              <a:buSzPts val="2000"/>
              <a:buFont typeface="Arial"/>
              <a:buChar char="•"/>
            </a:pPr>
            <a:r>
              <a:rPr lang="en-US" sz="2000" u="sng" dirty="0">
                <a:solidFill>
                  <a:schemeClr val="accent6"/>
                </a:solidFill>
                <a:hlinkClick r:id="rId4">
                  <a:extLst>
                    <a:ext uri="{A12FA001-AC4F-418D-AE19-62706E023703}">
                      <ahyp:hlinkClr xmlns:ahyp="http://schemas.microsoft.com/office/drawing/2018/hyperlinkcolor" val="tx"/>
                    </a:ext>
                  </a:extLst>
                </a:hlinkClick>
              </a:rPr>
              <a:t>Chesapeake Bay Commission’s Boots on the Ground Presentation</a:t>
            </a:r>
            <a:endParaRPr sz="2000" dirty="0">
              <a:solidFill>
                <a:schemeClr val="accent6"/>
              </a:solidFill>
            </a:endParaRPr>
          </a:p>
          <a:p>
            <a:pPr marL="857250" lvl="1" indent="-285750" algn="l" rtl="0">
              <a:lnSpc>
                <a:spcPct val="120000"/>
              </a:lnSpc>
              <a:spcBef>
                <a:spcPts val="0"/>
              </a:spcBef>
              <a:spcAft>
                <a:spcPts val="0"/>
              </a:spcAft>
              <a:buSzPts val="1800"/>
              <a:buChar char="•"/>
            </a:pPr>
            <a:r>
              <a:rPr lang="en-US" sz="1800" dirty="0"/>
              <a:t>View the slides for information on agricultural technical assistance and funding.</a:t>
            </a:r>
            <a:endParaRPr dirty="0"/>
          </a:p>
          <a:p>
            <a:pPr marL="457200" lvl="0" indent="-406400" algn="l" rtl="0">
              <a:lnSpc>
                <a:spcPct val="120000"/>
              </a:lnSpc>
              <a:spcBef>
                <a:spcPts val="0"/>
              </a:spcBef>
              <a:spcAft>
                <a:spcPts val="0"/>
              </a:spcAft>
              <a:buSzPts val="2000"/>
              <a:buChar char="•"/>
            </a:pPr>
            <a:r>
              <a:rPr lang="en-US" sz="2000" b="0" i="0" u="sng" strike="noStrike" dirty="0">
                <a:solidFill>
                  <a:schemeClr val="accent6"/>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American Farmland Trust’s Farms Under Threat</a:t>
            </a:r>
            <a:endParaRPr sz="2000" b="0" i="0" u="none" strike="noStrike" dirty="0">
              <a:solidFill>
                <a:schemeClr val="accent6"/>
              </a:solidFill>
              <a:latin typeface="Century Gothic"/>
              <a:ea typeface="Century Gothic"/>
              <a:cs typeface="Century Gothic"/>
              <a:sym typeface="Century Gothic"/>
            </a:endParaRPr>
          </a:p>
          <a:p>
            <a:pPr marL="914400" lvl="1" indent="-381000" algn="l" rtl="0">
              <a:lnSpc>
                <a:spcPct val="120000"/>
              </a:lnSpc>
              <a:spcBef>
                <a:spcPts val="0"/>
              </a:spcBef>
              <a:spcAft>
                <a:spcPts val="0"/>
              </a:spcAft>
              <a:buSzPts val="1800"/>
              <a:buChar char="•"/>
            </a:pPr>
            <a:r>
              <a:rPr lang="en-US" sz="1800" b="0" i="0" u="none" strike="noStrike" dirty="0">
                <a:solidFill>
                  <a:srgbClr val="262626"/>
                </a:solidFill>
                <a:latin typeface="Century Gothic"/>
                <a:ea typeface="Century Gothic"/>
                <a:cs typeface="Century Gothic"/>
                <a:sym typeface="Century Gothic"/>
              </a:rPr>
              <a:t>Read how to plan for and protect agricultural lands.</a:t>
            </a:r>
            <a:endParaRPr dirty="0"/>
          </a:p>
          <a:p>
            <a:pPr marL="342900" lvl="0" indent="-342900" algn="l" rtl="0">
              <a:lnSpc>
                <a:spcPct val="120000"/>
              </a:lnSpc>
              <a:spcBef>
                <a:spcPts val="1000"/>
              </a:spcBef>
              <a:spcAft>
                <a:spcPts val="0"/>
              </a:spcAft>
              <a:buSzPts val="2000"/>
              <a:buChar char="•"/>
            </a:pPr>
            <a:r>
              <a:rPr lang="en-US" sz="2000" b="0" i="0" u="sng" strike="noStrike" dirty="0">
                <a:solidFill>
                  <a:schemeClr val="accent6"/>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Chesapeake Bay Foundation’s Farm Forward Report</a:t>
            </a:r>
            <a:endParaRPr sz="2000" b="0" i="0" u="none" strike="noStrike" dirty="0">
              <a:solidFill>
                <a:schemeClr val="accent6"/>
              </a:solidFill>
              <a:latin typeface="Century Gothic"/>
              <a:ea typeface="Century Gothic"/>
              <a:cs typeface="Century Gothic"/>
              <a:sym typeface="Century Gothic"/>
            </a:endParaRPr>
          </a:p>
          <a:p>
            <a:pPr marL="914400" lvl="1" indent="-381000" algn="l" rtl="0">
              <a:lnSpc>
                <a:spcPct val="120000"/>
              </a:lnSpc>
              <a:spcBef>
                <a:spcPts val="0"/>
              </a:spcBef>
              <a:spcAft>
                <a:spcPts val="0"/>
              </a:spcAft>
              <a:buSzPts val="1800"/>
              <a:buChar char="•"/>
            </a:pPr>
            <a:r>
              <a:rPr lang="en-US" sz="1800" dirty="0">
                <a:solidFill>
                  <a:srgbClr val="262626"/>
                </a:solidFill>
                <a:latin typeface="Century Gothic"/>
                <a:ea typeface="Century Gothic"/>
                <a:cs typeface="Century Gothic"/>
                <a:sym typeface="Century Gothic"/>
              </a:rPr>
              <a:t>Read the PDF for information on the role farms can play in improving water quality, mitigating climate change, and supporting local economies.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p:nvPr/>
        </p:nvSpPr>
        <p:spPr>
          <a:xfrm>
            <a:off x="7408372" y="7555"/>
            <a:ext cx="4783627" cy="685044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3"/>
          <p:cNvSpPr/>
          <p:nvPr/>
        </p:nvSpPr>
        <p:spPr>
          <a:xfrm>
            <a:off x="4783629" y="6285679"/>
            <a:ext cx="173926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grpSp>
        <p:nvGrpSpPr>
          <p:cNvPr id="125" name="Google Shape;125;p3"/>
          <p:cNvGrpSpPr/>
          <p:nvPr/>
        </p:nvGrpSpPr>
        <p:grpSpPr>
          <a:xfrm>
            <a:off x="2" y="6274578"/>
            <a:ext cx="5020054" cy="369291"/>
            <a:chOff x="1" y="6258465"/>
            <a:chExt cx="2379511" cy="369291"/>
          </a:xfrm>
        </p:grpSpPr>
        <p:sp>
          <p:nvSpPr>
            <p:cNvPr id="126" name="Google Shape;126;p3"/>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3"/>
            <p:cNvSpPr txBox="1"/>
            <p:nvPr/>
          </p:nvSpPr>
          <p:spPr>
            <a:xfrm>
              <a:off x="163288" y="6258465"/>
              <a:ext cx="221622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sp>
        <p:nvSpPr>
          <p:cNvPr id="128" name="Google Shape;128;p3"/>
          <p:cNvSpPr txBox="1"/>
          <p:nvPr/>
        </p:nvSpPr>
        <p:spPr>
          <a:xfrm>
            <a:off x="357172" y="1213442"/>
            <a:ext cx="6449982" cy="4413711"/>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r>
              <a:rPr lang="en-US" sz="2000" b="0" i="0" u="none" strike="noStrike" cap="none">
                <a:solidFill>
                  <a:srgbClr val="262626"/>
                </a:solidFill>
                <a:latin typeface="Century Gothic"/>
                <a:ea typeface="Century Gothic"/>
                <a:cs typeface="Century Gothic"/>
                <a:sym typeface="Century Gothic"/>
              </a:rPr>
              <a:t>As a local leader, your decisions set the course for your community. Your actions determine the health and vitality of your jurisdiction, as well as that of your local waterways and the Chesapeake Bay. You can achieve win-win outcomes by prioritizing local economic development, infrastructure resiliency, public health, and education while also protecting your environment.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br>
              <a:rPr lang="en-US" sz="2000" b="0" i="0" u="none" strike="noStrike" cap="none">
                <a:solidFill>
                  <a:srgbClr val="000000"/>
                </a:solidFill>
                <a:latin typeface="Arial"/>
                <a:ea typeface="Arial"/>
                <a:cs typeface="Arial"/>
                <a:sym typeface="Arial"/>
              </a:rPr>
            </a:br>
            <a:r>
              <a:rPr lang="en-US" sz="2000" b="0" i="0" u="none" strike="noStrike" cap="none">
                <a:solidFill>
                  <a:srgbClr val="262626"/>
                </a:solidFill>
                <a:latin typeface="Century Gothic"/>
                <a:ea typeface="Century Gothic"/>
                <a:cs typeface="Century Gothic"/>
                <a:sym typeface="Century Gothic"/>
              </a:rPr>
              <a:t>This module is one in a series created by the Chesapeake Bay Program to support and inform decision making by local officials. We encourage you to examine the full suite of modules listed on the next slide.</a:t>
            </a:r>
            <a:endParaRPr sz="1800" b="0" i="0" u="none" strike="noStrike" cap="none">
              <a:solidFill>
                <a:srgbClr val="000000"/>
              </a:solidFill>
              <a:latin typeface="Arial"/>
              <a:ea typeface="Arial"/>
              <a:cs typeface="Arial"/>
              <a:sym typeface="Arial"/>
            </a:endParaRPr>
          </a:p>
        </p:txBody>
      </p:sp>
      <p:sp>
        <p:nvSpPr>
          <p:cNvPr id="129" name="Google Shape;129;p3"/>
          <p:cNvSpPr/>
          <p:nvPr/>
        </p:nvSpPr>
        <p:spPr>
          <a:xfrm>
            <a:off x="-1" y="158531"/>
            <a:ext cx="599150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3"/>
          <p:cNvSpPr txBox="1">
            <a:spLocks noGrp="1"/>
          </p:cNvSpPr>
          <p:nvPr>
            <p:ph type="title"/>
          </p:nvPr>
        </p:nvSpPr>
        <p:spPr>
          <a:xfrm>
            <a:off x="104492" y="-22130"/>
            <a:ext cx="5991507" cy="8764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A Guide For Local Governments</a:t>
            </a:r>
            <a:endParaRPr/>
          </a:p>
        </p:txBody>
      </p:sp>
      <p:grpSp>
        <p:nvGrpSpPr>
          <p:cNvPr id="131" name="Google Shape;131;p3"/>
          <p:cNvGrpSpPr/>
          <p:nvPr/>
        </p:nvGrpSpPr>
        <p:grpSpPr>
          <a:xfrm>
            <a:off x="9023896" y="2722285"/>
            <a:ext cx="2673827" cy="3053918"/>
            <a:chOff x="8692212" y="3386187"/>
            <a:chExt cx="3393903" cy="3049146"/>
          </a:xfrm>
        </p:grpSpPr>
        <p:sp>
          <p:nvSpPr>
            <p:cNvPr id="132" name="Google Shape;132;p3"/>
            <p:cNvSpPr txBox="1"/>
            <p:nvPr/>
          </p:nvSpPr>
          <p:spPr>
            <a:xfrm>
              <a:off x="8692213" y="6097348"/>
              <a:ext cx="1834978" cy="3379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Education</a:t>
              </a:r>
              <a:endParaRPr sz="1600" b="0" i="0" u="none" strike="noStrike" cap="none">
                <a:solidFill>
                  <a:srgbClr val="000000"/>
                </a:solidFill>
                <a:latin typeface="Arial"/>
                <a:ea typeface="Arial"/>
                <a:cs typeface="Arial"/>
                <a:sym typeface="Arial"/>
              </a:endParaRPr>
            </a:p>
          </p:txBody>
        </p:sp>
        <p:sp>
          <p:nvSpPr>
            <p:cNvPr id="133" name="Google Shape;133;p3"/>
            <p:cNvSpPr txBox="1"/>
            <p:nvPr/>
          </p:nvSpPr>
          <p:spPr>
            <a:xfrm>
              <a:off x="8692212" y="3386187"/>
              <a:ext cx="3258161" cy="3379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Economic Development</a:t>
              </a:r>
              <a:endParaRPr sz="1600" b="0" i="0" u="none" strike="noStrike" cap="none">
                <a:solidFill>
                  <a:srgbClr val="000000"/>
                </a:solidFill>
                <a:latin typeface="Arial"/>
                <a:ea typeface="Arial"/>
                <a:cs typeface="Arial"/>
                <a:sym typeface="Arial"/>
              </a:endParaRPr>
            </a:p>
          </p:txBody>
        </p:sp>
        <p:sp>
          <p:nvSpPr>
            <p:cNvPr id="134" name="Google Shape;134;p3"/>
            <p:cNvSpPr txBox="1"/>
            <p:nvPr/>
          </p:nvSpPr>
          <p:spPr>
            <a:xfrm>
              <a:off x="8692212" y="4347452"/>
              <a:ext cx="3393903" cy="3379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Public Health &amp; Safety</a:t>
              </a:r>
              <a:endParaRPr sz="1600" b="0" i="0" u="none" strike="noStrike" cap="none">
                <a:solidFill>
                  <a:srgbClr val="000000"/>
                </a:solidFill>
                <a:latin typeface="Arial"/>
                <a:ea typeface="Arial"/>
                <a:cs typeface="Arial"/>
                <a:sym typeface="Arial"/>
              </a:endParaRPr>
            </a:p>
          </p:txBody>
        </p:sp>
        <p:sp>
          <p:nvSpPr>
            <p:cNvPr id="135" name="Google Shape;135;p3"/>
            <p:cNvSpPr txBox="1"/>
            <p:nvPr/>
          </p:nvSpPr>
          <p:spPr>
            <a:xfrm>
              <a:off x="8692213" y="5076415"/>
              <a:ext cx="3393902" cy="5838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Infrastructure Maintenance &amp; Finance</a:t>
              </a:r>
              <a:endParaRPr sz="1600" b="0" i="0" u="none" strike="noStrike" cap="none">
                <a:solidFill>
                  <a:srgbClr val="000000"/>
                </a:solidFill>
                <a:latin typeface="Arial"/>
                <a:ea typeface="Arial"/>
                <a:cs typeface="Arial"/>
                <a:sym typeface="Arial"/>
              </a:endParaRPr>
            </a:p>
          </p:txBody>
        </p:sp>
      </p:grpSp>
      <p:sp>
        <p:nvSpPr>
          <p:cNvPr id="136" name="Google Shape;136;p3"/>
          <p:cNvSpPr txBox="1"/>
          <p:nvPr/>
        </p:nvSpPr>
        <p:spPr>
          <a:xfrm>
            <a:off x="8252762" y="829361"/>
            <a:ext cx="3094452"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To help local government representatives better understand how the information in the modules aligns with their priorities, look for these icons:</a:t>
            </a:r>
            <a:endParaRPr sz="1600" b="0" i="0" u="none" strike="noStrike" cap="none">
              <a:solidFill>
                <a:srgbClr val="000000"/>
              </a:solidFill>
              <a:latin typeface="Arial"/>
              <a:ea typeface="Arial"/>
              <a:cs typeface="Arial"/>
              <a:sym typeface="Arial"/>
            </a:endParaRPr>
          </a:p>
        </p:txBody>
      </p:sp>
      <p:pic>
        <p:nvPicPr>
          <p:cNvPr id="137" name="Google Shape;137;p3"/>
          <p:cNvPicPr preferRelativeResize="0"/>
          <p:nvPr/>
        </p:nvPicPr>
        <p:blipFill rotWithShape="1">
          <a:blip r:embed="rId3">
            <a:alphaModFix/>
          </a:blip>
          <a:srcRect/>
          <a:stretch/>
        </p:blipFill>
        <p:spPr>
          <a:xfrm>
            <a:off x="8252762" y="2743337"/>
            <a:ext cx="610299" cy="610299"/>
          </a:xfrm>
          <a:prstGeom prst="rect">
            <a:avLst/>
          </a:prstGeom>
          <a:noFill/>
          <a:ln>
            <a:noFill/>
          </a:ln>
        </p:spPr>
      </p:pic>
      <p:pic>
        <p:nvPicPr>
          <p:cNvPr id="138" name="Google Shape;138;p3"/>
          <p:cNvPicPr preferRelativeResize="0"/>
          <p:nvPr/>
        </p:nvPicPr>
        <p:blipFill rotWithShape="1">
          <a:blip r:embed="rId4">
            <a:alphaModFix/>
          </a:blip>
          <a:srcRect/>
          <a:stretch/>
        </p:blipFill>
        <p:spPr>
          <a:xfrm>
            <a:off x="8252762" y="3596032"/>
            <a:ext cx="610299" cy="610299"/>
          </a:xfrm>
          <a:prstGeom prst="rect">
            <a:avLst/>
          </a:prstGeom>
          <a:noFill/>
          <a:ln>
            <a:noFill/>
          </a:ln>
        </p:spPr>
      </p:pic>
      <p:pic>
        <p:nvPicPr>
          <p:cNvPr id="139" name="Google Shape;139;p3"/>
          <p:cNvPicPr preferRelativeResize="0"/>
          <p:nvPr/>
        </p:nvPicPr>
        <p:blipFill rotWithShape="1">
          <a:blip r:embed="rId5">
            <a:alphaModFix/>
          </a:blip>
          <a:srcRect/>
          <a:stretch/>
        </p:blipFill>
        <p:spPr>
          <a:xfrm>
            <a:off x="8252762" y="4448727"/>
            <a:ext cx="647343" cy="647343"/>
          </a:xfrm>
          <a:prstGeom prst="rect">
            <a:avLst/>
          </a:prstGeom>
          <a:noFill/>
          <a:ln>
            <a:noFill/>
          </a:ln>
        </p:spPr>
      </p:pic>
      <p:pic>
        <p:nvPicPr>
          <p:cNvPr id="140" name="Google Shape;140;p3"/>
          <p:cNvPicPr preferRelativeResize="0"/>
          <p:nvPr/>
        </p:nvPicPr>
        <p:blipFill rotWithShape="1">
          <a:blip r:embed="rId6">
            <a:alphaModFix/>
          </a:blip>
          <a:srcRect/>
          <a:stretch/>
        </p:blipFill>
        <p:spPr>
          <a:xfrm>
            <a:off x="8252762" y="5301422"/>
            <a:ext cx="685800" cy="685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27"/>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2" name="Google Shape;632;p27"/>
          <p:cNvSpPr txBox="1">
            <a:spLocks noGrp="1"/>
          </p:cNvSpPr>
          <p:nvPr>
            <p:ph type="title"/>
          </p:nvPr>
        </p:nvSpPr>
        <p:spPr>
          <a:xfrm>
            <a:off x="266402" y="-11068"/>
            <a:ext cx="476970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Glossary</a:t>
            </a:r>
            <a:endParaRPr/>
          </a:p>
        </p:txBody>
      </p:sp>
      <p:sp>
        <p:nvSpPr>
          <p:cNvPr id="633" name="Google Shape;633;p27"/>
          <p:cNvSpPr txBox="1"/>
          <p:nvPr/>
        </p:nvSpPr>
        <p:spPr>
          <a:xfrm>
            <a:off x="112642" y="794442"/>
            <a:ext cx="12079357" cy="6063558"/>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1000"/>
              </a:spcBef>
              <a:spcAft>
                <a:spcPts val="0"/>
              </a:spcAft>
              <a:buClr>
                <a:schemeClr val="dk1"/>
              </a:buClr>
              <a:buSzPts val="2100"/>
              <a:buFont typeface="Arial"/>
              <a:buChar char="•"/>
            </a:pPr>
            <a:r>
              <a:rPr lang="en-US" sz="964" b="0" i="0" u="sng" strike="noStrike" cap="none">
                <a:solidFill>
                  <a:schemeClr val="accent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Family farms</a:t>
            </a:r>
            <a:endParaRPr sz="964" b="0" i="0" u="none" strike="noStrike" cap="none">
              <a:solidFill>
                <a:schemeClr val="accent1"/>
              </a:solidFill>
              <a:latin typeface="Century Gothic"/>
              <a:ea typeface="Century Gothic"/>
              <a:cs typeface="Century Gothic"/>
              <a:sym typeface="Century Gothic"/>
            </a:endParaRPr>
          </a:p>
          <a:p>
            <a:pPr marL="457200" marR="0" lvl="1" indent="0" algn="l" rtl="0">
              <a:lnSpc>
                <a:spcPct val="100000"/>
              </a:lnSpc>
              <a:spcBef>
                <a:spcPts val="500"/>
              </a:spcBef>
              <a:spcAft>
                <a:spcPts val="0"/>
              </a:spcAft>
              <a:buClr>
                <a:schemeClr val="dk1"/>
              </a:buClr>
              <a:buSzPts val="2400"/>
              <a:buFont typeface="Arial"/>
              <a:buNone/>
            </a:pPr>
            <a:r>
              <a:rPr lang="en-US" sz="780" b="0" i="0" u="none" strike="noStrike" cap="none">
                <a:solidFill>
                  <a:schemeClr val="dk1"/>
                </a:solidFill>
                <a:latin typeface="Century Gothic"/>
                <a:ea typeface="Century Gothic"/>
                <a:cs typeface="Century Gothic"/>
                <a:sym typeface="Century Gothic"/>
              </a:rPr>
              <a:t>Any farm organized as a sole proprietorship, partnership, or family corporation. Family farms exclude farms organized as nonfamily corporations or cooperatives, as well as farms with hired managers</a:t>
            </a:r>
            <a:endParaRPr sz="595"/>
          </a:p>
          <a:p>
            <a:pPr marL="457200" marR="0" lvl="0" indent="-361950" algn="l" rtl="0">
              <a:lnSpc>
                <a:spcPct val="100000"/>
              </a:lnSpc>
              <a:spcBef>
                <a:spcPts val="1000"/>
              </a:spcBef>
              <a:spcAft>
                <a:spcPts val="0"/>
              </a:spcAft>
              <a:buClr>
                <a:schemeClr val="dk1"/>
              </a:buClr>
              <a:buSzPts val="2100"/>
              <a:buFont typeface="Arial"/>
              <a:buChar char="•"/>
            </a:pPr>
            <a:r>
              <a:rPr lang="en-US" sz="964" b="0" i="0" u="sng" strike="noStrike" cap="none">
                <a:solidFill>
                  <a:schemeClr val="accen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CAFO</a:t>
            </a:r>
            <a:endParaRPr sz="964" b="0" i="0" u="none" strike="noStrike" cap="none">
              <a:solidFill>
                <a:schemeClr val="accent1"/>
              </a:solidFill>
              <a:latin typeface="Century Gothic"/>
              <a:ea typeface="Century Gothic"/>
              <a:cs typeface="Century Gothic"/>
              <a:sym typeface="Century Gothic"/>
            </a:endParaRPr>
          </a:p>
          <a:p>
            <a:pPr marL="457200" marR="0" lvl="1" indent="0" algn="l" rtl="0">
              <a:lnSpc>
                <a:spcPct val="100000"/>
              </a:lnSpc>
              <a:spcBef>
                <a:spcPts val="500"/>
              </a:spcBef>
              <a:spcAft>
                <a:spcPts val="0"/>
              </a:spcAft>
              <a:buClr>
                <a:schemeClr val="dk1"/>
              </a:buClr>
              <a:buSzPts val="2400"/>
              <a:buFont typeface="Arial"/>
              <a:buNone/>
            </a:pPr>
            <a:r>
              <a:rPr lang="en-US" sz="780" b="0" i="0" u="none" strike="noStrike" cap="none">
                <a:solidFill>
                  <a:schemeClr val="dk1"/>
                </a:solidFill>
                <a:latin typeface="Century Gothic"/>
                <a:ea typeface="Century Gothic"/>
                <a:cs typeface="Century Gothic"/>
                <a:sym typeface="Century Gothic"/>
              </a:rPr>
              <a:t>A Concentrated Animal Feeding Operation is an animal farm that meets certain animal size thresholds and also confines those animals for 45 days or more in any 12-month period in an area that does not produce vegetation</a:t>
            </a:r>
            <a:endParaRPr sz="595"/>
          </a:p>
          <a:p>
            <a:pPr marL="457200" marR="0" lvl="0" indent="-361950" algn="l" rtl="0">
              <a:lnSpc>
                <a:spcPct val="100000"/>
              </a:lnSpc>
              <a:spcBef>
                <a:spcPts val="1000"/>
              </a:spcBef>
              <a:spcAft>
                <a:spcPts val="0"/>
              </a:spcAft>
              <a:buClr>
                <a:schemeClr val="dk1"/>
              </a:buClr>
              <a:buSzPts val="2100"/>
              <a:buFont typeface="Arial"/>
              <a:buChar char="•"/>
            </a:pPr>
            <a:r>
              <a:rPr lang="en-US" sz="964" b="0" i="0" u="sng" strike="noStrike" cap="none">
                <a:solidFill>
                  <a:schemeClr val="accent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Organic farm</a:t>
            </a:r>
            <a:endParaRPr sz="964" b="0" i="0" u="none" strike="noStrike" cap="none">
              <a:solidFill>
                <a:schemeClr val="accent1"/>
              </a:solidFill>
              <a:latin typeface="Century Gothic"/>
              <a:ea typeface="Century Gothic"/>
              <a:cs typeface="Century Gothic"/>
              <a:sym typeface="Century Gothic"/>
            </a:endParaRPr>
          </a:p>
          <a:p>
            <a:pPr marL="457200" marR="0" lvl="1" indent="0" algn="l" rtl="0">
              <a:lnSpc>
                <a:spcPct val="100000"/>
              </a:lnSpc>
              <a:spcBef>
                <a:spcPts val="500"/>
              </a:spcBef>
              <a:spcAft>
                <a:spcPts val="0"/>
              </a:spcAft>
              <a:buClr>
                <a:schemeClr val="dk1"/>
              </a:buClr>
              <a:buSzPts val="2400"/>
              <a:buFont typeface="Arial"/>
              <a:buNone/>
            </a:pPr>
            <a:r>
              <a:rPr lang="en-US" sz="780" b="0" i="0" u="none" strike="noStrike" cap="none">
                <a:solidFill>
                  <a:schemeClr val="dk1"/>
                </a:solidFill>
                <a:latin typeface="Century Gothic"/>
                <a:ea typeface="Century Gothic"/>
                <a:cs typeface="Century Gothic"/>
                <a:sym typeface="Century Gothic"/>
              </a:rPr>
              <a:t>A farm that does not use synthetic fertilizers or pesticides but may still use naturally-derived fertilizers or pesticides (like biological pesticides)</a:t>
            </a:r>
            <a:endParaRPr sz="780" b="0" i="0" u="none" strike="noStrike" cap="none">
              <a:solidFill>
                <a:schemeClr val="dk1"/>
              </a:solidFill>
              <a:latin typeface="Century Gothic"/>
              <a:ea typeface="Century Gothic"/>
              <a:cs typeface="Century Gothic"/>
              <a:sym typeface="Century Gothic"/>
            </a:endParaRPr>
          </a:p>
          <a:p>
            <a:pPr marL="457200" marR="0" lvl="0" indent="-361950" algn="l" rtl="0">
              <a:lnSpc>
                <a:spcPct val="100000"/>
              </a:lnSpc>
              <a:spcBef>
                <a:spcPts val="1000"/>
              </a:spcBef>
              <a:spcAft>
                <a:spcPts val="0"/>
              </a:spcAft>
              <a:buClr>
                <a:schemeClr val="dk1"/>
              </a:buClr>
              <a:buSzPts val="2100"/>
              <a:buFont typeface="Arial"/>
              <a:buChar char="•"/>
            </a:pPr>
            <a:r>
              <a:rPr lang="en-US" sz="964" b="0" i="0" u="sng" strike="noStrike" cap="none">
                <a:solidFill>
                  <a:schemeClr val="accent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Urban farm</a:t>
            </a:r>
            <a:endParaRPr sz="964" b="0" i="0" u="none" strike="noStrike" cap="none">
              <a:solidFill>
                <a:schemeClr val="accent1"/>
              </a:solidFill>
              <a:latin typeface="Century Gothic"/>
              <a:ea typeface="Century Gothic"/>
              <a:cs typeface="Century Gothic"/>
              <a:sym typeface="Century Gothic"/>
            </a:endParaRPr>
          </a:p>
          <a:p>
            <a:pPr marL="457200" marR="0" lvl="1" indent="0" algn="l" rtl="0">
              <a:lnSpc>
                <a:spcPct val="100000"/>
              </a:lnSpc>
              <a:spcBef>
                <a:spcPts val="500"/>
              </a:spcBef>
              <a:spcAft>
                <a:spcPts val="0"/>
              </a:spcAft>
              <a:buClr>
                <a:schemeClr val="dk1"/>
              </a:buClr>
              <a:buSzPts val="2400"/>
              <a:buFont typeface="Arial"/>
              <a:buNone/>
            </a:pPr>
            <a:r>
              <a:rPr lang="en-US" sz="780" b="0" i="0" u="none" strike="noStrike" cap="none">
                <a:solidFill>
                  <a:schemeClr val="dk1"/>
                </a:solidFill>
                <a:latin typeface="Century Gothic"/>
                <a:ea typeface="Century Gothic"/>
                <a:cs typeface="Century Gothic"/>
                <a:sym typeface="Century Gothic"/>
              </a:rPr>
              <a:t>The cultivation, processing and distribution of agricultural products in urban areas</a:t>
            </a:r>
            <a:endParaRPr sz="964" b="0" i="0" u="sng" strike="noStrike" cap="none">
              <a:solidFill>
                <a:srgbClr val="193397"/>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endParaRPr>
          </a:p>
          <a:p>
            <a:pPr marL="457200" marR="0" lvl="0" indent="-361950" algn="l" rtl="0">
              <a:lnSpc>
                <a:spcPct val="100000"/>
              </a:lnSpc>
              <a:spcBef>
                <a:spcPts val="1000"/>
              </a:spcBef>
              <a:spcAft>
                <a:spcPts val="0"/>
              </a:spcAft>
              <a:buClr>
                <a:schemeClr val="dk1"/>
              </a:buClr>
              <a:buSzPts val="2100"/>
              <a:buFont typeface="Arial"/>
              <a:buChar char="•"/>
            </a:pPr>
            <a:r>
              <a:rPr lang="en-US" sz="964" b="0" i="0" u="sng" strike="noStrike" cap="none">
                <a:solidFill>
                  <a:schemeClr val="accent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Best management practices</a:t>
            </a:r>
            <a:r>
              <a:rPr lang="en-US" sz="964" b="0" i="0" u="none" strike="noStrike" cap="none">
                <a:solidFill>
                  <a:schemeClr val="accent1"/>
                </a:solidFill>
                <a:latin typeface="Century Gothic"/>
                <a:ea typeface="Century Gothic"/>
                <a:cs typeface="Century Gothic"/>
                <a:sym typeface="Century Gothic"/>
              </a:rPr>
              <a:t> (BMPs)</a:t>
            </a:r>
            <a:endParaRPr sz="964" b="0" i="0" u="none" strike="noStrike" cap="none">
              <a:solidFill>
                <a:schemeClr val="accent1"/>
              </a:solidFill>
              <a:latin typeface="Century Gothic"/>
              <a:ea typeface="Century Gothic"/>
              <a:cs typeface="Century Gothic"/>
              <a:sym typeface="Century Gothic"/>
            </a:endParaRPr>
          </a:p>
          <a:p>
            <a:pPr marL="457200" marR="0" lvl="1" indent="0" algn="l" rtl="0">
              <a:lnSpc>
                <a:spcPct val="100000"/>
              </a:lnSpc>
              <a:spcBef>
                <a:spcPts val="500"/>
              </a:spcBef>
              <a:spcAft>
                <a:spcPts val="0"/>
              </a:spcAft>
              <a:buClr>
                <a:schemeClr val="dk1"/>
              </a:buClr>
              <a:buSzPts val="2400"/>
              <a:buFont typeface="Arial"/>
              <a:buNone/>
            </a:pPr>
            <a:r>
              <a:rPr lang="en-US" sz="780" b="0" i="0" u="none" strike="noStrike" cap="none">
                <a:solidFill>
                  <a:schemeClr val="dk1"/>
                </a:solidFill>
                <a:latin typeface="Century Gothic"/>
                <a:ea typeface="Century Gothic"/>
                <a:cs typeface="Century Gothic"/>
                <a:sym typeface="Century Gothic"/>
              </a:rPr>
              <a:t>Practical actions that reduce nitrogen, phosphorus, and sediment loads to local waterways</a:t>
            </a:r>
            <a:endParaRPr sz="595"/>
          </a:p>
          <a:p>
            <a:pPr marL="457200" marR="0" lvl="0" indent="-361950" algn="l" rtl="0">
              <a:lnSpc>
                <a:spcPct val="100000"/>
              </a:lnSpc>
              <a:spcBef>
                <a:spcPts val="1000"/>
              </a:spcBef>
              <a:spcAft>
                <a:spcPts val="0"/>
              </a:spcAft>
              <a:buClr>
                <a:schemeClr val="dk1"/>
              </a:buClr>
              <a:buSzPts val="2100"/>
              <a:buFont typeface="Arial"/>
              <a:buChar char="•"/>
            </a:pPr>
            <a:r>
              <a:rPr lang="en-US" sz="964" b="0" i="0" u="sng" strike="noStrike" cap="none">
                <a:solidFill>
                  <a:schemeClr val="accent1"/>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Nutrient management plan</a:t>
            </a:r>
            <a:endParaRPr sz="964" b="0" i="0" u="none" strike="noStrike" cap="none">
              <a:solidFill>
                <a:schemeClr val="accent1"/>
              </a:solidFill>
              <a:latin typeface="Century Gothic"/>
              <a:ea typeface="Century Gothic"/>
              <a:cs typeface="Century Gothic"/>
              <a:sym typeface="Century Gothic"/>
            </a:endParaRPr>
          </a:p>
          <a:p>
            <a:pPr marL="457200" marR="0" lvl="1" indent="0" algn="l" rtl="0">
              <a:lnSpc>
                <a:spcPct val="100000"/>
              </a:lnSpc>
              <a:spcBef>
                <a:spcPts val="500"/>
              </a:spcBef>
              <a:spcAft>
                <a:spcPts val="0"/>
              </a:spcAft>
              <a:buClr>
                <a:schemeClr val="dk1"/>
              </a:buClr>
              <a:buSzPts val="2400"/>
              <a:buFont typeface="Arial"/>
              <a:buNone/>
            </a:pPr>
            <a:r>
              <a:rPr lang="en-US" sz="780" b="0" i="0" u="none" strike="noStrike" cap="none">
                <a:solidFill>
                  <a:schemeClr val="dk1"/>
                </a:solidFill>
                <a:latin typeface="Century Gothic"/>
                <a:ea typeface="Century Gothic"/>
                <a:cs typeface="Century Gothic"/>
                <a:sym typeface="Century Gothic"/>
              </a:rPr>
              <a:t>A required BMP that analyzes farm practices and conditions to determine the optimal amount, form, and application process of nutrients needed to achieve optimum yields while preventing excess nutrients from impacting waterways.</a:t>
            </a:r>
            <a:endParaRPr sz="780" b="0" i="0" u="none" strike="noStrike" cap="none">
              <a:solidFill>
                <a:schemeClr val="dk1"/>
              </a:solidFill>
              <a:latin typeface="Century Gothic"/>
              <a:ea typeface="Century Gothic"/>
              <a:cs typeface="Century Gothic"/>
              <a:sym typeface="Century Gothic"/>
            </a:endParaRPr>
          </a:p>
          <a:p>
            <a:pPr marL="457200" marR="0" lvl="0" indent="-361950" algn="l" rtl="0">
              <a:lnSpc>
                <a:spcPct val="100000"/>
              </a:lnSpc>
              <a:spcBef>
                <a:spcPts val="1000"/>
              </a:spcBef>
              <a:spcAft>
                <a:spcPts val="0"/>
              </a:spcAft>
              <a:buClr>
                <a:schemeClr val="dk1"/>
              </a:buClr>
              <a:buSzPts val="2100"/>
              <a:buFont typeface="Arial"/>
              <a:buChar char="•"/>
            </a:pPr>
            <a:r>
              <a:rPr lang="en-US" sz="964" b="0" i="0" u="sng" strike="noStrike" cap="none">
                <a:solidFill>
                  <a:schemeClr val="accent1"/>
                </a:solidFill>
                <a:latin typeface="Century Gothic"/>
                <a:ea typeface="Century Gothic"/>
                <a:cs typeface="Century Gothic"/>
                <a:sym typeface="Century Gothic"/>
                <a:hlinkClick r:id="rId10">
                  <a:extLst>
                    <a:ext uri="{A12FA001-AC4F-418D-AE19-62706E023703}">
                      <ahyp:hlinkClr xmlns:ahyp="http://schemas.microsoft.com/office/drawing/2018/hyperlinkcolor" val="tx"/>
                    </a:ext>
                  </a:extLst>
                </a:hlinkClick>
              </a:rPr>
              <a:t>Riparian forest buffer</a:t>
            </a:r>
            <a:endParaRPr sz="964" b="0" i="0" u="none" strike="noStrike" cap="none">
              <a:solidFill>
                <a:schemeClr val="accent1"/>
              </a:solidFill>
              <a:latin typeface="Century Gothic"/>
              <a:ea typeface="Century Gothic"/>
              <a:cs typeface="Century Gothic"/>
              <a:sym typeface="Century Gothic"/>
            </a:endParaRPr>
          </a:p>
          <a:p>
            <a:pPr marL="457200" marR="0" lvl="1" indent="0" algn="l" rtl="0">
              <a:lnSpc>
                <a:spcPct val="100000"/>
              </a:lnSpc>
              <a:spcBef>
                <a:spcPts val="500"/>
              </a:spcBef>
              <a:spcAft>
                <a:spcPts val="0"/>
              </a:spcAft>
              <a:buClr>
                <a:schemeClr val="dk1"/>
              </a:buClr>
              <a:buSzPts val="2400"/>
              <a:buFont typeface="Arial"/>
              <a:buNone/>
            </a:pPr>
            <a:r>
              <a:rPr lang="en-US" sz="780" b="0" i="0" u="none" strike="noStrike" cap="none">
                <a:solidFill>
                  <a:schemeClr val="dk1"/>
                </a:solidFill>
                <a:latin typeface="Century Gothic"/>
                <a:ea typeface="Century Gothic"/>
                <a:cs typeface="Century Gothic"/>
                <a:sym typeface="Century Gothic"/>
              </a:rPr>
              <a:t>An area of trees, shrubs, and/or other perennial plants adjacent to a stream or other waterway</a:t>
            </a:r>
            <a:endParaRPr sz="595"/>
          </a:p>
          <a:p>
            <a:pPr marL="457200" marR="0" lvl="0" indent="-361950" algn="l" rtl="0">
              <a:lnSpc>
                <a:spcPct val="100000"/>
              </a:lnSpc>
              <a:spcBef>
                <a:spcPts val="1000"/>
              </a:spcBef>
              <a:spcAft>
                <a:spcPts val="0"/>
              </a:spcAft>
              <a:buClr>
                <a:schemeClr val="dk1"/>
              </a:buClr>
              <a:buSzPts val="2100"/>
              <a:buFont typeface="Arial"/>
              <a:buChar char="•"/>
            </a:pPr>
            <a:r>
              <a:rPr lang="en-US" sz="964" b="0" i="0" u="sng" strike="noStrike" cap="none">
                <a:solidFill>
                  <a:schemeClr val="accent1"/>
                </a:solidFill>
                <a:latin typeface="Century Gothic"/>
                <a:ea typeface="Century Gothic"/>
                <a:cs typeface="Century Gothic"/>
                <a:sym typeface="Century Gothic"/>
                <a:hlinkClick r:id="rId11">
                  <a:extLst>
                    <a:ext uri="{A12FA001-AC4F-418D-AE19-62706E023703}">
                      <ahyp:hlinkClr xmlns:ahyp="http://schemas.microsoft.com/office/drawing/2018/hyperlinkcolor" val="tx"/>
                    </a:ext>
                  </a:extLst>
                </a:hlinkClick>
              </a:rPr>
              <a:t>Agritourism</a:t>
            </a:r>
            <a:endParaRPr sz="964" b="0" i="0" u="none" strike="noStrike" cap="none">
              <a:solidFill>
                <a:schemeClr val="accent1"/>
              </a:solidFill>
              <a:latin typeface="Century Gothic"/>
              <a:ea typeface="Century Gothic"/>
              <a:cs typeface="Century Gothic"/>
              <a:sym typeface="Century Gothic"/>
            </a:endParaRPr>
          </a:p>
          <a:p>
            <a:pPr marL="457200" marR="0" lvl="1" indent="0" algn="l" rtl="0">
              <a:lnSpc>
                <a:spcPct val="100000"/>
              </a:lnSpc>
              <a:spcBef>
                <a:spcPts val="500"/>
              </a:spcBef>
              <a:spcAft>
                <a:spcPts val="0"/>
              </a:spcAft>
              <a:buClr>
                <a:schemeClr val="dk1"/>
              </a:buClr>
              <a:buSzPts val="2400"/>
              <a:buFont typeface="Arial"/>
              <a:buNone/>
            </a:pPr>
            <a:r>
              <a:rPr lang="en-US" sz="780" b="0" i="0" u="none" strike="noStrike" cap="none">
                <a:solidFill>
                  <a:schemeClr val="dk1"/>
                </a:solidFill>
                <a:latin typeface="Century Gothic"/>
                <a:ea typeface="Century Gothic"/>
                <a:cs typeface="Century Gothic"/>
                <a:sym typeface="Century Gothic"/>
              </a:rPr>
              <a:t>A combination of agriculture and tourism that attracts visitors onto a farm for the purposes of entertainment or education while generating income for the farmer</a:t>
            </a:r>
            <a:endParaRPr sz="595"/>
          </a:p>
          <a:p>
            <a:pPr marL="457200" marR="0" lvl="0" indent="-361950" algn="l" rtl="0">
              <a:lnSpc>
                <a:spcPct val="100000"/>
              </a:lnSpc>
              <a:spcBef>
                <a:spcPts val="1000"/>
              </a:spcBef>
              <a:spcAft>
                <a:spcPts val="0"/>
              </a:spcAft>
              <a:buClr>
                <a:schemeClr val="dk1"/>
              </a:buClr>
              <a:buSzPts val="2100"/>
              <a:buFont typeface="Arial"/>
              <a:buChar char="•"/>
            </a:pPr>
            <a:r>
              <a:rPr lang="en-US" sz="964" b="0" i="0" u="sng" strike="noStrike" cap="none">
                <a:solidFill>
                  <a:schemeClr val="accent1"/>
                </a:solidFill>
                <a:latin typeface="Century Gothic"/>
                <a:ea typeface="Century Gothic"/>
                <a:cs typeface="Century Gothic"/>
                <a:sym typeface="Century Gothic"/>
                <a:hlinkClick r:id="rId12">
                  <a:extLst>
                    <a:ext uri="{A12FA001-AC4F-418D-AE19-62706E023703}">
                      <ahyp:hlinkClr xmlns:ahyp="http://schemas.microsoft.com/office/drawing/2018/hyperlinkcolor" val="tx"/>
                    </a:ext>
                  </a:extLst>
                </a:hlinkClick>
              </a:rPr>
              <a:t>Saltwater intrusion</a:t>
            </a:r>
            <a:endParaRPr sz="964" b="0" i="0" u="none" strike="noStrike" cap="none">
              <a:solidFill>
                <a:schemeClr val="accent1"/>
              </a:solidFill>
              <a:latin typeface="Century Gothic"/>
              <a:ea typeface="Century Gothic"/>
              <a:cs typeface="Century Gothic"/>
              <a:sym typeface="Century Gothic"/>
            </a:endParaRPr>
          </a:p>
          <a:p>
            <a:pPr marL="457200" marR="0" lvl="1" indent="0" algn="l" rtl="0">
              <a:lnSpc>
                <a:spcPct val="100000"/>
              </a:lnSpc>
              <a:spcBef>
                <a:spcPts val="500"/>
              </a:spcBef>
              <a:spcAft>
                <a:spcPts val="0"/>
              </a:spcAft>
              <a:buClr>
                <a:schemeClr val="dk1"/>
              </a:buClr>
              <a:buSzPts val="2400"/>
              <a:buFont typeface="Arial"/>
              <a:buNone/>
            </a:pPr>
            <a:r>
              <a:rPr lang="en-US" sz="780" b="0" i="0" u="none" strike="noStrike" cap="none">
                <a:solidFill>
                  <a:schemeClr val="dk1"/>
                </a:solidFill>
                <a:latin typeface="Century Gothic"/>
                <a:ea typeface="Century Gothic"/>
                <a:cs typeface="Century Gothic"/>
                <a:sym typeface="Century Gothic"/>
              </a:rPr>
              <a:t>When saltwater moves inland and endangers fresh groundwater supplies for drinking and irrigation due to sea level rise, excessive groundwater pumping, or other factors</a:t>
            </a:r>
            <a:endParaRPr sz="595"/>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2"/>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0" name="Google Shape;640;p12"/>
          <p:cNvSpPr txBox="1">
            <a:spLocks noGrp="1"/>
          </p:cNvSpPr>
          <p:nvPr>
            <p:ph type="title"/>
          </p:nvPr>
        </p:nvSpPr>
        <p:spPr>
          <a:xfrm>
            <a:off x="266402" y="-11068"/>
            <a:ext cx="476970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800"/>
              <a:buFont typeface="Impact"/>
              <a:buNone/>
            </a:pPr>
            <a:r>
              <a:rPr lang="en-US" b="1">
                <a:solidFill>
                  <a:schemeClr val="lt1"/>
                </a:solidFill>
                <a:latin typeface="Arial"/>
                <a:ea typeface="Arial"/>
                <a:cs typeface="Arial"/>
                <a:sym typeface="Arial"/>
              </a:rPr>
              <a:t>Images and Graphics</a:t>
            </a:r>
            <a:endParaRPr/>
          </a:p>
        </p:txBody>
      </p:sp>
      <p:sp>
        <p:nvSpPr>
          <p:cNvPr id="641" name="Google Shape;641;p12"/>
          <p:cNvSpPr txBox="1">
            <a:spLocks noGrp="1"/>
          </p:cNvSpPr>
          <p:nvPr>
            <p:ph type="body" idx="1"/>
          </p:nvPr>
        </p:nvSpPr>
        <p:spPr>
          <a:xfrm>
            <a:off x="112643" y="704502"/>
            <a:ext cx="5983500" cy="6153498"/>
          </a:xfrm>
          <a:prstGeom prst="rect">
            <a:avLst/>
          </a:prstGeom>
          <a:noFill/>
          <a:ln>
            <a:noFill/>
          </a:ln>
        </p:spPr>
        <p:txBody>
          <a:bodyPr spcFirstLastPara="1" wrap="square" lIns="91425" tIns="45700" rIns="91425" bIns="45700" anchor="t" anchorCtr="0">
            <a:normAutofit/>
          </a:bodyPr>
          <a:lstStyle/>
          <a:p>
            <a:pPr marL="285750" lvl="0" indent="-273050" algn="l" rtl="0">
              <a:lnSpc>
                <a:spcPct val="120000"/>
              </a:lnSpc>
              <a:spcBef>
                <a:spcPts val="1000"/>
              </a:spcBef>
              <a:spcAft>
                <a:spcPts val="0"/>
              </a:spcAft>
              <a:buClr>
                <a:srgbClr val="6B8B91"/>
              </a:buClr>
              <a:buSzPts val="1600"/>
              <a:buChar char="•"/>
            </a:pPr>
            <a:r>
              <a:rPr lang="en-US" sz="1600">
                <a:solidFill>
                  <a:srgbClr val="6B8B91"/>
                </a:solidFill>
              </a:rPr>
              <a:t>Title Page</a:t>
            </a:r>
            <a:endParaRPr sz="1600">
              <a:solidFill>
                <a:srgbClr val="6B8B9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rgbClr val="262626"/>
              </a:buClr>
              <a:buSzPts val="1600"/>
              <a:buNone/>
            </a:pPr>
            <a:r>
              <a:rPr lang="en-US" sz="1200"/>
              <a:t>Photo by W. Parson/Chesapeake Bay Program</a:t>
            </a:r>
            <a:endParaRPr/>
          </a:p>
          <a:p>
            <a:pPr marL="285750" lvl="0" indent="-273050" algn="l" rtl="0">
              <a:lnSpc>
                <a:spcPct val="120000"/>
              </a:lnSpc>
              <a:spcBef>
                <a:spcPts val="1000"/>
              </a:spcBef>
              <a:spcAft>
                <a:spcPts val="0"/>
              </a:spcAft>
              <a:buClr>
                <a:schemeClr val="accent6"/>
              </a:buClr>
              <a:buSzPts val="1600"/>
              <a:buChar char="•"/>
            </a:pPr>
            <a:r>
              <a:rPr lang="en-US" sz="1600">
                <a:solidFill>
                  <a:srgbClr val="6B8B91"/>
                </a:solidFill>
              </a:rPr>
              <a:t>Table of Contents</a:t>
            </a:r>
            <a:endParaRPr sz="1600">
              <a:solidFill>
                <a:schemeClr val="accent6"/>
              </a:solidFill>
            </a:endParaRPr>
          </a:p>
          <a:p>
            <a:pPr marL="457200" lvl="1" indent="0" algn="l" rtl="0">
              <a:lnSpc>
                <a:spcPct val="120000"/>
              </a:lnSpc>
              <a:spcBef>
                <a:spcPts val="500"/>
              </a:spcBef>
              <a:spcAft>
                <a:spcPts val="0"/>
              </a:spcAft>
              <a:buSzPts val="1600"/>
              <a:buNone/>
            </a:pPr>
            <a:r>
              <a:rPr lang="en-US" sz="1200"/>
              <a:t>Photo by L. Boorhem-Stephenson/Chesapeake Bay Program</a:t>
            </a:r>
            <a:endParaRPr/>
          </a:p>
          <a:p>
            <a:pPr marL="285750" lvl="0" indent="-279400" algn="l" rtl="0">
              <a:lnSpc>
                <a:spcPct val="120000"/>
              </a:lnSpc>
              <a:spcBef>
                <a:spcPts val="1000"/>
              </a:spcBef>
              <a:spcAft>
                <a:spcPts val="0"/>
              </a:spcAft>
              <a:buClr>
                <a:schemeClr val="accent6"/>
              </a:buClr>
              <a:buSzPts val="1700"/>
              <a:buChar char="•"/>
            </a:pPr>
            <a:r>
              <a:rPr lang="en-US" sz="1600">
                <a:solidFill>
                  <a:srgbClr val="6B8B91"/>
                </a:solidFill>
              </a:rPr>
              <a:t>Laying Foundations</a:t>
            </a:r>
            <a:endParaRPr sz="1600">
              <a:solidFill>
                <a:schemeClr val="accent6"/>
              </a:solidFill>
            </a:endParaRPr>
          </a:p>
          <a:p>
            <a:pPr marL="457200" lvl="1" indent="0" algn="l" rtl="0">
              <a:lnSpc>
                <a:spcPct val="120000"/>
              </a:lnSpc>
              <a:spcBef>
                <a:spcPts val="500"/>
              </a:spcBef>
              <a:spcAft>
                <a:spcPts val="0"/>
              </a:spcAft>
              <a:buSzPts val="1600"/>
              <a:buNone/>
            </a:pPr>
            <a:r>
              <a:rPr lang="en-US" sz="1200"/>
              <a:t>Photo by M. Rath/Chesapeake Bay Program</a:t>
            </a:r>
            <a:endParaRPr sz="1200"/>
          </a:p>
          <a:p>
            <a:pPr marL="285750" lvl="0" indent="-279400" algn="l" rtl="0">
              <a:lnSpc>
                <a:spcPct val="120000"/>
              </a:lnSpc>
              <a:spcBef>
                <a:spcPts val="1000"/>
              </a:spcBef>
              <a:spcAft>
                <a:spcPts val="0"/>
              </a:spcAft>
              <a:buClr>
                <a:schemeClr val="accent6"/>
              </a:buClr>
              <a:buSzPts val="1700"/>
              <a:buChar char="•"/>
            </a:pPr>
            <a:r>
              <a:rPr lang="en-US" sz="1600">
                <a:solidFill>
                  <a:srgbClr val="6B8B91"/>
                </a:solidFill>
              </a:rPr>
              <a:t>What You’ll Learn</a:t>
            </a:r>
            <a:endParaRPr sz="1600">
              <a:solidFill>
                <a:schemeClr val="accent6"/>
              </a:solidFill>
            </a:endParaRPr>
          </a:p>
          <a:p>
            <a:pPr marL="457200" lvl="0" indent="0" algn="l" rtl="0">
              <a:lnSpc>
                <a:spcPct val="90000"/>
              </a:lnSpc>
              <a:spcBef>
                <a:spcPts val="500"/>
              </a:spcBef>
              <a:spcAft>
                <a:spcPts val="0"/>
              </a:spcAft>
              <a:buSzPts val="2800"/>
              <a:buNone/>
            </a:pPr>
            <a:r>
              <a:rPr lang="en-US" sz="1200"/>
              <a:t>Photos by W. Parson and K. Rutowski/Chesapeake Bay Program</a:t>
            </a:r>
            <a:endParaRPr sz="1200"/>
          </a:p>
          <a:p>
            <a:pPr marL="285750" lvl="0" indent="-273050" algn="l" rtl="0">
              <a:lnSpc>
                <a:spcPct val="120000"/>
              </a:lnSpc>
              <a:spcBef>
                <a:spcPts val="1000"/>
              </a:spcBef>
              <a:spcAft>
                <a:spcPts val="0"/>
              </a:spcAft>
              <a:buClr>
                <a:srgbClr val="6B8B91"/>
              </a:buClr>
              <a:buSzPts val="1600"/>
              <a:buChar char="•"/>
            </a:pPr>
            <a:r>
              <a:rPr lang="en-US" sz="1600">
                <a:solidFill>
                  <a:srgbClr val="6B8B91"/>
                </a:solidFill>
              </a:rPr>
              <a:t>All About Ag</a:t>
            </a:r>
            <a:endParaRPr sz="1600">
              <a:solidFill>
                <a:srgbClr val="6B8B91"/>
              </a:solidFill>
            </a:endParaRPr>
          </a:p>
          <a:p>
            <a:pPr marL="457200" lvl="1" indent="0" algn="l" rtl="0">
              <a:lnSpc>
                <a:spcPct val="120000"/>
              </a:lnSpc>
              <a:spcBef>
                <a:spcPts val="500"/>
              </a:spcBef>
              <a:spcAft>
                <a:spcPts val="0"/>
              </a:spcAft>
              <a:buClr>
                <a:srgbClr val="262626"/>
              </a:buClr>
              <a:buSzPts val="1600"/>
              <a:buNone/>
            </a:pPr>
            <a:r>
              <a:rPr lang="en-US" sz="1200"/>
              <a:t>Photo by W. Parson/Chesapeake Bay Program</a:t>
            </a:r>
            <a:endParaRPr sz="1200"/>
          </a:p>
          <a:p>
            <a:pPr marL="285750" lvl="0" indent="-285750" algn="l" rtl="0">
              <a:lnSpc>
                <a:spcPct val="120000"/>
              </a:lnSpc>
              <a:spcBef>
                <a:spcPts val="1000"/>
              </a:spcBef>
              <a:spcAft>
                <a:spcPts val="0"/>
              </a:spcAft>
              <a:buClr>
                <a:schemeClr val="accent1"/>
              </a:buClr>
              <a:buSzPts val="1600"/>
              <a:buChar char="•"/>
            </a:pPr>
            <a:r>
              <a:rPr lang="en-US" sz="1600">
                <a:solidFill>
                  <a:srgbClr val="6B8B91"/>
                </a:solidFill>
              </a:rPr>
              <a:t>What Is Agriculture? 1</a:t>
            </a:r>
            <a:endParaRPr sz="1600">
              <a:solidFill>
                <a:srgbClr val="6B8B91"/>
              </a:solidFill>
            </a:endParaRPr>
          </a:p>
          <a:p>
            <a:pPr marL="457200" lvl="1" indent="0" algn="l" rtl="0">
              <a:lnSpc>
                <a:spcPct val="120000"/>
              </a:lnSpc>
              <a:spcBef>
                <a:spcPts val="500"/>
              </a:spcBef>
              <a:spcAft>
                <a:spcPts val="0"/>
              </a:spcAft>
              <a:buClr>
                <a:srgbClr val="262626"/>
              </a:buClr>
              <a:buSzPts val="1600"/>
              <a:buNone/>
            </a:pPr>
            <a:r>
              <a:rPr lang="en-US" sz="1200"/>
              <a:t>Photo by W. Parson/Chesapeake Bay Program</a:t>
            </a:r>
            <a:endParaRPr/>
          </a:p>
          <a:p>
            <a:pPr marL="285750" lvl="0" indent="-285750" algn="l" rtl="0">
              <a:lnSpc>
                <a:spcPct val="120000"/>
              </a:lnSpc>
              <a:spcBef>
                <a:spcPts val="1000"/>
              </a:spcBef>
              <a:spcAft>
                <a:spcPts val="0"/>
              </a:spcAft>
              <a:buClr>
                <a:schemeClr val="accent1"/>
              </a:buClr>
              <a:buSzPts val="1600"/>
              <a:buChar char="•"/>
            </a:pPr>
            <a:r>
              <a:rPr lang="en-US" sz="1600">
                <a:solidFill>
                  <a:srgbClr val="6B8B91"/>
                </a:solidFill>
              </a:rPr>
              <a:t>What Is Agriculture? 2</a:t>
            </a:r>
            <a:endParaRPr sz="1600">
              <a:solidFill>
                <a:srgbClr val="6B8B91"/>
              </a:solidFill>
            </a:endParaRPr>
          </a:p>
          <a:p>
            <a:pPr marL="457200" lvl="1" indent="0" algn="l" rtl="0">
              <a:lnSpc>
                <a:spcPct val="120000"/>
              </a:lnSpc>
              <a:spcBef>
                <a:spcPts val="500"/>
              </a:spcBef>
              <a:spcAft>
                <a:spcPts val="0"/>
              </a:spcAft>
              <a:buClr>
                <a:srgbClr val="262626"/>
              </a:buClr>
              <a:buSzPts val="1600"/>
              <a:buNone/>
            </a:pPr>
            <a:r>
              <a:rPr lang="en-US" sz="1200"/>
              <a:t>Photo by W. Parson/Chesapeake Bay Program</a:t>
            </a:r>
            <a:endParaRPr/>
          </a:p>
          <a:p>
            <a:pPr marL="285750" lvl="0" indent="-285750" algn="l" rtl="0">
              <a:lnSpc>
                <a:spcPct val="120000"/>
              </a:lnSpc>
              <a:spcBef>
                <a:spcPts val="1000"/>
              </a:spcBef>
              <a:spcAft>
                <a:spcPts val="0"/>
              </a:spcAft>
              <a:buClr>
                <a:schemeClr val="accent1"/>
              </a:buClr>
              <a:buSzPts val="1600"/>
              <a:buChar char="•"/>
            </a:pPr>
            <a:r>
              <a:rPr lang="en-US" sz="1600">
                <a:solidFill>
                  <a:srgbClr val="6B8B91"/>
                </a:solidFill>
              </a:rPr>
              <a:t>What Is Agriculture? 3</a:t>
            </a:r>
            <a:endParaRPr sz="1600">
              <a:solidFill>
                <a:srgbClr val="6B8B91"/>
              </a:solidFill>
            </a:endParaRPr>
          </a:p>
          <a:p>
            <a:pPr marL="457200" lvl="0" indent="0" algn="l" rtl="0">
              <a:lnSpc>
                <a:spcPct val="110000"/>
              </a:lnSpc>
              <a:spcBef>
                <a:spcPts val="0"/>
              </a:spcBef>
              <a:spcAft>
                <a:spcPts val="0"/>
              </a:spcAft>
              <a:buSzPts val="2800"/>
              <a:buNone/>
            </a:pPr>
            <a:r>
              <a:rPr lang="en-US" sz="1200"/>
              <a:t>Photos by W. Parson and K. Rutowski/Chesapeake Bay Program</a:t>
            </a:r>
            <a:endParaRPr/>
          </a:p>
        </p:txBody>
      </p:sp>
      <p:sp>
        <p:nvSpPr>
          <p:cNvPr id="642" name="Google Shape;642;p12"/>
          <p:cNvSpPr txBox="1"/>
          <p:nvPr/>
        </p:nvSpPr>
        <p:spPr>
          <a:xfrm>
            <a:off x="6208500" y="89898"/>
            <a:ext cx="5983500" cy="6678204"/>
          </a:xfrm>
          <a:prstGeom prst="rect">
            <a:avLst/>
          </a:prstGeom>
          <a:noFill/>
          <a:ln>
            <a:noFill/>
          </a:ln>
        </p:spPr>
        <p:txBody>
          <a:bodyPr spcFirstLastPara="1" wrap="square" lIns="91425" tIns="45700" rIns="91425" bIns="45700" anchor="t" anchorCtr="0">
            <a:normAutofit lnSpcReduction="10000"/>
          </a:bodyPr>
          <a:lstStyle/>
          <a:p>
            <a:pPr marL="285750" marR="0" lvl="0" indent="-285750" algn="l" rtl="0">
              <a:lnSpc>
                <a:spcPct val="120000"/>
              </a:lnSpc>
              <a:spcBef>
                <a:spcPts val="1000"/>
              </a:spcBef>
              <a:spcAft>
                <a:spcPts val="0"/>
              </a:spcAft>
              <a:buClr>
                <a:schemeClr val="accent1"/>
              </a:buClr>
              <a:buSzPts val="1600"/>
              <a:buFont typeface="Arial"/>
              <a:buChar char="•"/>
            </a:pPr>
            <a:r>
              <a:rPr lang="en-US" sz="1600" b="0" i="0" u="none" strike="noStrike" cap="none">
                <a:solidFill>
                  <a:srgbClr val="6B8B91"/>
                </a:solidFill>
                <a:latin typeface="Century Gothic"/>
                <a:ea typeface="Century Gothic"/>
                <a:cs typeface="Century Gothic"/>
                <a:sym typeface="Century Gothic"/>
              </a:rPr>
              <a:t>Agriculture By The Numbers 1</a:t>
            </a:r>
            <a:endParaRPr/>
          </a:p>
          <a:p>
            <a:pPr marL="457200" marR="0" lvl="0" indent="0" algn="l" rtl="0">
              <a:lnSpc>
                <a:spcPct val="110000"/>
              </a:lnSpc>
              <a:spcBef>
                <a:spcPts val="0"/>
              </a:spcBef>
              <a:spcAft>
                <a:spcPts val="0"/>
              </a:spcAft>
              <a:buClr>
                <a:schemeClr val="dk1"/>
              </a:buClr>
              <a:buSzPts val="2800"/>
              <a:buFont typeface="Arial"/>
              <a:buNone/>
            </a:pPr>
            <a:r>
              <a:rPr lang="en-US" sz="1200" b="0" i="0" u="none" strike="noStrike" cap="none">
                <a:solidFill>
                  <a:schemeClr val="dk1"/>
                </a:solidFill>
                <a:latin typeface="Century Gothic"/>
                <a:ea typeface="Century Gothic"/>
                <a:cs typeface="Century Gothic"/>
                <a:sym typeface="Century Gothic"/>
              </a:rPr>
              <a:t>Photo by W. Parson/Chesapeake Bay Program</a:t>
            </a:r>
            <a:endParaRPr/>
          </a:p>
          <a:p>
            <a:pPr marL="285750" marR="0" lvl="0" indent="-273050" algn="l" rtl="0">
              <a:lnSpc>
                <a:spcPct val="120000"/>
              </a:lnSpc>
              <a:spcBef>
                <a:spcPts val="1000"/>
              </a:spcBef>
              <a:spcAft>
                <a:spcPts val="0"/>
              </a:spcAft>
              <a:buClr>
                <a:srgbClr val="6B8B91"/>
              </a:buClr>
              <a:buSzPts val="1600"/>
              <a:buFont typeface="Arial"/>
              <a:buChar char="•"/>
            </a:pPr>
            <a:r>
              <a:rPr lang="en-US" sz="1600" b="0" i="0" u="none" strike="noStrike" cap="none">
                <a:solidFill>
                  <a:srgbClr val="6B8B91"/>
                </a:solidFill>
                <a:latin typeface="Century Gothic"/>
                <a:ea typeface="Century Gothic"/>
                <a:cs typeface="Century Gothic"/>
                <a:sym typeface="Century Gothic"/>
              </a:rPr>
              <a:t>Agriculture By The Numbers 2</a:t>
            </a:r>
            <a:endParaRPr/>
          </a:p>
          <a:p>
            <a:pPr marL="457200" marR="0" lvl="1" indent="0" algn="l" rtl="0">
              <a:lnSpc>
                <a:spcPct val="120000"/>
              </a:lnSpc>
              <a:spcBef>
                <a:spcPts val="500"/>
              </a:spcBef>
              <a:spcAft>
                <a:spcPts val="0"/>
              </a:spcAft>
              <a:buClr>
                <a:srgbClr val="262626"/>
              </a:buClr>
              <a:buSzPts val="1600"/>
              <a:buFont typeface="Arial"/>
              <a:buNone/>
            </a:pPr>
            <a:r>
              <a:rPr lang="en-US" sz="1200" b="0" i="0" u="none" strike="noStrike" cap="none">
                <a:solidFill>
                  <a:schemeClr val="dk1"/>
                </a:solidFill>
                <a:latin typeface="Century Gothic"/>
                <a:ea typeface="Century Gothic"/>
                <a:cs typeface="Century Gothic"/>
                <a:sym typeface="Century Gothic"/>
              </a:rPr>
              <a:t>Photo by W. Parson/Chesapeake Bay Program</a:t>
            </a:r>
            <a:endParaRPr/>
          </a:p>
          <a:p>
            <a:pPr marL="285750" marR="0" lvl="0" indent="-273050" algn="l" rtl="0">
              <a:lnSpc>
                <a:spcPct val="120000"/>
              </a:lnSpc>
              <a:spcBef>
                <a:spcPts val="1000"/>
              </a:spcBef>
              <a:spcAft>
                <a:spcPts val="0"/>
              </a:spcAft>
              <a:buClr>
                <a:schemeClr val="accent6"/>
              </a:buClr>
              <a:buSzPts val="1600"/>
              <a:buFont typeface="Arial"/>
              <a:buChar char="•"/>
            </a:pPr>
            <a:r>
              <a:rPr lang="en-US" sz="1600" b="0" i="0" u="none" strike="noStrike" cap="none">
                <a:solidFill>
                  <a:srgbClr val="6B8B91"/>
                </a:solidFill>
                <a:latin typeface="Century Gothic"/>
                <a:ea typeface="Century Gothic"/>
                <a:cs typeface="Century Gothic"/>
                <a:sym typeface="Century Gothic"/>
              </a:rPr>
              <a:t>Community Benefits</a:t>
            </a:r>
            <a:endParaRPr sz="1600" b="0" i="0" u="none" strike="noStrike" cap="none">
              <a:solidFill>
                <a:schemeClr val="accent6"/>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chemeClr val="dk1"/>
              </a:buClr>
              <a:buSzPts val="1600"/>
              <a:buFont typeface="Arial"/>
              <a:buNone/>
            </a:pPr>
            <a:r>
              <a:rPr lang="en-US" sz="1200" b="0" i="0" u="none" strike="noStrike" cap="none">
                <a:solidFill>
                  <a:schemeClr val="dk1"/>
                </a:solidFill>
                <a:latin typeface="Century Gothic"/>
                <a:ea typeface="Century Gothic"/>
                <a:cs typeface="Century Gothic"/>
                <a:sym typeface="Century Gothic"/>
              </a:rPr>
              <a:t>Photo by S. Droter/Chesapeake Bay Program</a:t>
            </a:r>
            <a:endParaRPr sz="1700" b="0" i="0" u="none" strike="noStrike" cap="none">
              <a:solidFill>
                <a:srgbClr val="6B8B91"/>
              </a:solidFill>
              <a:latin typeface="Century Gothic"/>
              <a:ea typeface="Century Gothic"/>
              <a:cs typeface="Century Gothic"/>
              <a:sym typeface="Century Gothic"/>
            </a:endParaRPr>
          </a:p>
          <a:p>
            <a:pPr marL="292100" marR="0" lvl="0" indent="-285750" algn="l" rtl="0">
              <a:lnSpc>
                <a:spcPct val="120000"/>
              </a:lnSpc>
              <a:spcBef>
                <a:spcPts val="1000"/>
              </a:spcBef>
              <a:spcAft>
                <a:spcPts val="0"/>
              </a:spcAft>
              <a:buClr>
                <a:schemeClr val="accent6"/>
              </a:buClr>
              <a:buSzPts val="1700"/>
              <a:buFont typeface="Arial"/>
              <a:buChar char="•"/>
            </a:pPr>
            <a:r>
              <a:rPr lang="en-US" sz="1600" b="0" i="0" u="none" strike="noStrike" cap="none">
                <a:solidFill>
                  <a:srgbClr val="6B8B91"/>
                </a:solidFill>
                <a:latin typeface="Century Gothic"/>
                <a:ea typeface="Century Gothic"/>
                <a:cs typeface="Century Gothic"/>
                <a:sym typeface="Century Gothic"/>
              </a:rPr>
              <a:t>Food Production</a:t>
            </a:r>
            <a:endParaRPr sz="1600" b="0" i="0" u="none" strike="noStrike" cap="none">
              <a:solidFill>
                <a:schemeClr val="accent6"/>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chemeClr val="dk1"/>
              </a:buClr>
              <a:buSzPts val="1600"/>
              <a:buFont typeface="Arial"/>
              <a:buNone/>
            </a:pPr>
            <a:r>
              <a:rPr lang="en-US" sz="1200" b="0" i="0" u="none" strike="noStrike" cap="none">
                <a:solidFill>
                  <a:schemeClr val="dk1"/>
                </a:solidFill>
                <a:latin typeface="Century Gothic"/>
                <a:ea typeface="Century Gothic"/>
                <a:cs typeface="Century Gothic"/>
                <a:sym typeface="Century Gothic"/>
              </a:rPr>
              <a:t>Photo from DC Central Kitchen</a:t>
            </a:r>
            <a:endParaRPr/>
          </a:p>
          <a:p>
            <a:pPr marL="285750" marR="0" lvl="0" indent="-273050" algn="l" rtl="0">
              <a:lnSpc>
                <a:spcPct val="120000"/>
              </a:lnSpc>
              <a:spcBef>
                <a:spcPts val="1000"/>
              </a:spcBef>
              <a:spcAft>
                <a:spcPts val="0"/>
              </a:spcAft>
              <a:buClr>
                <a:srgbClr val="6B8B91"/>
              </a:buClr>
              <a:buSzPts val="1600"/>
              <a:buFont typeface="Arial"/>
              <a:buChar char="•"/>
            </a:pPr>
            <a:r>
              <a:rPr lang="en-US" sz="1600" b="0" i="0" u="none" strike="noStrike" cap="none">
                <a:solidFill>
                  <a:srgbClr val="6B8B91"/>
                </a:solidFill>
                <a:latin typeface="Century Gothic"/>
                <a:ea typeface="Century Gothic"/>
                <a:cs typeface="Century Gothic"/>
                <a:sym typeface="Century Gothic"/>
              </a:rPr>
              <a:t>Stewardship</a:t>
            </a:r>
            <a:endParaRPr/>
          </a:p>
          <a:p>
            <a:pPr marL="457200" marR="0" lvl="1" indent="0" algn="l" rtl="0">
              <a:lnSpc>
                <a:spcPct val="120000"/>
              </a:lnSpc>
              <a:spcBef>
                <a:spcPts val="500"/>
              </a:spcBef>
              <a:spcAft>
                <a:spcPts val="0"/>
              </a:spcAft>
              <a:buClr>
                <a:srgbClr val="262626"/>
              </a:buClr>
              <a:buSzPts val="1600"/>
              <a:buFont typeface="Arial"/>
              <a:buNone/>
            </a:pPr>
            <a:r>
              <a:rPr lang="en-US" sz="1200" b="0" i="0" u="none" strike="noStrike" cap="none">
                <a:solidFill>
                  <a:schemeClr val="dk1"/>
                </a:solidFill>
                <a:latin typeface="Century Gothic"/>
                <a:ea typeface="Century Gothic"/>
                <a:cs typeface="Century Gothic"/>
                <a:sym typeface="Century Gothic"/>
              </a:rPr>
              <a:t>Graphics by Green Fin Studio</a:t>
            </a:r>
            <a:endParaRPr/>
          </a:p>
          <a:p>
            <a:pPr marL="285750" marR="0" lvl="0" indent="-285750" algn="l" rtl="0">
              <a:lnSpc>
                <a:spcPct val="120000"/>
              </a:lnSpc>
              <a:spcBef>
                <a:spcPts val="1000"/>
              </a:spcBef>
              <a:spcAft>
                <a:spcPts val="0"/>
              </a:spcAft>
              <a:buClr>
                <a:schemeClr val="accent1"/>
              </a:buClr>
              <a:buSzPts val="1600"/>
              <a:buFont typeface="Arial"/>
              <a:buChar char="•"/>
            </a:pPr>
            <a:r>
              <a:rPr lang="en-US" sz="1600" b="0" i="0" u="none" strike="noStrike" cap="none">
                <a:solidFill>
                  <a:srgbClr val="6B8B91"/>
                </a:solidFill>
                <a:latin typeface="Century Gothic"/>
                <a:ea typeface="Century Gothic"/>
                <a:cs typeface="Century Gothic"/>
                <a:sym typeface="Century Gothic"/>
              </a:rPr>
              <a:t>Land Management</a:t>
            </a:r>
            <a:endParaRPr/>
          </a:p>
          <a:p>
            <a:pPr marL="457200" marR="0" lvl="0" indent="0" algn="l" rtl="0">
              <a:lnSpc>
                <a:spcPct val="110000"/>
              </a:lnSpc>
              <a:spcBef>
                <a:spcPts val="0"/>
              </a:spcBef>
              <a:spcAft>
                <a:spcPts val="0"/>
              </a:spcAft>
              <a:buClr>
                <a:schemeClr val="dk1"/>
              </a:buClr>
              <a:buSzPts val="2800"/>
              <a:buFont typeface="Arial"/>
              <a:buNone/>
            </a:pPr>
            <a:r>
              <a:rPr lang="en-US" sz="1200" b="0" i="0" u="none" strike="noStrike" cap="none">
                <a:solidFill>
                  <a:schemeClr val="dk1"/>
                </a:solidFill>
                <a:latin typeface="Century Gothic"/>
                <a:ea typeface="Century Gothic"/>
                <a:cs typeface="Century Gothic"/>
                <a:sym typeface="Century Gothic"/>
              </a:rPr>
              <a:t>Graphics by Green Fin Studio</a:t>
            </a:r>
            <a:endParaRPr/>
          </a:p>
          <a:p>
            <a:pPr marL="285750" marR="0" lvl="0" indent="-285750" algn="l" rtl="0">
              <a:lnSpc>
                <a:spcPct val="120000"/>
              </a:lnSpc>
              <a:spcBef>
                <a:spcPts val="1000"/>
              </a:spcBef>
              <a:spcAft>
                <a:spcPts val="0"/>
              </a:spcAft>
              <a:buClr>
                <a:schemeClr val="accent1"/>
              </a:buClr>
              <a:buSzPts val="1600"/>
              <a:buFont typeface="Arial"/>
              <a:buChar char="•"/>
            </a:pPr>
            <a:r>
              <a:rPr lang="en-US" sz="1600" b="0" i="0" u="none" strike="noStrike" cap="none">
                <a:solidFill>
                  <a:srgbClr val="6B8B91"/>
                </a:solidFill>
                <a:latin typeface="Century Gothic"/>
                <a:ea typeface="Century Gothic"/>
                <a:cs typeface="Century Gothic"/>
                <a:sym typeface="Century Gothic"/>
              </a:rPr>
              <a:t>Supporting Agriculture</a:t>
            </a:r>
            <a:endParaRPr/>
          </a:p>
          <a:p>
            <a:pPr marL="457200" marR="0" lvl="0" indent="0" algn="l" rtl="0">
              <a:lnSpc>
                <a:spcPct val="110000"/>
              </a:lnSpc>
              <a:spcBef>
                <a:spcPts val="0"/>
              </a:spcBef>
              <a:spcAft>
                <a:spcPts val="0"/>
              </a:spcAft>
              <a:buClr>
                <a:schemeClr val="dk1"/>
              </a:buClr>
              <a:buSzPts val="2800"/>
              <a:buFont typeface="Arial"/>
              <a:buNone/>
            </a:pPr>
            <a:r>
              <a:rPr lang="en-US" sz="1200" b="0" i="0" u="none" strike="noStrike" cap="none">
                <a:solidFill>
                  <a:schemeClr val="dk1"/>
                </a:solidFill>
                <a:latin typeface="Century Gothic"/>
                <a:ea typeface="Century Gothic"/>
                <a:cs typeface="Century Gothic"/>
                <a:sym typeface="Century Gothic"/>
              </a:rPr>
              <a:t>Photo by W. Parson/Chesapeake Bay Program</a:t>
            </a:r>
            <a:endParaRPr/>
          </a:p>
          <a:p>
            <a:pPr marL="285750" marR="0" lvl="0" indent="-285750" algn="l" rtl="0">
              <a:lnSpc>
                <a:spcPct val="120000"/>
              </a:lnSpc>
              <a:spcBef>
                <a:spcPts val="1000"/>
              </a:spcBef>
              <a:spcAft>
                <a:spcPts val="0"/>
              </a:spcAft>
              <a:buClr>
                <a:schemeClr val="accent1"/>
              </a:buClr>
              <a:buSzPts val="1600"/>
              <a:buFont typeface="Arial"/>
              <a:buChar char="•"/>
            </a:pPr>
            <a:r>
              <a:rPr lang="en-US" sz="1600" b="0" i="0" u="none" strike="noStrike" cap="none">
                <a:solidFill>
                  <a:srgbClr val="6B8B91"/>
                </a:solidFill>
                <a:latin typeface="Century Gothic"/>
                <a:ea typeface="Century Gothic"/>
                <a:cs typeface="Century Gothic"/>
                <a:sym typeface="Century Gothic"/>
              </a:rPr>
              <a:t>Conversion of Farmland</a:t>
            </a:r>
            <a:endParaRPr/>
          </a:p>
          <a:p>
            <a:pPr marL="457200" marR="0" lvl="0" indent="0" algn="l" rtl="0">
              <a:lnSpc>
                <a:spcPct val="110000"/>
              </a:lnSpc>
              <a:spcBef>
                <a:spcPts val="0"/>
              </a:spcBef>
              <a:spcAft>
                <a:spcPts val="0"/>
              </a:spcAft>
              <a:buClr>
                <a:schemeClr val="dk1"/>
              </a:buClr>
              <a:buSzPts val="2800"/>
              <a:buFont typeface="Arial"/>
              <a:buNone/>
            </a:pPr>
            <a:r>
              <a:rPr lang="en-US" sz="1200" b="0" i="0" u="none" strike="noStrike" cap="none">
                <a:solidFill>
                  <a:schemeClr val="dk1"/>
                </a:solidFill>
                <a:latin typeface="Century Gothic"/>
                <a:ea typeface="Century Gothic"/>
                <a:cs typeface="Century Gothic"/>
                <a:sym typeface="Century Gothic"/>
              </a:rPr>
              <a:t>Photo by W. Parson/Chesapeake Bay Program</a:t>
            </a:r>
            <a:endParaRPr/>
          </a:p>
          <a:p>
            <a:pPr marL="285750" marR="0" lvl="0" indent="-285750" algn="l" rtl="0">
              <a:lnSpc>
                <a:spcPct val="120000"/>
              </a:lnSpc>
              <a:spcBef>
                <a:spcPts val="1000"/>
              </a:spcBef>
              <a:spcAft>
                <a:spcPts val="0"/>
              </a:spcAft>
              <a:buClr>
                <a:schemeClr val="accent1"/>
              </a:buClr>
              <a:buSzPts val="1600"/>
              <a:buFont typeface="Arial"/>
              <a:buChar char="•"/>
            </a:pPr>
            <a:r>
              <a:rPr lang="en-US" sz="1600" b="0" i="0" u="none" strike="noStrike" cap="none">
                <a:solidFill>
                  <a:srgbClr val="6B8B91"/>
                </a:solidFill>
                <a:latin typeface="Century Gothic"/>
                <a:ea typeface="Century Gothic"/>
                <a:cs typeface="Century Gothic"/>
                <a:sym typeface="Century Gothic"/>
              </a:rPr>
              <a:t>Tools</a:t>
            </a:r>
            <a:endParaRPr/>
          </a:p>
          <a:p>
            <a:pPr marL="457200" marR="0" lvl="0" indent="0" algn="l" rtl="0">
              <a:lnSpc>
                <a:spcPct val="110000"/>
              </a:lnSpc>
              <a:spcBef>
                <a:spcPts val="0"/>
              </a:spcBef>
              <a:spcAft>
                <a:spcPts val="0"/>
              </a:spcAft>
              <a:buClr>
                <a:schemeClr val="dk1"/>
              </a:buClr>
              <a:buSzPts val="2800"/>
              <a:buFont typeface="Arial"/>
              <a:buNone/>
            </a:pPr>
            <a:r>
              <a:rPr lang="en-US" sz="1200" b="0" i="0" u="none" strike="noStrike" cap="none">
                <a:solidFill>
                  <a:schemeClr val="dk1"/>
                </a:solidFill>
                <a:latin typeface="Century Gothic"/>
                <a:ea typeface="Century Gothic"/>
                <a:cs typeface="Century Gothic"/>
                <a:sym typeface="Century Gothic"/>
              </a:rPr>
              <a:t>Photos from Alliance for the Chesapeake Bay and Chesapeake Bay Trust</a:t>
            </a:r>
            <a:endParaRPr/>
          </a:p>
          <a:p>
            <a:pPr marL="285750" marR="0" lvl="0" indent="-285750" algn="l" rtl="0">
              <a:lnSpc>
                <a:spcPct val="120000"/>
              </a:lnSpc>
              <a:spcBef>
                <a:spcPts val="1000"/>
              </a:spcBef>
              <a:spcAft>
                <a:spcPts val="0"/>
              </a:spcAft>
              <a:buClr>
                <a:schemeClr val="accent1"/>
              </a:buClr>
              <a:buSzPts val="1600"/>
              <a:buFont typeface="Arial"/>
              <a:buChar char="•"/>
            </a:pPr>
            <a:r>
              <a:rPr lang="en-US" sz="1600" b="0" i="0" u="none" strike="noStrike" cap="none">
                <a:solidFill>
                  <a:srgbClr val="6B8B91"/>
                </a:solidFill>
                <a:latin typeface="Century Gothic"/>
                <a:ea typeface="Century Gothic"/>
                <a:cs typeface="Century Gothic"/>
                <a:sym typeface="Century Gothic"/>
              </a:rPr>
              <a:t>Other Support</a:t>
            </a:r>
            <a:endParaRPr/>
          </a:p>
          <a:p>
            <a:pPr marL="457200" marR="0" lvl="0" indent="0" algn="l" rtl="0">
              <a:lnSpc>
                <a:spcPct val="110000"/>
              </a:lnSpc>
              <a:spcBef>
                <a:spcPts val="0"/>
              </a:spcBef>
              <a:spcAft>
                <a:spcPts val="0"/>
              </a:spcAft>
              <a:buClr>
                <a:schemeClr val="dk1"/>
              </a:buClr>
              <a:buSzPts val="2800"/>
              <a:buFont typeface="Arial"/>
              <a:buNone/>
            </a:pPr>
            <a:r>
              <a:rPr lang="en-US" sz="1200" b="0" i="0" u="none" strike="noStrike" cap="none">
                <a:solidFill>
                  <a:schemeClr val="dk1"/>
                </a:solidFill>
                <a:latin typeface="Century Gothic"/>
                <a:ea typeface="Century Gothic"/>
                <a:cs typeface="Century Gothic"/>
                <a:sym typeface="Century Gothic"/>
              </a:rPr>
              <a:t>Photos by W. Parson/Chesapeake Bay Program and the National Association of Counties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3"/>
          <p:cNvSpPr/>
          <p:nvPr/>
        </p:nvSpPr>
        <p:spPr>
          <a:xfrm>
            <a:off x="-1" y="158531"/>
            <a:ext cx="599150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13"/>
          <p:cNvSpPr txBox="1">
            <a:spLocks noGrp="1"/>
          </p:cNvSpPr>
          <p:nvPr>
            <p:ph type="title"/>
          </p:nvPr>
        </p:nvSpPr>
        <p:spPr>
          <a:xfrm>
            <a:off x="104492" y="-22130"/>
            <a:ext cx="5991507" cy="8764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A Guide For Local Governments</a:t>
            </a:r>
            <a:endParaRPr/>
          </a:p>
        </p:txBody>
      </p:sp>
      <p:sp>
        <p:nvSpPr>
          <p:cNvPr id="148" name="Google Shape;148;p13"/>
          <p:cNvSpPr txBox="1"/>
          <p:nvPr/>
        </p:nvSpPr>
        <p:spPr>
          <a:xfrm>
            <a:off x="327654" y="1638052"/>
            <a:ext cx="11536689" cy="476023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How Your Watershed Works </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Foundations of Clean Water</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Healthy Water for the Economy</a:t>
            </a:r>
            <a:endParaRPr sz="20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Capitalizing on the Benefits of Trees</a:t>
            </a:r>
            <a:endParaRPr sz="20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Preserving Local Character and Landscapes</a:t>
            </a:r>
            <a:endParaRPr sz="20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Protecting Your Infrastructure Through Stormwater Resiliency</a:t>
            </a:r>
            <a:endParaRPr sz="2000" b="0" i="0" u="none" strike="noStrike" cap="none" dirty="0">
              <a:solidFill>
                <a:schemeClr val="dk1"/>
              </a:solidFill>
              <a:latin typeface="Century Gothic"/>
              <a:ea typeface="Century Gothic"/>
              <a:cs typeface="Century Gothic"/>
              <a:sym typeface="Century Gothic"/>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Building the Workforce of Today </a:t>
            </a:r>
            <a:r>
              <a:rPr lang="en-US" sz="2000" b="0" i="1" u="none" strike="noStrike" cap="none" dirty="0">
                <a:solidFill>
                  <a:schemeClr val="dk1"/>
                </a:solidFill>
                <a:latin typeface="Century Gothic"/>
                <a:ea typeface="Century Gothic"/>
                <a:cs typeface="Century Gothic"/>
                <a:sym typeface="Century Gothic"/>
              </a:rPr>
              <a:t>and </a:t>
            </a:r>
            <a:r>
              <a:rPr lang="en-US" sz="2000" b="0" i="0" u="none" strike="noStrike" cap="none" dirty="0">
                <a:solidFill>
                  <a:schemeClr val="dk1"/>
                </a:solidFill>
                <a:latin typeface="Century Gothic"/>
                <a:ea typeface="Century Gothic"/>
                <a:cs typeface="Century Gothic"/>
                <a:sym typeface="Century Gothic"/>
              </a:rPr>
              <a:t>Tomorrow</a:t>
            </a:r>
            <a:endParaRPr sz="20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Preparing Your Community for Water Extremes</a:t>
            </a:r>
            <a:endParaRPr sz="2000" b="0" i="0" u="none" strike="noStrike" cap="none" dirty="0">
              <a:solidFill>
                <a:schemeClr val="dk1"/>
              </a:solidFill>
              <a:latin typeface="Arial"/>
              <a:ea typeface="Arial"/>
              <a:cs typeface="Arial"/>
              <a:sym typeface="Arial"/>
            </a:endParaRPr>
          </a:p>
          <a:p>
            <a:pPr marL="457200" marR="0" lvl="0" indent="-457200" algn="l" rtl="0">
              <a:lnSpc>
                <a:spcPct val="100000"/>
              </a:lnSpc>
              <a:spcBef>
                <a:spcPts val="1000"/>
              </a:spcBef>
              <a:spcAft>
                <a:spcPts val="0"/>
              </a:spcAft>
              <a:buClr>
                <a:srgbClr val="448A50"/>
              </a:buClr>
              <a:buSzPts val="2000"/>
              <a:buFont typeface="Arial"/>
              <a:buAutoNum type="arabicPeriod"/>
            </a:pPr>
            <a:r>
              <a:rPr lang="en-US" sz="2000" b="1" i="0" u="none" strike="noStrike" cap="none" dirty="0">
                <a:solidFill>
                  <a:srgbClr val="448A50"/>
                </a:solidFill>
                <a:latin typeface="Century Gothic"/>
                <a:ea typeface="Century Gothic"/>
                <a:cs typeface="Century Gothic"/>
                <a:sym typeface="Century Gothic"/>
              </a:rPr>
              <a:t>Understanding and Supporting Your Agricultural Allies</a:t>
            </a:r>
            <a:endParaRPr sz="2000" b="1" i="0" u="none" strike="noStrike" cap="none" dirty="0">
              <a:solidFill>
                <a:srgbClr val="448A50"/>
              </a:solidFill>
              <a:latin typeface="Century Gothic"/>
              <a:ea typeface="Century Gothic"/>
              <a:cs typeface="Century Gothic"/>
              <a:sym typeface="Century Gothic"/>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Keys to Community Engagement</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Your Health and the Environment</a:t>
            </a:r>
            <a:endParaRPr sz="2000" b="0" i="0" u="none" strike="noStrike" cap="none" dirty="0">
              <a:solidFill>
                <a:schemeClr val="dk1"/>
              </a:solidFill>
              <a:latin typeface="Century Gothic"/>
              <a:ea typeface="Century Gothic"/>
              <a:cs typeface="Century Gothic"/>
              <a:sym typeface="Century Gothic"/>
            </a:endParaRPr>
          </a:p>
        </p:txBody>
      </p:sp>
      <p:sp>
        <p:nvSpPr>
          <p:cNvPr id="149" name="Google Shape;149;p13"/>
          <p:cNvSpPr/>
          <p:nvPr/>
        </p:nvSpPr>
        <p:spPr>
          <a:xfrm>
            <a:off x="5081170" y="6285679"/>
            <a:ext cx="173926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grpSp>
        <p:nvGrpSpPr>
          <p:cNvPr id="150" name="Google Shape;150;p13"/>
          <p:cNvGrpSpPr/>
          <p:nvPr/>
        </p:nvGrpSpPr>
        <p:grpSpPr>
          <a:xfrm>
            <a:off x="2" y="6274578"/>
            <a:ext cx="5705854" cy="369291"/>
            <a:chOff x="1" y="6258465"/>
            <a:chExt cx="2542798" cy="369291"/>
          </a:xfrm>
        </p:grpSpPr>
        <p:sp>
          <p:nvSpPr>
            <p:cNvPr id="151" name="Google Shape;151;p13"/>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13"/>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sp>
        <p:nvSpPr>
          <p:cNvPr id="156" name="Google Shape;156;p13"/>
          <p:cNvSpPr txBox="1"/>
          <p:nvPr/>
        </p:nvSpPr>
        <p:spPr>
          <a:xfrm>
            <a:off x="327654" y="997294"/>
            <a:ext cx="610798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Century Gothic"/>
                <a:ea typeface="Century Gothic"/>
                <a:cs typeface="Century Gothic"/>
                <a:sym typeface="Century Gothic"/>
              </a:rPr>
              <a:t>Available Local Government Modules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4"/>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14"/>
          <p:cNvSpPr txBox="1">
            <a:spLocks noGrp="1"/>
          </p:cNvSpPr>
          <p:nvPr>
            <p:ph type="title"/>
          </p:nvPr>
        </p:nvSpPr>
        <p:spPr>
          <a:xfrm>
            <a:off x="139838" y="-34725"/>
            <a:ext cx="4667832"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Laying Foundations</a:t>
            </a:r>
            <a:endParaRPr/>
          </a:p>
        </p:txBody>
      </p:sp>
      <p:sp>
        <p:nvSpPr>
          <p:cNvPr id="164" name="Google Shape;164;p14"/>
          <p:cNvSpPr txBox="1">
            <a:spLocks noGrp="1"/>
          </p:cNvSpPr>
          <p:nvPr>
            <p:ph type="body" idx="1"/>
          </p:nvPr>
        </p:nvSpPr>
        <p:spPr>
          <a:xfrm>
            <a:off x="396679" y="920561"/>
            <a:ext cx="7247705" cy="5360431"/>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2867"/>
              <a:buNone/>
            </a:pPr>
            <a:r>
              <a:rPr lang="en-US" sz="2000">
                <a:solidFill>
                  <a:srgbClr val="448A50"/>
                </a:solidFill>
              </a:rPr>
              <a:t>Farmers are inextricably linked to the land. </a:t>
            </a:r>
            <a:endParaRPr/>
          </a:p>
          <a:p>
            <a:pPr marL="0" lvl="0" indent="0" algn="l" rtl="0">
              <a:lnSpc>
                <a:spcPct val="120000"/>
              </a:lnSpc>
              <a:spcBef>
                <a:spcPts val="0"/>
              </a:spcBef>
              <a:spcAft>
                <a:spcPts val="0"/>
              </a:spcAft>
              <a:buSzPts val="2867"/>
              <a:buNone/>
            </a:pPr>
            <a:endParaRPr sz="2000">
              <a:solidFill>
                <a:srgbClr val="448A50"/>
              </a:solidFill>
            </a:endParaRPr>
          </a:p>
          <a:p>
            <a:pPr marL="0" lvl="0" indent="0" algn="l" rtl="0">
              <a:lnSpc>
                <a:spcPct val="120000"/>
              </a:lnSpc>
              <a:spcBef>
                <a:spcPts val="0"/>
              </a:spcBef>
              <a:spcAft>
                <a:spcPts val="0"/>
              </a:spcAft>
              <a:buSzPts val="2867"/>
              <a:buNone/>
            </a:pPr>
            <a:r>
              <a:rPr lang="en-US" sz="1800"/>
              <a:t>They rely on the land, nurture the soil, and closely watch environmental conditions. Farmers in the watershed use management practices on their farms to protect natural resources and safeguard water quality in local streams, rivers, and the Chesapeake Bay. This legacy of environmental stewardship stretches back almost 100 years.</a:t>
            </a:r>
            <a:endParaRPr/>
          </a:p>
          <a:p>
            <a:pPr marL="0" lvl="0" indent="0" algn="l" rtl="0">
              <a:lnSpc>
                <a:spcPct val="120000"/>
              </a:lnSpc>
              <a:spcBef>
                <a:spcPts val="0"/>
              </a:spcBef>
              <a:spcAft>
                <a:spcPts val="0"/>
              </a:spcAft>
              <a:buSzPts val="2867"/>
              <a:buNone/>
            </a:pPr>
            <a:endParaRPr sz="1800"/>
          </a:p>
          <a:p>
            <a:pPr marL="0" lvl="0" indent="0" algn="l" rtl="0">
              <a:lnSpc>
                <a:spcPct val="120000"/>
              </a:lnSpc>
              <a:spcBef>
                <a:spcPts val="0"/>
              </a:spcBef>
              <a:spcAft>
                <a:spcPts val="0"/>
              </a:spcAft>
              <a:buSzPts val="2867"/>
              <a:buNone/>
            </a:pPr>
            <a:r>
              <a:rPr lang="en-US" sz="1800"/>
              <a:t>Local governments have a vested interest in a strong agricultural industry. Agriculture provides many benefits to your community, including locally-produced food, agrarian character, jobs, taxes, and more. You can work with farmers to achieve outcomes that benefit your community, the agricultural industry, and your local environment.</a:t>
            </a:r>
            <a:endParaRPr/>
          </a:p>
        </p:txBody>
      </p:sp>
      <p:sp>
        <p:nvSpPr>
          <p:cNvPr id="165" name="Google Shape;165;p14"/>
          <p:cNvSpPr/>
          <p:nvPr/>
        </p:nvSpPr>
        <p:spPr>
          <a:xfrm>
            <a:off x="5081170" y="6285679"/>
            <a:ext cx="173926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grpSp>
        <p:nvGrpSpPr>
          <p:cNvPr id="166" name="Google Shape;166;p14"/>
          <p:cNvGrpSpPr/>
          <p:nvPr/>
        </p:nvGrpSpPr>
        <p:grpSpPr>
          <a:xfrm>
            <a:off x="2" y="6274578"/>
            <a:ext cx="5705854" cy="369291"/>
            <a:chOff x="1" y="6258465"/>
            <a:chExt cx="2542798" cy="369291"/>
          </a:xfrm>
        </p:grpSpPr>
        <p:sp>
          <p:nvSpPr>
            <p:cNvPr id="167" name="Google Shape;167;p14"/>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p14"/>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pic>
        <p:nvPicPr>
          <p:cNvPr id="169" name="Google Shape;169;p14" descr="A person driving a tractor&#10;&#10;Description automatically generated"/>
          <p:cNvPicPr preferRelativeResize="0"/>
          <p:nvPr/>
        </p:nvPicPr>
        <p:blipFill rotWithShape="1">
          <a:blip r:embed="rId3">
            <a:alphaModFix/>
          </a:blip>
          <a:srcRect l="19545" r="38889"/>
          <a:stretch/>
        </p:blipFill>
        <p:spPr>
          <a:xfrm flipH="1">
            <a:off x="7930688" y="0"/>
            <a:ext cx="4261309"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5"/>
          <p:cNvSpPr/>
          <p:nvPr/>
        </p:nvSpPr>
        <p:spPr>
          <a:xfrm>
            <a:off x="5137461" y="6285679"/>
            <a:ext cx="269737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What You’ll Learn</a:t>
            </a:r>
            <a:endParaRPr sz="1400" b="0" i="0" u="none" strike="noStrike" cap="none">
              <a:solidFill>
                <a:srgbClr val="000000"/>
              </a:solidFill>
              <a:latin typeface="Arial"/>
              <a:ea typeface="Arial"/>
              <a:cs typeface="Arial"/>
              <a:sym typeface="Arial"/>
            </a:endParaRPr>
          </a:p>
        </p:txBody>
      </p:sp>
      <p:grpSp>
        <p:nvGrpSpPr>
          <p:cNvPr id="176" name="Google Shape;176;p5"/>
          <p:cNvGrpSpPr/>
          <p:nvPr/>
        </p:nvGrpSpPr>
        <p:grpSpPr>
          <a:xfrm>
            <a:off x="2" y="6274578"/>
            <a:ext cx="5705854" cy="369291"/>
            <a:chOff x="1" y="6258465"/>
            <a:chExt cx="2542798" cy="369291"/>
          </a:xfrm>
        </p:grpSpPr>
        <p:sp>
          <p:nvSpPr>
            <p:cNvPr id="177" name="Google Shape;177;p5"/>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5"/>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pic>
        <p:nvPicPr>
          <p:cNvPr id="179" name="Google Shape;179;p5"/>
          <p:cNvPicPr preferRelativeResize="0"/>
          <p:nvPr/>
        </p:nvPicPr>
        <p:blipFill rotWithShape="1">
          <a:blip r:embed="rId3">
            <a:alphaModFix/>
          </a:blip>
          <a:srcRect t="16368" b="16368"/>
          <a:stretch/>
        </p:blipFill>
        <p:spPr>
          <a:xfrm>
            <a:off x="771448" y="960526"/>
            <a:ext cx="5238113" cy="2346554"/>
          </a:xfrm>
          <a:prstGeom prst="rect">
            <a:avLst/>
          </a:prstGeom>
          <a:noFill/>
          <a:ln>
            <a:noFill/>
          </a:ln>
        </p:spPr>
      </p:pic>
      <p:pic>
        <p:nvPicPr>
          <p:cNvPr id="180" name="Google Shape;180;p5"/>
          <p:cNvPicPr preferRelativeResize="0"/>
          <p:nvPr/>
        </p:nvPicPr>
        <p:blipFill rotWithShape="1">
          <a:blip r:embed="rId4">
            <a:alphaModFix/>
          </a:blip>
          <a:srcRect t="16496" b="16496"/>
          <a:stretch/>
        </p:blipFill>
        <p:spPr>
          <a:xfrm>
            <a:off x="6151136" y="960526"/>
            <a:ext cx="5254482" cy="2345024"/>
          </a:xfrm>
          <a:prstGeom prst="rect">
            <a:avLst/>
          </a:prstGeom>
          <a:noFill/>
          <a:ln>
            <a:noFill/>
          </a:ln>
        </p:spPr>
      </p:pic>
      <p:pic>
        <p:nvPicPr>
          <p:cNvPr id="181" name="Google Shape;181;p5"/>
          <p:cNvPicPr preferRelativeResize="0"/>
          <p:nvPr/>
        </p:nvPicPr>
        <p:blipFill rotWithShape="1">
          <a:blip r:embed="rId5">
            <a:alphaModFix/>
          </a:blip>
          <a:srcRect t="16518" b="16517"/>
          <a:stretch/>
        </p:blipFill>
        <p:spPr>
          <a:xfrm>
            <a:off x="3466661" y="3561125"/>
            <a:ext cx="5250302" cy="2345023"/>
          </a:xfrm>
          <a:prstGeom prst="rect">
            <a:avLst/>
          </a:prstGeom>
          <a:noFill/>
          <a:ln>
            <a:noFill/>
          </a:ln>
        </p:spPr>
      </p:pic>
      <p:sp>
        <p:nvSpPr>
          <p:cNvPr id="182" name="Google Shape;182;p5"/>
          <p:cNvSpPr/>
          <p:nvPr/>
        </p:nvSpPr>
        <p:spPr>
          <a:xfrm>
            <a:off x="0" y="158531"/>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p5"/>
          <p:cNvSpPr txBox="1">
            <a:spLocks noGrp="1"/>
          </p:cNvSpPr>
          <p:nvPr>
            <p:ph type="title"/>
          </p:nvPr>
        </p:nvSpPr>
        <p:spPr>
          <a:xfrm>
            <a:off x="139840" y="26090"/>
            <a:ext cx="4651616" cy="7544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You’ll Learn</a:t>
            </a:r>
            <a:endParaRPr/>
          </a:p>
        </p:txBody>
      </p:sp>
      <p:sp>
        <p:nvSpPr>
          <p:cNvPr id="184" name="Google Shape;184;p5"/>
          <p:cNvSpPr/>
          <p:nvPr/>
        </p:nvSpPr>
        <p:spPr>
          <a:xfrm>
            <a:off x="786382" y="960896"/>
            <a:ext cx="5238113" cy="2360067"/>
          </a:xfrm>
          <a:prstGeom prst="rect">
            <a:avLst/>
          </a:prstGeom>
          <a:solidFill>
            <a:srgbClr val="262626">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5"/>
          <p:cNvSpPr txBox="1"/>
          <p:nvPr/>
        </p:nvSpPr>
        <p:spPr>
          <a:xfrm>
            <a:off x="1157884" y="1348228"/>
            <a:ext cx="446524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entury Gothic"/>
                <a:ea typeface="Century Gothic"/>
                <a:cs typeface="Century Gothic"/>
                <a:sym typeface="Century Gothic"/>
              </a:rPr>
              <a:t>How does agriculture benefit my community?</a:t>
            </a:r>
            <a:endParaRPr sz="3200" b="1" i="0" u="none" strike="noStrike" cap="none">
              <a:solidFill>
                <a:schemeClr val="lt1"/>
              </a:solidFill>
              <a:latin typeface="Century Gothic"/>
              <a:ea typeface="Century Gothic"/>
              <a:cs typeface="Century Gothic"/>
              <a:sym typeface="Century Gothic"/>
            </a:endParaRPr>
          </a:p>
        </p:txBody>
      </p:sp>
      <p:sp>
        <p:nvSpPr>
          <p:cNvPr id="186" name="Google Shape;186;p5"/>
          <p:cNvSpPr/>
          <p:nvPr/>
        </p:nvSpPr>
        <p:spPr>
          <a:xfrm>
            <a:off x="6136202" y="960896"/>
            <a:ext cx="5238113" cy="2360067"/>
          </a:xfrm>
          <a:prstGeom prst="rect">
            <a:avLst/>
          </a:prstGeom>
          <a:solidFill>
            <a:srgbClr val="262626">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 name="Google Shape;187;p5"/>
          <p:cNvSpPr txBox="1"/>
          <p:nvPr/>
        </p:nvSpPr>
        <p:spPr>
          <a:xfrm>
            <a:off x="6151136" y="1594449"/>
            <a:ext cx="5238456"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entury Gothic"/>
                <a:ea typeface="Century Gothic"/>
                <a:cs typeface="Century Gothic"/>
                <a:sym typeface="Century Gothic"/>
              </a:rPr>
              <a:t>What goals do I have in common with farmers?</a:t>
            </a:r>
            <a:endParaRPr sz="3200" b="1" i="0" u="none" strike="noStrike" cap="none">
              <a:solidFill>
                <a:schemeClr val="lt1"/>
              </a:solidFill>
              <a:latin typeface="Century Gothic"/>
              <a:ea typeface="Century Gothic"/>
              <a:cs typeface="Century Gothic"/>
              <a:sym typeface="Century Gothic"/>
            </a:endParaRPr>
          </a:p>
        </p:txBody>
      </p:sp>
      <p:sp>
        <p:nvSpPr>
          <p:cNvPr id="188" name="Google Shape;188;p5"/>
          <p:cNvSpPr/>
          <p:nvPr/>
        </p:nvSpPr>
        <p:spPr>
          <a:xfrm>
            <a:off x="3487226" y="3562247"/>
            <a:ext cx="5238113" cy="2360067"/>
          </a:xfrm>
          <a:prstGeom prst="rect">
            <a:avLst/>
          </a:prstGeom>
          <a:solidFill>
            <a:srgbClr val="262626">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p5"/>
          <p:cNvSpPr txBox="1"/>
          <p:nvPr/>
        </p:nvSpPr>
        <p:spPr>
          <a:xfrm>
            <a:off x="3448002" y="4195047"/>
            <a:ext cx="5258678"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entury Gothic"/>
                <a:ea typeface="Century Gothic"/>
                <a:cs typeface="Century Gothic"/>
                <a:sym typeface="Century Gothic"/>
              </a:rPr>
              <a:t>What can I do to support my agricultural allies?</a:t>
            </a:r>
            <a:endParaRPr sz="32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6"/>
          <p:cNvSpPr txBox="1"/>
          <p:nvPr/>
        </p:nvSpPr>
        <p:spPr>
          <a:xfrm>
            <a:off x="396226" y="1967062"/>
            <a:ext cx="5473205" cy="23698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All About Ag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Explore what the agricultural industry looks like in your state and throughout the watershed.</a:t>
            </a:r>
            <a:endParaRPr sz="1400" b="0" i="0" u="none" strike="noStrike" cap="none">
              <a:solidFill>
                <a:srgbClr val="000000"/>
              </a:solidFill>
              <a:latin typeface="Arial"/>
              <a:ea typeface="Arial"/>
              <a:cs typeface="Arial"/>
              <a:sym typeface="Arial"/>
            </a:endParaRPr>
          </a:p>
        </p:txBody>
      </p:sp>
      <p:pic>
        <p:nvPicPr>
          <p:cNvPr id="196" name="Google Shape;196;p6"/>
          <p:cNvPicPr preferRelativeResize="0"/>
          <p:nvPr/>
        </p:nvPicPr>
        <p:blipFill rotWithShape="1">
          <a:blip r:embed="rId3">
            <a:alphaModFix/>
          </a:blip>
          <a:srcRect l="22792" r="22791"/>
          <a:stretch/>
        </p:blipFill>
        <p:spPr>
          <a:xfrm>
            <a:off x="6588690" y="0"/>
            <a:ext cx="560331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40" descr="A group of goats walking on a dirt path&#10;&#10;Description automatically generated with low confidence"/>
          <p:cNvPicPr preferRelativeResize="0"/>
          <p:nvPr/>
        </p:nvPicPr>
        <p:blipFill rotWithShape="1">
          <a:blip r:embed="rId3">
            <a:alphaModFix/>
          </a:blip>
          <a:srcRect l="40943" r="9785"/>
          <a:stretch/>
        </p:blipFill>
        <p:spPr>
          <a:xfrm>
            <a:off x="7123103" y="0"/>
            <a:ext cx="5073473" cy="6858000"/>
          </a:xfrm>
          <a:prstGeom prst="rect">
            <a:avLst/>
          </a:prstGeom>
          <a:noFill/>
          <a:ln>
            <a:noFill/>
          </a:ln>
        </p:spPr>
      </p:pic>
      <p:sp>
        <p:nvSpPr>
          <p:cNvPr id="203" name="Google Shape;203;p40"/>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40"/>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Is Agriculture?</a:t>
            </a:r>
            <a:endParaRPr/>
          </a:p>
        </p:txBody>
      </p:sp>
      <p:sp>
        <p:nvSpPr>
          <p:cNvPr id="205" name="Google Shape;205;p40"/>
          <p:cNvSpPr txBox="1">
            <a:spLocks noGrp="1"/>
          </p:cNvSpPr>
          <p:nvPr>
            <p:ph type="body" idx="1"/>
          </p:nvPr>
        </p:nvSpPr>
        <p:spPr>
          <a:xfrm>
            <a:off x="676304" y="1660591"/>
            <a:ext cx="5738175" cy="3536818"/>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1800"/>
              <a:buNone/>
            </a:pPr>
            <a:r>
              <a:rPr lang="en-US" sz="2000">
                <a:solidFill>
                  <a:srgbClr val="448A50"/>
                </a:solidFill>
              </a:rPr>
              <a:t>This might seem like an easy question, but there are many answers.</a:t>
            </a:r>
            <a:endParaRPr/>
          </a:p>
          <a:p>
            <a:pPr marL="0" lvl="0" indent="0" algn="l" rtl="0">
              <a:lnSpc>
                <a:spcPct val="120000"/>
              </a:lnSpc>
              <a:spcBef>
                <a:spcPts val="0"/>
              </a:spcBef>
              <a:spcAft>
                <a:spcPts val="0"/>
              </a:spcAft>
              <a:buClr>
                <a:srgbClr val="458A50"/>
              </a:buClr>
              <a:buSzPts val="1800"/>
              <a:buNone/>
            </a:pPr>
            <a:endParaRPr sz="1800">
              <a:solidFill>
                <a:srgbClr val="448A50"/>
              </a:solidFill>
            </a:endParaRPr>
          </a:p>
          <a:p>
            <a:pPr marL="0" lvl="0" indent="0" algn="l" rtl="0">
              <a:lnSpc>
                <a:spcPct val="120000"/>
              </a:lnSpc>
              <a:spcBef>
                <a:spcPts val="0"/>
              </a:spcBef>
              <a:spcAft>
                <a:spcPts val="0"/>
              </a:spcAft>
              <a:buClr>
                <a:srgbClr val="458A50"/>
              </a:buClr>
              <a:buSzPts val="1800"/>
              <a:buNone/>
            </a:pPr>
            <a:r>
              <a:rPr lang="en-US" sz="1800">
                <a:solidFill>
                  <a:schemeClr val="dk1"/>
                </a:solidFill>
              </a:rPr>
              <a:t>For the purposes of the U.S. Census, a farm is any establishment which produces and sells $1,000 or more of agricultural products during the year. Some definitions of agriculture include forestry, aquaculture, and more. For the purposes of this module, we will be focusing on land-based crop and livestock farming.</a:t>
            </a:r>
            <a:endParaRPr/>
          </a:p>
        </p:txBody>
      </p:sp>
      <p:sp>
        <p:nvSpPr>
          <p:cNvPr id="206" name="Google Shape;206;p40"/>
          <p:cNvSpPr/>
          <p:nvPr/>
        </p:nvSpPr>
        <p:spPr>
          <a:xfrm>
            <a:off x="5137461" y="6285679"/>
            <a:ext cx="211619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All About Ag</a:t>
            </a:r>
            <a:endParaRPr sz="1400" b="0" i="0" u="none" strike="noStrike" cap="none">
              <a:solidFill>
                <a:srgbClr val="000000"/>
              </a:solidFill>
              <a:latin typeface="Arial"/>
              <a:ea typeface="Arial"/>
              <a:cs typeface="Arial"/>
              <a:sym typeface="Arial"/>
            </a:endParaRPr>
          </a:p>
        </p:txBody>
      </p:sp>
      <p:grpSp>
        <p:nvGrpSpPr>
          <p:cNvPr id="207" name="Google Shape;207;p40"/>
          <p:cNvGrpSpPr/>
          <p:nvPr/>
        </p:nvGrpSpPr>
        <p:grpSpPr>
          <a:xfrm>
            <a:off x="2" y="6274578"/>
            <a:ext cx="5705854" cy="369291"/>
            <a:chOff x="1" y="6258465"/>
            <a:chExt cx="2542798" cy="369291"/>
          </a:xfrm>
        </p:grpSpPr>
        <p:sp>
          <p:nvSpPr>
            <p:cNvPr id="208" name="Google Shape;208;p40"/>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 name="Google Shape;209;p40"/>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5"/>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p15"/>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Is Agriculture?</a:t>
            </a:r>
            <a:endParaRPr/>
          </a:p>
        </p:txBody>
      </p:sp>
      <p:sp>
        <p:nvSpPr>
          <p:cNvPr id="217" name="Google Shape;217;p15"/>
          <p:cNvSpPr txBox="1">
            <a:spLocks noGrp="1"/>
          </p:cNvSpPr>
          <p:nvPr>
            <p:ph type="body" idx="1"/>
          </p:nvPr>
        </p:nvSpPr>
        <p:spPr>
          <a:xfrm>
            <a:off x="676304" y="1015981"/>
            <a:ext cx="6443687" cy="503978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Clr>
                <a:srgbClr val="458A50"/>
              </a:buClr>
              <a:buSzPts val="1800"/>
              <a:buNone/>
            </a:pPr>
            <a:r>
              <a:rPr lang="en-US" sz="2000">
                <a:solidFill>
                  <a:srgbClr val="448A50"/>
                </a:solidFill>
              </a:rPr>
              <a:t>There are many types of crop and livestock farms.</a:t>
            </a:r>
            <a:endParaRPr/>
          </a:p>
          <a:p>
            <a:pPr marL="0" lvl="0" indent="0" algn="l" rtl="0">
              <a:lnSpc>
                <a:spcPct val="120000"/>
              </a:lnSpc>
              <a:spcBef>
                <a:spcPts val="0"/>
              </a:spcBef>
              <a:spcAft>
                <a:spcPts val="0"/>
              </a:spcAft>
              <a:buClr>
                <a:srgbClr val="458A50"/>
              </a:buClr>
              <a:buSzPts val="1800"/>
              <a:buNone/>
            </a:pPr>
            <a:endParaRPr sz="1800">
              <a:solidFill>
                <a:srgbClr val="448A50"/>
              </a:solidFill>
            </a:endParaRPr>
          </a:p>
          <a:p>
            <a:pPr marL="0" lvl="0" indent="0" algn="l" rtl="0">
              <a:lnSpc>
                <a:spcPct val="120000"/>
              </a:lnSpc>
              <a:spcBef>
                <a:spcPts val="0"/>
              </a:spcBef>
              <a:spcAft>
                <a:spcPts val="0"/>
              </a:spcAft>
              <a:buClr>
                <a:srgbClr val="262626"/>
              </a:buClr>
              <a:buSzPts val="1800"/>
              <a:buNone/>
            </a:pPr>
            <a:r>
              <a:rPr lang="en-US" sz="1800" b="1">
                <a:solidFill>
                  <a:srgbClr val="262626"/>
                </a:solidFill>
              </a:rPr>
              <a:t>Small family farms </a:t>
            </a:r>
            <a:endParaRPr/>
          </a:p>
          <a:p>
            <a:pPr marL="285750" lvl="0" indent="-285750" algn="l" rtl="0">
              <a:lnSpc>
                <a:spcPct val="120000"/>
              </a:lnSpc>
              <a:spcBef>
                <a:spcPts val="0"/>
              </a:spcBef>
              <a:spcAft>
                <a:spcPts val="0"/>
              </a:spcAft>
              <a:buClr>
                <a:srgbClr val="262626"/>
              </a:buClr>
              <a:buSzPts val="1800"/>
              <a:buChar char="•"/>
            </a:pPr>
            <a:r>
              <a:rPr lang="en-US" sz="1800">
                <a:solidFill>
                  <a:srgbClr val="262626"/>
                </a:solidFill>
              </a:rPr>
              <a:t>Retirement farms</a:t>
            </a:r>
            <a:endParaRPr/>
          </a:p>
          <a:p>
            <a:pPr marL="285750" lvl="0" indent="-285750" algn="l" rtl="0">
              <a:lnSpc>
                <a:spcPct val="120000"/>
              </a:lnSpc>
              <a:spcBef>
                <a:spcPts val="0"/>
              </a:spcBef>
              <a:spcAft>
                <a:spcPts val="0"/>
              </a:spcAft>
              <a:buClr>
                <a:srgbClr val="262626"/>
              </a:buClr>
              <a:buSzPts val="1800"/>
              <a:buChar char="•"/>
            </a:pPr>
            <a:r>
              <a:rPr lang="en-US" sz="1800">
                <a:solidFill>
                  <a:srgbClr val="262626"/>
                </a:solidFill>
              </a:rPr>
              <a:t>Off-farm-occupation farms</a:t>
            </a:r>
            <a:endParaRPr/>
          </a:p>
          <a:p>
            <a:pPr marL="285750" lvl="0" indent="-285750" algn="l" rtl="0">
              <a:lnSpc>
                <a:spcPct val="120000"/>
              </a:lnSpc>
              <a:spcBef>
                <a:spcPts val="0"/>
              </a:spcBef>
              <a:spcAft>
                <a:spcPts val="0"/>
              </a:spcAft>
              <a:buClr>
                <a:srgbClr val="262626"/>
              </a:buClr>
              <a:buSzPts val="1800"/>
              <a:buChar char="•"/>
            </a:pPr>
            <a:r>
              <a:rPr lang="en-US" sz="1800">
                <a:solidFill>
                  <a:srgbClr val="262626"/>
                </a:solidFill>
              </a:rPr>
              <a:t>Farming-occupation farms: low-sales and high-sales</a:t>
            </a:r>
            <a:endParaRPr/>
          </a:p>
          <a:p>
            <a:pPr marL="0" lvl="0" indent="0" algn="l" rtl="0">
              <a:lnSpc>
                <a:spcPct val="120000"/>
              </a:lnSpc>
              <a:spcBef>
                <a:spcPts val="0"/>
              </a:spcBef>
              <a:spcAft>
                <a:spcPts val="0"/>
              </a:spcAft>
              <a:buClr>
                <a:srgbClr val="262626"/>
              </a:buClr>
              <a:buSzPts val="1800"/>
              <a:buNone/>
            </a:pPr>
            <a:r>
              <a:rPr lang="en-US" sz="1800" b="1">
                <a:solidFill>
                  <a:srgbClr val="262626"/>
                </a:solidFill>
              </a:rPr>
              <a:t>Midsize family farms </a:t>
            </a:r>
            <a:endParaRPr/>
          </a:p>
          <a:p>
            <a:pPr marL="0" lvl="0" indent="0" algn="l" rtl="0">
              <a:lnSpc>
                <a:spcPct val="120000"/>
              </a:lnSpc>
              <a:spcBef>
                <a:spcPts val="0"/>
              </a:spcBef>
              <a:spcAft>
                <a:spcPts val="0"/>
              </a:spcAft>
              <a:buClr>
                <a:srgbClr val="262626"/>
              </a:buClr>
              <a:buSzPts val="1800"/>
              <a:buNone/>
            </a:pPr>
            <a:r>
              <a:rPr lang="en-US" sz="1800" b="1">
                <a:solidFill>
                  <a:srgbClr val="262626"/>
                </a:solidFill>
              </a:rPr>
              <a:t>Large-scale family farms</a:t>
            </a:r>
            <a:endParaRPr/>
          </a:p>
          <a:p>
            <a:pPr marL="285750" lvl="0" indent="-285750" algn="l" rtl="0">
              <a:lnSpc>
                <a:spcPct val="120000"/>
              </a:lnSpc>
              <a:spcBef>
                <a:spcPts val="0"/>
              </a:spcBef>
              <a:spcAft>
                <a:spcPts val="0"/>
              </a:spcAft>
              <a:buClr>
                <a:srgbClr val="262626"/>
              </a:buClr>
              <a:buSzPts val="1800"/>
              <a:buChar char="•"/>
            </a:pPr>
            <a:r>
              <a:rPr lang="en-US" sz="1800">
                <a:solidFill>
                  <a:srgbClr val="262626"/>
                </a:solidFill>
              </a:rPr>
              <a:t>Large farms</a:t>
            </a:r>
            <a:endParaRPr/>
          </a:p>
          <a:p>
            <a:pPr marL="285750" lvl="0" indent="-285750" algn="l" rtl="0">
              <a:lnSpc>
                <a:spcPct val="120000"/>
              </a:lnSpc>
              <a:spcBef>
                <a:spcPts val="0"/>
              </a:spcBef>
              <a:spcAft>
                <a:spcPts val="0"/>
              </a:spcAft>
              <a:buClr>
                <a:srgbClr val="262626"/>
              </a:buClr>
              <a:buSzPts val="1800"/>
              <a:buChar char="•"/>
            </a:pPr>
            <a:r>
              <a:rPr lang="en-US" sz="1800">
                <a:solidFill>
                  <a:srgbClr val="262626"/>
                </a:solidFill>
              </a:rPr>
              <a:t>Very large family farms</a:t>
            </a:r>
            <a:endParaRPr/>
          </a:p>
          <a:p>
            <a:pPr marL="0" lvl="0" indent="0" algn="l" rtl="0">
              <a:lnSpc>
                <a:spcPct val="120000"/>
              </a:lnSpc>
              <a:spcBef>
                <a:spcPts val="0"/>
              </a:spcBef>
              <a:spcAft>
                <a:spcPts val="0"/>
              </a:spcAft>
              <a:buClr>
                <a:srgbClr val="262626"/>
              </a:buClr>
              <a:buSzPts val="1800"/>
              <a:buNone/>
            </a:pPr>
            <a:r>
              <a:rPr lang="en-US" sz="1800" b="1">
                <a:solidFill>
                  <a:srgbClr val="262626"/>
                </a:solidFill>
              </a:rPr>
              <a:t>Nonfamily farms</a:t>
            </a:r>
            <a:endParaRPr/>
          </a:p>
          <a:p>
            <a:pPr marL="0" lvl="0" indent="0" algn="l" rtl="0">
              <a:lnSpc>
                <a:spcPct val="120000"/>
              </a:lnSpc>
              <a:spcBef>
                <a:spcPts val="0"/>
              </a:spcBef>
              <a:spcAft>
                <a:spcPts val="0"/>
              </a:spcAft>
              <a:buClr>
                <a:srgbClr val="458A50"/>
              </a:buClr>
              <a:buSzPts val="1800"/>
              <a:buNone/>
            </a:pPr>
            <a:endParaRPr sz="1800">
              <a:solidFill>
                <a:schemeClr val="dk1"/>
              </a:solidFill>
            </a:endParaRPr>
          </a:p>
          <a:p>
            <a:pPr marL="0" lvl="0" indent="0" algn="l" rtl="0">
              <a:lnSpc>
                <a:spcPct val="120000"/>
              </a:lnSpc>
              <a:spcBef>
                <a:spcPts val="0"/>
              </a:spcBef>
              <a:spcAft>
                <a:spcPts val="0"/>
              </a:spcAft>
              <a:buClr>
                <a:srgbClr val="458A50"/>
              </a:buClr>
              <a:buSzPts val="1800"/>
              <a:buNone/>
            </a:pPr>
            <a:r>
              <a:rPr lang="en-US" sz="1800">
                <a:solidFill>
                  <a:schemeClr val="dk1"/>
                </a:solidFill>
              </a:rPr>
              <a:t>The most prevalent farm type in the US is off-farm-occupation, whose operators report that farming is not their primary occupation. Most farms are </a:t>
            </a:r>
            <a:r>
              <a:rPr lang="en-US" sz="1800" b="1">
                <a:solidFill>
                  <a:schemeClr val="accent6"/>
                </a:solidFill>
              </a:rPr>
              <a:t>family farms </a:t>
            </a:r>
            <a:r>
              <a:rPr lang="en-US" sz="1800">
                <a:solidFill>
                  <a:schemeClr val="dk1"/>
                </a:solidFill>
              </a:rPr>
              <a:t>and under 500 acres in the watershed states. </a:t>
            </a:r>
            <a:endParaRPr/>
          </a:p>
        </p:txBody>
      </p:sp>
      <p:sp>
        <p:nvSpPr>
          <p:cNvPr id="218" name="Google Shape;218;p15"/>
          <p:cNvSpPr/>
          <p:nvPr/>
        </p:nvSpPr>
        <p:spPr>
          <a:xfrm>
            <a:off x="5137461" y="6285679"/>
            <a:ext cx="211619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All About Ag</a:t>
            </a:r>
            <a:endParaRPr sz="1400" b="0" i="0" u="none" strike="noStrike" cap="none">
              <a:solidFill>
                <a:srgbClr val="000000"/>
              </a:solidFill>
              <a:latin typeface="Arial"/>
              <a:ea typeface="Arial"/>
              <a:cs typeface="Arial"/>
              <a:sym typeface="Arial"/>
            </a:endParaRPr>
          </a:p>
        </p:txBody>
      </p:sp>
      <p:grpSp>
        <p:nvGrpSpPr>
          <p:cNvPr id="219" name="Google Shape;219;p15"/>
          <p:cNvGrpSpPr/>
          <p:nvPr/>
        </p:nvGrpSpPr>
        <p:grpSpPr>
          <a:xfrm>
            <a:off x="2" y="6274578"/>
            <a:ext cx="5705854" cy="369291"/>
            <a:chOff x="1" y="6258465"/>
            <a:chExt cx="2542798" cy="369291"/>
          </a:xfrm>
        </p:grpSpPr>
        <p:sp>
          <p:nvSpPr>
            <p:cNvPr id="220" name="Google Shape;220;p15"/>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1" name="Google Shape;221;p15"/>
            <p:cNvSpPr txBox="1"/>
            <p:nvPr/>
          </p:nvSpPr>
          <p:spPr>
            <a:xfrm>
              <a:off x="163288" y="6258465"/>
              <a:ext cx="23795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Understanding &amp; Supporting Agriculture</a:t>
              </a:r>
              <a:endParaRPr sz="1400" b="0" i="0" u="none" strike="noStrike" cap="none">
                <a:solidFill>
                  <a:srgbClr val="000000"/>
                </a:solidFill>
                <a:latin typeface="Arial"/>
                <a:ea typeface="Arial"/>
                <a:cs typeface="Arial"/>
                <a:sym typeface="Arial"/>
              </a:endParaRPr>
            </a:p>
          </p:txBody>
        </p:sp>
      </p:grpSp>
      <p:grpSp>
        <p:nvGrpSpPr>
          <p:cNvPr id="222" name="Google Shape;222;p15"/>
          <p:cNvGrpSpPr/>
          <p:nvPr/>
        </p:nvGrpSpPr>
        <p:grpSpPr>
          <a:xfrm>
            <a:off x="7343001" y="3535871"/>
            <a:ext cx="4848999" cy="3020199"/>
            <a:chOff x="7343001" y="3035562"/>
            <a:chExt cx="4848999" cy="3020199"/>
          </a:xfrm>
        </p:grpSpPr>
        <p:graphicFrame>
          <p:nvGraphicFramePr>
            <p:cNvPr id="223" name="Google Shape;223;p15"/>
            <p:cNvGraphicFramePr/>
            <p:nvPr/>
          </p:nvGraphicFramePr>
          <p:xfrm>
            <a:off x="7620000" y="3312561"/>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24" name="Google Shape;224;p15"/>
            <p:cNvSpPr txBox="1"/>
            <p:nvPr/>
          </p:nvSpPr>
          <p:spPr>
            <a:xfrm rot="-5400000">
              <a:off x="6969982" y="4545661"/>
              <a:ext cx="102303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entury Gothic"/>
                  <a:ea typeface="Century Gothic"/>
                  <a:cs typeface="Century Gothic"/>
                  <a:sym typeface="Century Gothic"/>
                </a:rPr>
                <a:t>Size (acres)</a:t>
              </a:r>
              <a:endParaRPr/>
            </a:p>
          </p:txBody>
        </p:sp>
        <p:sp>
          <p:nvSpPr>
            <p:cNvPr id="225" name="Google Shape;225;p15"/>
            <p:cNvSpPr txBox="1"/>
            <p:nvPr/>
          </p:nvSpPr>
          <p:spPr>
            <a:xfrm>
              <a:off x="8500630" y="3035562"/>
              <a:ext cx="319189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entury Gothic"/>
                  <a:ea typeface="Century Gothic"/>
                  <a:cs typeface="Century Gothic"/>
                  <a:sym typeface="Century Gothic"/>
                </a:rPr>
                <a:t>Number of farms in the watershed states</a:t>
              </a:r>
              <a:endParaRPr/>
            </a:p>
          </p:txBody>
        </p:sp>
      </p:grpSp>
      <p:pic>
        <p:nvPicPr>
          <p:cNvPr id="226" name="Google Shape;226;p15" descr="A picture containing grass, bird, chicken, gallinaceous bird&#10;&#10;Description automatically generated"/>
          <p:cNvPicPr preferRelativeResize="0"/>
          <p:nvPr/>
        </p:nvPicPr>
        <p:blipFill rotWithShape="1">
          <a:blip r:embed="rId4">
            <a:alphaModFix/>
          </a:blip>
          <a:srcRect b="1805"/>
          <a:stretch/>
        </p:blipFill>
        <p:spPr>
          <a:xfrm>
            <a:off x="7119991" y="0"/>
            <a:ext cx="5072009" cy="331705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2">
      <a:dk1>
        <a:srgbClr val="262626"/>
      </a:dk1>
      <a:lt1>
        <a:srgbClr val="FFFFFF"/>
      </a:lt1>
      <a:dk2>
        <a:srgbClr val="193397"/>
      </a:dk2>
      <a:lt2>
        <a:srgbClr val="B4C5C8"/>
      </a:lt2>
      <a:accent1>
        <a:srgbClr val="6B8B91"/>
      </a:accent1>
      <a:accent2>
        <a:srgbClr val="E68000"/>
      </a:accent2>
      <a:accent3>
        <a:srgbClr val="6B8B91"/>
      </a:accent3>
      <a:accent4>
        <a:srgbClr val="E68004"/>
      </a:accent4>
      <a:accent5>
        <a:srgbClr val="193397"/>
      </a:accent5>
      <a:accent6>
        <a:srgbClr val="6B8B91"/>
      </a:accent6>
      <a:hlink>
        <a:srgbClr val="193397"/>
      </a:hlink>
      <a:folHlink>
        <a:srgbClr val="1933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4301</Words>
  <Application>Microsoft Macintosh PowerPoint</Application>
  <PresentationFormat>Widescreen</PresentationFormat>
  <Paragraphs>439</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Impact</vt:lpstr>
      <vt:lpstr>Montserrat</vt:lpstr>
      <vt:lpstr>Century Gothic</vt:lpstr>
      <vt:lpstr>Calibri</vt:lpstr>
      <vt:lpstr>Office Theme</vt:lpstr>
      <vt:lpstr>PowerPoint Presentation</vt:lpstr>
      <vt:lpstr>Table of Contents</vt:lpstr>
      <vt:lpstr>A Guide For Local Governments</vt:lpstr>
      <vt:lpstr>A Guide For Local Governments</vt:lpstr>
      <vt:lpstr>Laying Foundations</vt:lpstr>
      <vt:lpstr>What You’ll Learn</vt:lpstr>
      <vt:lpstr>PowerPoint Presentation</vt:lpstr>
      <vt:lpstr>What Is Agriculture?</vt:lpstr>
      <vt:lpstr>What Is Agriculture?</vt:lpstr>
      <vt:lpstr>What Is Agriculture?</vt:lpstr>
      <vt:lpstr>Agriculture By The Numbers</vt:lpstr>
      <vt:lpstr>Agriculture By The Numbers</vt:lpstr>
      <vt:lpstr>PowerPoint Presentation</vt:lpstr>
      <vt:lpstr>Food Production</vt:lpstr>
      <vt:lpstr>Community Identity</vt:lpstr>
      <vt:lpstr>Stewardship</vt:lpstr>
      <vt:lpstr>PowerPoint Presentation</vt:lpstr>
      <vt:lpstr>What Are Best Management Practices?</vt:lpstr>
      <vt:lpstr>Farming &amp; Structural Practices</vt:lpstr>
      <vt:lpstr>Land Management</vt:lpstr>
      <vt:lpstr>PowerPoint Presentation</vt:lpstr>
      <vt:lpstr>Challenges to Agriculture</vt:lpstr>
      <vt:lpstr>Conversion of Farmland</vt:lpstr>
      <vt:lpstr>Economic Feasibility</vt:lpstr>
      <vt:lpstr>Changing Climate</vt:lpstr>
      <vt:lpstr>Tools</vt:lpstr>
      <vt:lpstr>Other Support</vt:lpstr>
      <vt:lpstr>What You Can Do</vt:lpstr>
      <vt:lpstr>To Learn More</vt:lpstr>
      <vt:lpstr>Glossary</vt:lpstr>
      <vt:lpstr>Images and Graphics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Jasinski</dc:creator>
  <cp:lastModifiedBy>Macon Thompson</cp:lastModifiedBy>
  <cp:revision>3</cp:revision>
  <dcterms:created xsi:type="dcterms:W3CDTF">2020-09-04T19:34:10Z</dcterms:created>
  <dcterms:modified xsi:type="dcterms:W3CDTF">2023-09-26T20:04:09Z</dcterms:modified>
</cp:coreProperties>
</file>